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4"/>
    <p:sldMasterId id="2147483671" r:id="rId5"/>
  </p:sldMasterIdLst>
  <p:notesMasterIdLst>
    <p:notesMasterId r:id="rId36"/>
  </p:notesMasterIdLst>
  <p:handoutMasterIdLst>
    <p:handoutMasterId r:id="rId37"/>
  </p:handoutMasterIdLst>
  <p:sldIdLst>
    <p:sldId id="586" r:id="rId6"/>
    <p:sldId id="654" r:id="rId7"/>
    <p:sldId id="631" r:id="rId8"/>
    <p:sldId id="638" r:id="rId9"/>
    <p:sldId id="640" r:id="rId10"/>
    <p:sldId id="643" r:id="rId11"/>
    <p:sldId id="650" r:id="rId12"/>
    <p:sldId id="644" r:id="rId13"/>
    <p:sldId id="658" r:id="rId14"/>
    <p:sldId id="660" r:id="rId15"/>
    <p:sldId id="659" r:id="rId16"/>
    <p:sldId id="590" r:id="rId17"/>
    <p:sldId id="636" r:id="rId18"/>
    <p:sldId id="571" r:id="rId19"/>
    <p:sldId id="572" r:id="rId20"/>
    <p:sldId id="573" r:id="rId21"/>
    <p:sldId id="576" r:id="rId22"/>
    <p:sldId id="257" r:id="rId23"/>
    <p:sldId id="637" r:id="rId24"/>
    <p:sldId id="655" r:id="rId25"/>
    <p:sldId id="653" r:id="rId26"/>
    <p:sldId id="657" r:id="rId27"/>
    <p:sldId id="646" r:id="rId28"/>
    <p:sldId id="642" r:id="rId29"/>
    <p:sldId id="647" r:id="rId30"/>
    <p:sldId id="648" r:id="rId31"/>
    <p:sldId id="649" r:id="rId32"/>
    <p:sldId id="663" r:id="rId33"/>
    <p:sldId id="661" r:id="rId34"/>
    <p:sldId id="662" r:id="rId35"/>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51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EC701B-05C8-041B-A497-24E9997915F1}" name="Ben Hatfield" initials="BH" userId="S::bhatfield@diocant.org::d3674475-4c9a-4fb0-9601-f7c8c9be9e00" providerId="AD"/>
  <p188:author id="{F69B9A3D-091A-24BD-19A9-E41E14992F61}" name="Colin Evans" initials="CE" userId="S::cevans@diocant.org::7be63ee4-9502-421b-b6b8-13ac67c48e44" providerId="AD"/>
  <p188:author id="{B1288448-A358-6B1F-A1F2-490BB3DFEEBB}" name="Stephen Taylor" initials="ST" userId="S::staylor@diocant.org::85e34a92-022b-483d-b917-7015d3f18e95" providerId="AD"/>
  <p188:author id="{4ADC6273-18E6-93D8-2545-56D3639A006F}" name="Colin Evans" initials="CE" userId="S::CEvans@Diocant.org::7be63ee4-9502-421b-b6b8-13ac67c48e44" providerId="AD"/>
  <p188:author id="{10C13888-6996-A9E9-40DA-87BED53C77E8}" name="Anna Drew" initials="AD" userId="S::adrew@diocant.org::7713c02c-de71-4beb-a0a4-0ff9512fc5e4" providerId="AD"/>
  <p188:author id="{89948EAC-3B67-8AB1-053A-825D25312F88}" name="Darren Miller" initials="DNM" userId="Darren Mill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D"/>
    <a:srgbClr val="FEF9DA"/>
    <a:srgbClr val="0C65AF"/>
    <a:srgbClr val="CD683F"/>
    <a:srgbClr val="F6F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showGuides="1">
      <p:cViewPr varScale="1">
        <p:scale>
          <a:sx n="102" d="100"/>
          <a:sy n="102" d="100"/>
        </p:scale>
        <p:origin x="312" y="84"/>
      </p:cViewPr>
      <p:guideLst>
        <p:guide orient="horz" pos="618"/>
        <p:guide pos="517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https://canterburydiocesan-my.sharepoint.com/personal/nolszewska_diocant_org/Documents/Documents/PIE%20CHART%20FOR%202023%20ACCOUN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INCOME</a:t>
            </a:r>
            <a:r>
              <a:rPr lang="en-GB" baseline="0"/>
              <a:t> £'000</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7EB-49B5-BE72-3AA8C55DCB8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7EB-49B5-BE72-3AA8C55DCB8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7EB-49B5-BE72-3AA8C55DCB8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7EB-49B5-BE72-3AA8C55DCB8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7EB-49B5-BE72-3AA8C55DCB8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7EB-49B5-BE72-3AA8C55DCB8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7EB-49B5-BE72-3AA8C55DCB8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07EB-49B5-BE72-3AA8C55DCB8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07EB-49B5-BE72-3AA8C55DCB8F}"/>
              </c:ext>
            </c:extLst>
          </c:dPt>
          <c:dLbls>
            <c:dLbl>
              <c:idx val="1"/>
              <c:layout>
                <c:manualLayout>
                  <c:x val="-9.1628488129945868E-2"/>
                  <c:y val="0.111111111111111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EB-49B5-BE72-3AA8C55DCB8F}"/>
                </c:ext>
              </c:extLst>
            </c:dLbl>
            <c:dLbl>
              <c:idx val="2"/>
              <c:layout>
                <c:manualLayout>
                  <c:x val="-0.10653400778384094"/>
                  <c:y val="3.70369594723990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EB-49B5-BE72-3AA8C55DCB8F}"/>
                </c:ext>
              </c:extLst>
            </c:dLbl>
            <c:dLbl>
              <c:idx val="3"/>
              <c:layout>
                <c:manualLayout>
                  <c:x val="-0.10781569826734252"/>
                  <c:y val="1.1327307026355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7EB-49B5-BE72-3AA8C55DCB8F}"/>
                </c:ext>
              </c:extLst>
            </c:dLbl>
            <c:dLbl>
              <c:idx val="4"/>
              <c:layout>
                <c:manualLayout>
                  <c:x val="-0.13327780091628488"/>
                  <c:y val="-9.259259259259217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7EB-49B5-BE72-3AA8C55DCB8F}"/>
                </c:ext>
              </c:extLst>
            </c:dLbl>
            <c:dLbl>
              <c:idx val="5"/>
              <c:layout>
                <c:manualLayout>
                  <c:x val="-9.9958350687213662E-2"/>
                  <c:y val="-7.87037037037037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7EB-49B5-BE72-3AA8C55DCB8F}"/>
                </c:ext>
              </c:extLst>
            </c:dLbl>
            <c:dLbl>
              <c:idx val="6"/>
              <c:layout>
                <c:manualLayout>
                  <c:x val="-6.3862279605719843E-2"/>
                  <c:y val="-0.1296296296296296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7EB-49B5-BE72-3AA8C55DCB8F}"/>
                </c:ext>
              </c:extLst>
            </c:dLbl>
            <c:dLbl>
              <c:idx val="7"/>
              <c:layout>
                <c:manualLayout>
                  <c:x val="-2.4989587671803468E-2"/>
                  <c:y val="-0.1481481481481481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7EB-49B5-BE72-3AA8C55DCB8F}"/>
                </c:ext>
              </c:extLst>
            </c:dLbl>
            <c:dLbl>
              <c:idx val="8"/>
              <c:layout>
                <c:manualLayout>
                  <c:x val="1.9436345966958212E-2"/>
                  <c:y val="-0.1481481481481481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7EB-49B5-BE72-3AA8C55DCB8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Sheet1!$J$11:$J$19</c:f>
              <c:strCache>
                <c:ptCount val="9"/>
                <c:pt idx="0">
                  <c:v>Parish Share - £7,257</c:v>
                </c:pt>
                <c:pt idx="1">
                  <c:v>Church Commissioners grants - £1,257</c:v>
                </c:pt>
                <c:pt idx="2">
                  <c:v>Net gains on property sales - £85</c:v>
                </c:pt>
                <c:pt idx="3">
                  <c:v>Rental income - £797</c:v>
                </c:pt>
                <c:pt idx="4">
                  <c:v>Capital grants for schools - £614</c:v>
                </c:pt>
                <c:pt idx="5">
                  <c:v>Parochial fees - £361</c:v>
                </c:pt>
                <c:pt idx="6">
                  <c:v>Other donations and grants - £336</c:v>
                </c:pt>
                <c:pt idx="7">
                  <c:v>Investment income - £419</c:v>
                </c:pt>
                <c:pt idx="8">
                  <c:v>Other income - £92</c:v>
                </c:pt>
              </c:strCache>
            </c:strRef>
          </c:cat>
          <c:val>
            <c:numRef>
              <c:f>Sheet1!$K$11:$K$19</c:f>
              <c:numCache>
                <c:formatCode>_-* #,##0_-;\-* #,##0_-;_-* "-"??_-;_-@_-</c:formatCode>
                <c:ptCount val="9"/>
                <c:pt idx="0">
                  <c:v>7257</c:v>
                </c:pt>
                <c:pt idx="1">
                  <c:v>1257</c:v>
                </c:pt>
                <c:pt idx="2">
                  <c:v>85</c:v>
                </c:pt>
                <c:pt idx="3">
                  <c:v>797</c:v>
                </c:pt>
                <c:pt idx="4">
                  <c:v>614</c:v>
                </c:pt>
                <c:pt idx="5">
                  <c:v>361</c:v>
                </c:pt>
                <c:pt idx="6">
                  <c:v>336</c:v>
                </c:pt>
                <c:pt idx="7">
                  <c:v>419</c:v>
                </c:pt>
                <c:pt idx="8">
                  <c:v>92</c:v>
                </c:pt>
              </c:numCache>
            </c:numRef>
          </c:val>
          <c:extLst>
            <c:ext xmlns:c16="http://schemas.microsoft.com/office/drawing/2014/chart" uri="{C3380CC4-5D6E-409C-BE32-E72D297353CC}">
              <c16:uniqueId val="{00000012-07EB-49B5-BE72-3AA8C55DCB8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3373349176186411"/>
          <c:y val="0.17667605764916858"/>
          <c:w val="0.35375899264929039"/>
          <c:h val="0.738502554183469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07704-B5A8-4F46-A735-3F5678E4F54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4B0E1B1-3155-44EA-8131-CEC5D8FBF2E8}">
      <dgm:prSet/>
      <dgm:spPr/>
      <dgm:t>
        <a:bodyPr/>
        <a:lstStyle/>
        <a:p>
          <a:r>
            <a:rPr lang="en-GB"/>
            <a:t>Not for profit sector</a:t>
          </a:r>
          <a:endParaRPr lang="en-US"/>
        </a:p>
      </dgm:t>
    </dgm:pt>
    <dgm:pt modelId="{D18839A3-72E3-45A8-864E-82649939C9BC}" type="parTrans" cxnId="{EA92A7B0-CCF0-488D-9E57-3CDE103EDA2B}">
      <dgm:prSet/>
      <dgm:spPr/>
      <dgm:t>
        <a:bodyPr/>
        <a:lstStyle/>
        <a:p>
          <a:endParaRPr lang="en-US"/>
        </a:p>
      </dgm:t>
    </dgm:pt>
    <dgm:pt modelId="{6F1FFBDD-69CD-48D7-B2B3-0D0036AAE459}" type="sibTrans" cxnId="{EA92A7B0-CCF0-488D-9E57-3CDE103EDA2B}">
      <dgm:prSet/>
      <dgm:spPr/>
      <dgm:t>
        <a:bodyPr/>
        <a:lstStyle/>
        <a:p>
          <a:endParaRPr lang="en-US"/>
        </a:p>
      </dgm:t>
    </dgm:pt>
    <dgm:pt modelId="{3BA93310-FA39-41F3-8D76-D51017FB5C58}">
      <dgm:prSet/>
      <dgm:spPr/>
      <dgm:t>
        <a:bodyPr/>
        <a:lstStyle/>
        <a:p>
          <a:r>
            <a:rPr lang="en-GB" dirty="0"/>
            <a:t>Admin expense ratio: 19% vs Range 15% to 25%</a:t>
          </a:r>
          <a:endParaRPr lang="en-US" dirty="0"/>
        </a:p>
      </dgm:t>
    </dgm:pt>
    <dgm:pt modelId="{AB98DF43-E2AB-4C20-B10A-4C006B80B03E}" type="parTrans" cxnId="{2A993142-4BD3-40A2-B0AA-B5C7A096CB90}">
      <dgm:prSet/>
      <dgm:spPr/>
      <dgm:t>
        <a:bodyPr/>
        <a:lstStyle/>
        <a:p>
          <a:endParaRPr lang="en-US"/>
        </a:p>
      </dgm:t>
    </dgm:pt>
    <dgm:pt modelId="{05EE8412-0ACF-4557-81C6-709A2F599A08}" type="sibTrans" cxnId="{2A993142-4BD3-40A2-B0AA-B5C7A096CB90}">
      <dgm:prSet/>
      <dgm:spPr/>
      <dgm:t>
        <a:bodyPr/>
        <a:lstStyle/>
        <a:p>
          <a:endParaRPr lang="en-US"/>
        </a:p>
      </dgm:t>
    </dgm:pt>
    <dgm:pt modelId="{E10DFB54-0D06-4538-8944-C26E36F5A014}">
      <dgm:prSet/>
      <dgm:spPr/>
      <dgm:t>
        <a:bodyPr/>
        <a:lstStyle/>
        <a:p>
          <a:r>
            <a:rPr lang="en-GB"/>
            <a:t>Other dioceses</a:t>
          </a:r>
          <a:endParaRPr lang="en-US"/>
        </a:p>
      </dgm:t>
    </dgm:pt>
    <dgm:pt modelId="{13F2D6F4-5F3B-4375-9111-AC0435339817}" type="parTrans" cxnId="{2AEDE17B-C5A3-48BC-9218-122B6EC5C213}">
      <dgm:prSet/>
      <dgm:spPr/>
      <dgm:t>
        <a:bodyPr/>
        <a:lstStyle/>
        <a:p>
          <a:endParaRPr lang="en-US"/>
        </a:p>
      </dgm:t>
    </dgm:pt>
    <dgm:pt modelId="{41C17929-6E91-44BF-8843-EFA3E3EB6CF3}" type="sibTrans" cxnId="{2AEDE17B-C5A3-48BC-9218-122B6EC5C213}">
      <dgm:prSet/>
      <dgm:spPr/>
      <dgm:t>
        <a:bodyPr/>
        <a:lstStyle/>
        <a:p>
          <a:endParaRPr lang="en-US"/>
        </a:p>
      </dgm:t>
    </dgm:pt>
    <dgm:pt modelId="{8E29D834-0AB4-4F6D-B62A-45906606ED95}">
      <dgm:prSet/>
      <dgm:spPr/>
      <dgm:t>
        <a:bodyPr/>
        <a:lstStyle/>
        <a:p>
          <a:r>
            <a:rPr lang="en-GB"/>
            <a:t>Headcount in line with similar dioceses</a:t>
          </a:r>
          <a:endParaRPr lang="en-US"/>
        </a:p>
      </dgm:t>
    </dgm:pt>
    <dgm:pt modelId="{0A2FD323-396E-422C-94D9-290CE3A3DA71}" type="parTrans" cxnId="{519586C2-F754-48E2-B476-8EEF0DB3C9D9}">
      <dgm:prSet/>
      <dgm:spPr/>
      <dgm:t>
        <a:bodyPr/>
        <a:lstStyle/>
        <a:p>
          <a:endParaRPr lang="en-US"/>
        </a:p>
      </dgm:t>
    </dgm:pt>
    <dgm:pt modelId="{BA787699-BB13-408A-913C-FC60DF3D38C3}" type="sibTrans" cxnId="{519586C2-F754-48E2-B476-8EEF0DB3C9D9}">
      <dgm:prSet/>
      <dgm:spPr/>
      <dgm:t>
        <a:bodyPr/>
        <a:lstStyle/>
        <a:p>
          <a:endParaRPr lang="en-US"/>
        </a:p>
      </dgm:t>
    </dgm:pt>
    <dgm:pt modelId="{CFEDA959-58A2-4C1D-8764-965074DC0355}">
      <dgm:prSet/>
      <dgm:spPr/>
      <dgm:t>
        <a:bodyPr/>
        <a:lstStyle/>
        <a:p>
          <a:r>
            <a:rPr lang="en-GB"/>
            <a:t>More detailed study expected summer 2024</a:t>
          </a:r>
          <a:endParaRPr lang="en-US"/>
        </a:p>
      </dgm:t>
    </dgm:pt>
    <dgm:pt modelId="{7568C2E7-3793-4205-AEC5-AD30C2441FA6}" type="parTrans" cxnId="{349BCE2E-DAE2-4FD0-A74E-995318DBE5C0}">
      <dgm:prSet/>
      <dgm:spPr/>
      <dgm:t>
        <a:bodyPr/>
        <a:lstStyle/>
        <a:p>
          <a:endParaRPr lang="en-US"/>
        </a:p>
      </dgm:t>
    </dgm:pt>
    <dgm:pt modelId="{82679DF4-F987-49F9-955A-9B9A39B2F775}" type="sibTrans" cxnId="{349BCE2E-DAE2-4FD0-A74E-995318DBE5C0}">
      <dgm:prSet/>
      <dgm:spPr/>
      <dgm:t>
        <a:bodyPr/>
        <a:lstStyle/>
        <a:p>
          <a:endParaRPr lang="en-US"/>
        </a:p>
      </dgm:t>
    </dgm:pt>
    <dgm:pt modelId="{B59017FD-963B-4368-8970-4AFEAF5A26E6}">
      <dgm:prSet/>
      <dgm:spPr/>
      <dgm:t>
        <a:bodyPr/>
        <a:lstStyle/>
        <a:p>
          <a:r>
            <a:rPr lang="en-GB"/>
            <a:t>Parish Share collection: 90% vs Average 90%</a:t>
          </a:r>
          <a:endParaRPr lang="en-US"/>
        </a:p>
      </dgm:t>
    </dgm:pt>
    <dgm:pt modelId="{722A3F3F-C15D-4FF8-B6BB-DD8E7B899312}" type="parTrans" cxnId="{D457E0A6-8F57-46C4-84D5-B15A652B2185}">
      <dgm:prSet/>
      <dgm:spPr/>
      <dgm:t>
        <a:bodyPr/>
        <a:lstStyle/>
        <a:p>
          <a:endParaRPr lang="en-US"/>
        </a:p>
      </dgm:t>
    </dgm:pt>
    <dgm:pt modelId="{643E85F0-38D0-4D1C-8960-C6287EE7219C}" type="sibTrans" cxnId="{D457E0A6-8F57-46C4-84D5-B15A652B2185}">
      <dgm:prSet/>
      <dgm:spPr/>
      <dgm:t>
        <a:bodyPr/>
        <a:lstStyle/>
        <a:p>
          <a:endParaRPr lang="en-US"/>
        </a:p>
      </dgm:t>
    </dgm:pt>
    <dgm:pt modelId="{713A2C86-3D3E-4CD9-9082-CE4444A0CDB7}">
      <dgm:prSet/>
      <dgm:spPr/>
      <dgm:t>
        <a:bodyPr/>
        <a:lstStyle/>
        <a:p>
          <a:r>
            <a:rPr lang="en-GB"/>
            <a:t>Conclusion</a:t>
          </a:r>
          <a:endParaRPr lang="en-US"/>
        </a:p>
      </dgm:t>
    </dgm:pt>
    <dgm:pt modelId="{CFDF40D2-4317-415D-AA54-58E9EE9565BA}" type="parTrans" cxnId="{660B13DB-E8C0-425B-8A61-EB9745819913}">
      <dgm:prSet/>
      <dgm:spPr/>
      <dgm:t>
        <a:bodyPr/>
        <a:lstStyle/>
        <a:p>
          <a:endParaRPr lang="en-US"/>
        </a:p>
      </dgm:t>
    </dgm:pt>
    <dgm:pt modelId="{5C30B12B-31D4-4CA8-B3EE-A1A75BE109AF}" type="sibTrans" cxnId="{660B13DB-E8C0-425B-8A61-EB9745819913}">
      <dgm:prSet/>
      <dgm:spPr/>
      <dgm:t>
        <a:bodyPr/>
        <a:lstStyle/>
        <a:p>
          <a:endParaRPr lang="en-US"/>
        </a:p>
      </dgm:t>
    </dgm:pt>
    <dgm:pt modelId="{F6EF4FF5-7D6D-4042-9136-5DA53C65D7B3}">
      <dgm:prSet/>
      <dgm:spPr/>
      <dgm:t>
        <a:bodyPr/>
        <a:lstStyle/>
        <a:p>
          <a:r>
            <a:rPr lang="en-GB"/>
            <a:t>Support costs are reasonable</a:t>
          </a:r>
          <a:endParaRPr lang="en-US"/>
        </a:p>
      </dgm:t>
    </dgm:pt>
    <dgm:pt modelId="{E099A84F-B0F4-4DB0-8BF4-4085A94D9ABC}" type="parTrans" cxnId="{9ACC3967-5FBB-481E-913A-D53D9B48B6E5}">
      <dgm:prSet/>
      <dgm:spPr/>
      <dgm:t>
        <a:bodyPr/>
        <a:lstStyle/>
        <a:p>
          <a:endParaRPr lang="en-US"/>
        </a:p>
      </dgm:t>
    </dgm:pt>
    <dgm:pt modelId="{2CB49FAD-711E-438B-91B8-A52CDBAF9ABF}" type="sibTrans" cxnId="{9ACC3967-5FBB-481E-913A-D53D9B48B6E5}">
      <dgm:prSet/>
      <dgm:spPr/>
      <dgm:t>
        <a:bodyPr/>
        <a:lstStyle/>
        <a:p>
          <a:endParaRPr lang="en-US"/>
        </a:p>
      </dgm:t>
    </dgm:pt>
    <dgm:pt modelId="{A6C45E26-922E-43D2-A439-EEC594BC1E24}">
      <dgm:prSet/>
      <dgm:spPr/>
      <dgm:t>
        <a:bodyPr/>
        <a:lstStyle/>
        <a:p>
          <a:r>
            <a:rPr lang="en-GB"/>
            <a:t>A focus on efficiency and cost reduction has already enabled improvements and savings</a:t>
          </a:r>
          <a:endParaRPr lang="en-US"/>
        </a:p>
      </dgm:t>
    </dgm:pt>
    <dgm:pt modelId="{994F97D2-B586-4469-A0F5-A4958AB3A6A7}" type="parTrans" cxnId="{48FFC4A6-5D9B-40AE-803C-649A484A32EC}">
      <dgm:prSet/>
      <dgm:spPr/>
      <dgm:t>
        <a:bodyPr/>
        <a:lstStyle/>
        <a:p>
          <a:endParaRPr lang="en-US"/>
        </a:p>
      </dgm:t>
    </dgm:pt>
    <dgm:pt modelId="{201C97AD-4C32-4045-AFCF-BC1E9BD69805}" type="sibTrans" cxnId="{48FFC4A6-5D9B-40AE-803C-649A484A32EC}">
      <dgm:prSet/>
      <dgm:spPr/>
      <dgm:t>
        <a:bodyPr/>
        <a:lstStyle/>
        <a:p>
          <a:endParaRPr lang="en-US"/>
        </a:p>
      </dgm:t>
    </dgm:pt>
    <dgm:pt modelId="{5A9E7294-7BA9-4BFE-945C-9ED3CCC342BB}" type="pres">
      <dgm:prSet presAssocID="{6FD07704-B5A8-4F46-A735-3F5678E4F549}" presName="linear" presStyleCnt="0">
        <dgm:presLayoutVars>
          <dgm:dir/>
          <dgm:animLvl val="lvl"/>
          <dgm:resizeHandles val="exact"/>
        </dgm:presLayoutVars>
      </dgm:prSet>
      <dgm:spPr/>
    </dgm:pt>
    <dgm:pt modelId="{F3D2C42A-E017-44DD-A39A-133699C84B85}" type="pres">
      <dgm:prSet presAssocID="{E4B0E1B1-3155-44EA-8131-CEC5D8FBF2E8}" presName="parentLin" presStyleCnt="0"/>
      <dgm:spPr/>
    </dgm:pt>
    <dgm:pt modelId="{60464DAF-821D-4B4D-B3C1-74F084CEE8EE}" type="pres">
      <dgm:prSet presAssocID="{E4B0E1B1-3155-44EA-8131-CEC5D8FBF2E8}" presName="parentLeftMargin" presStyleLbl="node1" presStyleIdx="0" presStyleCnt="3"/>
      <dgm:spPr/>
    </dgm:pt>
    <dgm:pt modelId="{C42C86D6-7A2E-445C-9B3B-628AA4D8F66F}" type="pres">
      <dgm:prSet presAssocID="{E4B0E1B1-3155-44EA-8131-CEC5D8FBF2E8}" presName="parentText" presStyleLbl="node1" presStyleIdx="0" presStyleCnt="3">
        <dgm:presLayoutVars>
          <dgm:chMax val="0"/>
          <dgm:bulletEnabled val="1"/>
        </dgm:presLayoutVars>
      </dgm:prSet>
      <dgm:spPr/>
    </dgm:pt>
    <dgm:pt modelId="{42323886-27F9-4311-B2A0-C8487871C6A2}" type="pres">
      <dgm:prSet presAssocID="{E4B0E1B1-3155-44EA-8131-CEC5D8FBF2E8}" presName="negativeSpace" presStyleCnt="0"/>
      <dgm:spPr/>
    </dgm:pt>
    <dgm:pt modelId="{1D2A3F04-4B8D-431C-B761-7FC05FA38073}" type="pres">
      <dgm:prSet presAssocID="{E4B0E1B1-3155-44EA-8131-CEC5D8FBF2E8}" presName="childText" presStyleLbl="conFgAcc1" presStyleIdx="0" presStyleCnt="3">
        <dgm:presLayoutVars>
          <dgm:bulletEnabled val="1"/>
        </dgm:presLayoutVars>
      </dgm:prSet>
      <dgm:spPr/>
    </dgm:pt>
    <dgm:pt modelId="{9D0D1F41-BD5E-4420-950C-FD8196D4F615}" type="pres">
      <dgm:prSet presAssocID="{6F1FFBDD-69CD-48D7-B2B3-0D0036AAE459}" presName="spaceBetweenRectangles" presStyleCnt="0"/>
      <dgm:spPr/>
    </dgm:pt>
    <dgm:pt modelId="{E340BC4E-B3B4-4798-B268-E17696EA969E}" type="pres">
      <dgm:prSet presAssocID="{E10DFB54-0D06-4538-8944-C26E36F5A014}" presName="parentLin" presStyleCnt="0"/>
      <dgm:spPr/>
    </dgm:pt>
    <dgm:pt modelId="{A295B3A6-7D7E-49C9-9183-CD7272F3E9F0}" type="pres">
      <dgm:prSet presAssocID="{E10DFB54-0D06-4538-8944-C26E36F5A014}" presName="parentLeftMargin" presStyleLbl="node1" presStyleIdx="0" presStyleCnt="3"/>
      <dgm:spPr/>
    </dgm:pt>
    <dgm:pt modelId="{4AD85A1B-6FB7-487D-8DEF-1D95AD1253E8}" type="pres">
      <dgm:prSet presAssocID="{E10DFB54-0D06-4538-8944-C26E36F5A014}" presName="parentText" presStyleLbl="node1" presStyleIdx="1" presStyleCnt="3">
        <dgm:presLayoutVars>
          <dgm:chMax val="0"/>
          <dgm:bulletEnabled val="1"/>
        </dgm:presLayoutVars>
      </dgm:prSet>
      <dgm:spPr/>
    </dgm:pt>
    <dgm:pt modelId="{674A9ADB-CEC1-414A-9E62-411B362B4D35}" type="pres">
      <dgm:prSet presAssocID="{E10DFB54-0D06-4538-8944-C26E36F5A014}" presName="negativeSpace" presStyleCnt="0"/>
      <dgm:spPr/>
    </dgm:pt>
    <dgm:pt modelId="{B5C26281-D41F-45CA-9F60-1E8726BD9F3B}" type="pres">
      <dgm:prSet presAssocID="{E10DFB54-0D06-4538-8944-C26E36F5A014}" presName="childText" presStyleLbl="conFgAcc1" presStyleIdx="1" presStyleCnt="3">
        <dgm:presLayoutVars>
          <dgm:bulletEnabled val="1"/>
        </dgm:presLayoutVars>
      </dgm:prSet>
      <dgm:spPr/>
    </dgm:pt>
    <dgm:pt modelId="{8B8B2779-B8D0-47FB-81A6-5B8BB91A2483}" type="pres">
      <dgm:prSet presAssocID="{41C17929-6E91-44BF-8843-EFA3E3EB6CF3}" presName="spaceBetweenRectangles" presStyleCnt="0"/>
      <dgm:spPr/>
    </dgm:pt>
    <dgm:pt modelId="{06089F28-15D5-416D-AEF6-8B7D1128F008}" type="pres">
      <dgm:prSet presAssocID="{713A2C86-3D3E-4CD9-9082-CE4444A0CDB7}" presName="parentLin" presStyleCnt="0"/>
      <dgm:spPr/>
    </dgm:pt>
    <dgm:pt modelId="{BAB0EFFE-C486-42A0-BFD4-271B6EC3EC36}" type="pres">
      <dgm:prSet presAssocID="{713A2C86-3D3E-4CD9-9082-CE4444A0CDB7}" presName="parentLeftMargin" presStyleLbl="node1" presStyleIdx="1" presStyleCnt="3"/>
      <dgm:spPr/>
    </dgm:pt>
    <dgm:pt modelId="{AE9CD1F7-B8FD-4FBF-AE99-382DE67E3A0C}" type="pres">
      <dgm:prSet presAssocID="{713A2C86-3D3E-4CD9-9082-CE4444A0CDB7}" presName="parentText" presStyleLbl="node1" presStyleIdx="2" presStyleCnt="3">
        <dgm:presLayoutVars>
          <dgm:chMax val="0"/>
          <dgm:bulletEnabled val="1"/>
        </dgm:presLayoutVars>
      </dgm:prSet>
      <dgm:spPr/>
    </dgm:pt>
    <dgm:pt modelId="{6B4B2093-6D2D-40E6-945C-E299202D9198}" type="pres">
      <dgm:prSet presAssocID="{713A2C86-3D3E-4CD9-9082-CE4444A0CDB7}" presName="negativeSpace" presStyleCnt="0"/>
      <dgm:spPr/>
    </dgm:pt>
    <dgm:pt modelId="{FD08CF42-CE99-4FC8-A4E8-AFEC86EDF8E0}" type="pres">
      <dgm:prSet presAssocID="{713A2C86-3D3E-4CD9-9082-CE4444A0CDB7}" presName="childText" presStyleLbl="conFgAcc1" presStyleIdx="2" presStyleCnt="3">
        <dgm:presLayoutVars>
          <dgm:bulletEnabled val="1"/>
        </dgm:presLayoutVars>
      </dgm:prSet>
      <dgm:spPr/>
    </dgm:pt>
  </dgm:ptLst>
  <dgm:cxnLst>
    <dgm:cxn modelId="{A624B008-9A3A-49B0-8966-CF3F44981DCE}" type="presOf" srcId="{E4B0E1B1-3155-44EA-8131-CEC5D8FBF2E8}" destId="{60464DAF-821D-4B4D-B3C1-74F084CEE8EE}" srcOrd="0" destOrd="0" presId="urn:microsoft.com/office/officeart/2005/8/layout/list1"/>
    <dgm:cxn modelId="{7CC4AD14-C269-4D3D-8767-E9A5FEBD7581}" type="presOf" srcId="{E4B0E1B1-3155-44EA-8131-CEC5D8FBF2E8}" destId="{C42C86D6-7A2E-445C-9B3B-628AA4D8F66F}" srcOrd="1" destOrd="0" presId="urn:microsoft.com/office/officeart/2005/8/layout/list1"/>
    <dgm:cxn modelId="{B0636D1B-EE9B-48B7-8F78-0985CAFEC212}" type="presOf" srcId="{A6C45E26-922E-43D2-A439-EEC594BC1E24}" destId="{FD08CF42-CE99-4FC8-A4E8-AFEC86EDF8E0}" srcOrd="0" destOrd="1" presId="urn:microsoft.com/office/officeart/2005/8/layout/list1"/>
    <dgm:cxn modelId="{349BCE2E-DAE2-4FD0-A74E-995318DBE5C0}" srcId="{E10DFB54-0D06-4538-8944-C26E36F5A014}" destId="{CFEDA959-58A2-4C1D-8764-965074DC0355}" srcOrd="1" destOrd="0" parTransId="{7568C2E7-3793-4205-AEC5-AD30C2441FA6}" sibTransId="{82679DF4-F987-49F9-955A-9B9A39B2F775}"/>
    <dgm:cxn modelId="{F411AE5D-23A4-4EDA-B18F-4862C5ADB4ED}" type="presOf" srcId="{3BA93310-FA39-41F3-8D76-D51017FB5C58}" destId="{1D2A3F04-4B8D-431C-B761-7FC05FA38073}" srcOrd="0" destOrd="0" presId="urn:microsoft.com/office/officeart/2005/8/layout/list1"/>
    <dgm:cxn modelId="{2A993142-4BD3-40A2-B0AA-B5C7A096CB90}" srcId="{E4B0E1B1-3155-44EA-8131-CEC5D8FBF2E8}" destId="{3BA93310-FA39-41F3-8D76-D51017FB5C58}" srcOrd="0" destOrd="0" parTransId="{AB98DF43-E2AB-4C20-B10A-4C006B80B03E}" sibTransId="{05EE8412-0ACF-4557-81C6-709A2F599A08}"/>
    <dgm:cxn modelId="{9ACC3967-5FBB-481E-913A-D53D9B48B6E5}" srcId="{713A2C86-3D3E-4CD9-9082-CE4444A0CDB7}" destId="{F6EF4FF5-7D6D-4042-9136-5DA53C65D7B3}" srcOrd="0" destOrd="0" parTransId="{E099A84F-B0F4-4DB0-8BF4-4085A94D9ABC}" sibTransId="{2CB49FAD-711E-438B-91B8-A52CDBAF9ABF}"/>
    <dgm:cxn modelId="{4E1A2273-5283-4767-9902-7D26DA4BA781}" type="presOf" srcId="{B59017FD-963B-4368-8970-4AFEAF5A26E6}" destId="{B5C26281-D41F-45CA-9F60-1E8726BD9F3B}" srcOrd="0" destOrd="2" presId="urn:microsoft.com/office/officeart/2005/8/layout/list1"/>
    <dgm:cxn modelId="{2AEDE17B-C5A3-48BC-9218-122B6EC5C213}" srcId="{6FD07704-B5A8-4F46-A735-3F5678E4F549}" destId="{E10DFB54-0D06-4538-8944-C26E36F5A014}" srcOrd="1" destOrd="0" parTransId="{13F2D6F4-5F3B-4375-9111-AC0435339817}" sibTransId="{41C17929-6E91-44BF-8843-EFA3E3EB6CF3}"/>
    <dgm:cxn modelId="{DFF9C295-C05C-45DC-86E9-5C11487B762D}" type="presOf" srcId="{713A2C86-3D3E-4CD9-9082-CE4444A0CDB7}" destId="{BAB0EFFE-C486-42A0-BFD4-271B6EC3EC36}" srcOrd="0" destOrd="0" presId="urn:microsoft.com/office/officeart/2005/8/layout/list1"/>
    <dgm:cxn modelId="{48FFC4A6-5D9B-40AE-803C-649A484A32EC}" srcId="{713A2C86-3D3E-4CD9-9082-CE4444A0CDB7}" destId="{A6C45E26-922E-43D2-A439-EEC594BC1E24}" srcOrd="1" destOrd="0" parTransId="{994F97D2-B586-4469-A0F5-A4958AB3A6A7}" sibTransId="{201C97AD-4C32-4045-AFCF-BC1E9BD69805}"/>
    <dgm:cxn modelId="{D457E0A6-8F57-46C4-84D5-B15A652B2185}" srcId="{E10DFB54-0D06-4538-8944-C26E36F5A014}" destId="{B59017FD-963B-4368-8970-4AFEAF5A26E6}" srcOrd="2" destOrd="0" parTransId="{722A3F3F-C15D-4FF8-B6BB-DD8E7B899312}" sibTransId="{643E85F0-38D0-4D1C-8960-C6287EE7219C}"/>
    <dgm:cxn modelId="{38B084AC-C4D8-407E-ACA0-1B509AE08067}" type="presOf" srcId="{CFEDA959-58A2-4C1D-8764-965074DC0355}" destId="{B5C26281-D41F-45CA-9F60-1E8726BD9F3B}" srcOrd="0" destOrd="1" presId="urn:microsoft.com/office/officeart/2005/8/layout/list1"/>
    <dgm:cxn modelId="{0D1F0CAF-72DB-4F70-9776-BCA0952D500C}" type="presOf" srcId="{E10DFB54-0D06-4538-8944-C26E36F5A014}" destId="{A295B3A6-7D7E-49C9-9183-CD7272F3E9F0}" srcOrd="0" destOrd="0" presId="urn:microsoft.com/office/officeart/2005/8/layout/list1"/>
    <dgm:cxn modelId="{EA92A7B0-CCF0-488D-9E57-3CDE103EDA2B}" srcId="{6FD07704-B5A8-4F46-A735-3F5678E4F549}" destId="{E4B0E1B1-3155-44EA-8131-CEC5D8FBF2E8}" srcOrd="0" destOrd="0" parTransId="{D18839A3-72E3-45A8-864E-82649939C9BC}" sibTransId="{6F1FFBDD-69CD-48D7-B2B3-0D0036AAE459}"/>
    <dgm:cxn modelId="{6AF469B6-FC55-4B5C-A6DC-432A36C40B8B}" type="presOf" srcId="{8E29D834-0AB4-4F6D-B62A-45906606ED95}" destId="{B5C26281-D41F-45CA-9F60-1E8726BD9F3B}" srcOrd="0" destOrd="0" presId="urn:microsoft.com/office/officeart/2005/8/layout/list1"/>
    <dgm:cxn modelId="{519586C2-F754-48E2-B476-8EEF0DB3C9D9}" srcId="{E10DFB54-0D06-4538-8944-C26E36F5A014}" destId="{8E29D834-0AB4-4F6D-B62A-45906606ED95}" srcOrd="0" destOrd="0" parTransId="{0A2FD323-396E-422C-94D9-290CE3A3DA71}" sibTransId="{BA787699-BB13-408A-913C-FC60DF3D38C3}"/>
    <dgm:cxn modelId="{AEC0A5C4-EEEF-413A-92F8-4DBFDA2BBDED}" type="presOf" srcId="{E10DFB54-0D06-4538-8944-C26E36F5A014}" destId="{4AD85A1B-6FB7-487D-8DEF-1D95AD1253E8}" srcOrd="1" destOrd="0" presId="urn:microsoft.com/office/officeart/2005/8/layout/list1"/>
    <dgm:cxn modelId="{256200D4-FE48-4094-869E-8D3A39C69D14}" type="presOf" srcId="{6FD07704-B5A8-4F46-A735-3F5678E4F549}" destId="{5A9E7294-7BA9-4BFE-945C-9ED3CCC342BB}" srcOrd="0" destOrd="0" presId="urn:microsoft.com/office/officeart/2005/8/layout/list1"/>
    <dgm:cxn modelId="{DACBFED9-1BED-4432-B6B9-B85C64DC3951}" type="presOf" srcId="{713A2C86-3D3E-4CD9-9082-CE4444A0CDB7}" destId="{AE9CD1F7-B8FD-4FBF-AE99-382DE67E3A0C}" srcOrd="1" destOrd="0" presId="urn:microsoft.com/office/officeart/2005/8/layout/list1"/>
    <dgm:cxn modelId="{660B13DB-E8C0-425B-8A61-EB9745819913}" srcId="{6FD07704-B5A8-4F46-A735-3F5678E4F549}" destId="{713A2C86-3D3E-4CD9-9082-CE4444A0CDB7}" srcOrd="2" destOrd="0" parTransId="{CFDF40D2-4317-415D-AA54-58E9EE9565BA}" sibTransId="{5C30B12B-31D4-4CA8-B3EE-A1A75BE109AF}"/>
    <dgm:cxn modelId="{89985DE5-377C-4C5B-92D9-B349FF5C9F97}" type="presOf" srcId="{F6EF4FF5-7D6D-4042-9136-5DA53C65D7B3}" destId="{FD08CF42-CE99-4FC8-A4E8-AFEC86EDF8E0}" srcOrd="0" destOrd="0" presId="urn:microsoft.com/office/officeart/2005/8/layout/list1"/>
    <dgm:cxn modelId="{289C4127-CF72-4060-98D6-BC37C96B104E}" type="presParOf" srcId="{5A9E7294-7BA9-4BFE-945C-9ED3CCC342BB}" destId="{F3D2C42A-E017-44DD-A39A-133699C84B85}" srcOrd="0" destOrd="0" presId="urn:microsoft.com/office/officeart/2005/8/layout/list1"/>
    <dgm:cxn modelId="{E3A96C1A-6403-4A39-888F-5522E13C1652}" type="presParOf" srcId="{F3D2C42A-E017-44DD-A39A-133699C84B85}" destId="{60464DAF-821D-4B4D-B3C1-74F084CEE8EE}" srcOrd="0" destOrd="0" presId="urn:microsoft.com/office/officeart/2005/8/layout/list1"/>
    <dgm:cxn modelId="{AF9CBA22-B077-4D79-A5D8-452D4388FAFF}" type="presParOf" srcId="{F3D2C42A-E017-44DD-A39A-133699C84B85}" destId="{C42C86D6-7A2E-445C-9B3B-628AA4D8F66F}" srcOrd="1" destOrd="0" presId="urn:microsoft.com/office/officeart/2005/8/layout/list1"/>
    <dgm:cxn modelId="{E4BAE847-8325-4BCA-A544-836DB7DA2222}" type="presParOf" srcId="{5A9E7294-7BA9-4BFE-945C-9ED3CCC342BB}" destId="{42323886-27F9-4311-B2A0-C8487871C6A2}" srcOrd="1" destOrd="0" presId="urn:microsoft.com/office/officeart/2005/8/layout/list1"/>
    <dgm:cxn modelId="{2E2B6A0A-5E0E-427D-9E07-E1F0436A99C5}" type="presParOf" srcId="{5A9E7294-7BA9-4BFE-945C-9ED3CCC342BB}" destId="{1D2A3F04-4B8D-431C-B761-7FC05FA38073}" srcOrd="2" destOrd="0" presId="urn:microsoft.com/office/officeart/2005/8/layout/list1"/>
    <dgm:cxn modelId="{2B0811D7-7A4B-4518-948B-BE6147AEBFD3}" type="presParOf" srcId="{5A9E7294-7BA9-4BFE-945C-9ED3CCC342BB}" destId="{9D0D1F41-BD5E-4420-950C-FD8196D4F615}" srcOrd="3" destOrd="0" presId="urn:microsoft.com/office/officeart/2005/8/layout/list1"/>
    <dgm:cxn modelId="{57DEFAEB-6B5C-4A28-9C42-1CEE34AC6EFC}" type="presParOf" srcId="{5A9E7294-7BA9-4BFE-945C-9ED3CCC342BB}" destId="{E340BC4E-B3B4-4798-B268-E17696EA969E}" srcOrd="4" destOrd="0" presId="urn:microsoft.com/office/officeart/2005/8/layout/list1"/>
    <dgm:cxn modelId="{82016136-9665-4D88-A1DA-B4053027158B}" type="presParOf" srcId="{E340BC4E-B3B4-4798-B268-E17696EA969E}" destId="{A295B3A6-7D7E-49C9-9183-CD7272F3E9F0}" srcOrd="0" destOrd="0" presId="urn:microsoft.com/office/officeart/2005/8/layout/list1"/>
    <dgm:cxn modelId="{AF727A64-A905-4884-877A-AAE6FB6E85F9}" type="presParOf" srcId="{E340BC4E-B3B4-4798-B268-E17696EA969E}" destId="{4AD85A1B-6FB7-487D-8DEF-1D95AD1253E8}" srcOrd="1" destOrd="0" presId="urn:microsoft.com/office/officeart/2005/8/layout/list1"/>
    <dgm:cxn modelId="{C9C99369-2F4E-4EE0-964B-8BD8567E1FF3}" type="presParOf" srcId="{5A9E7294-7BA9-4BFE-945C-9ED3CCC342BB}" destId="{674A9ADB-CEC1-414A-9E62-411B362B4D35}" srcOrd="5" destOrd="0" presId="urn:microsoft.com/office/officeart/2005/8/layout/list1"/>
    <dgm:cxn modelId="{E6632070-BA67-4E7D-9283-D09687C78999}" type="presParOf" srcId="{5A9E7294-7BA9-4BFE-945C-9ED3CCC342BB}" destId="{B5C26281-D41F-45CA-9F60-1E8726BD9F3B}" srcOrd="6" destOrd="0" presId="urn:microsoft.com/office/officeart/2005/8/layout/list1"/>
    <dgm:cxn modelId="{8FADBDA1-5C0B-4B83-B43F-A2EB69DF7F2F}" type="presParOf" srcId="{5A9E7294-7BA9-4BFE-945C-9ED3CCC342BB}" destId="{8B8B2779-B8D0-47FB-81A6-5B8BB91A2483}" srcOrd="7" destOrd="0" presId="urn:microsoft.com/office/officeart/2005/8/layout/list1"/>
    <dgm:cxn modelId="{5E261C52-9696-40B8-870F-1614F73AC9DC}" type="presParOf" srcId="{5A9E7294-7BA9-4BFE-945C-9ED3CCC342BB}" destId="{06089F28-15D5-416D-AEF6-8B7D1128F008}" srcOrd="8" destOrd="0" presId="urn:microsoft.com/office/officeart/2005/8/layout/list1"/>
    <dgm:cxn modelId="{BDD1E4E5-0EFE-433E-8D42-1538A29F7F5A}" type="presParOf" srcId="{06089F28-15D5-416D-AEF6-8B7D1128F008}" destId="{BAB0EFFE-C486-42A0-BFD4-271B6EC3EC36}" srcOrd="0" destOrd="0" presId="urn:microsoft.com/office/officeart/2005/8/layout/list1"/>
    <dgm:cxn modelId="{759FEE11-604D-4F27-B360-D40429BFA7F5}" type="presParOf" srcId="{06089F28-15D5-416D-AEF6-8B7D1128F008}" destId="{AE9CD1F7-B8FD-4FBF-AE99-382DE67E3A0C}" srcOrd="1" destOrd="0" presId="urn:microsoft.com/office/officeart/2005/8/layout/list1"/>
    <dgm:cxn modelId="{94CEDB51-F0B2-4FF2-8A63-4BFFFF277893}" type="presParOf" srcId="{5A9E7294-7BA9-4BFE-945C-9ED3CCC342BB}" destId="{6B4B2093-6D2D-40E6-945C-E299202D9198}" srcOrd="9" destOrd="0" presId="urn:microsoft.com/office/officeart/2005/8/layout/list1"/>
    <dgm:cxn modelId="{94CD5BCF-2EE6-49C0-9703-86ED804F4C83}" type="presParOf" srcId="{5A9E7294-7BA9-4BFE-945C-9ED3CCC342BB}" destId="{FD08CF42-CE99-4FC8-A4E8-AFEC86EDF8E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3F04-4B8D-431C-B761-7FC05FA38073}">
      <dsp:nvSpPr>
        <dsp:cNvPr id="0" name=""/>
        <dsp:cNvSpPr/>
      </dsp:nvSpPr>
      <dsp:spPr>
        <a:xfrm>
          <a:off x="0" y="394369"/>
          <a:ext cx="10609179" cy="8764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3390" tIns="437388" rIns="82339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Admin expense ratio: 19% vs Range 15% to 25%</a:t>
          </a:r>
          <a:endParaRPr lang="en-US" sz="2100" kern="1200" dirty="0"/>
        </a:p>
      </dsp:txBody>
      <dsp:txXfrm>
        <a:off x="0" y="394369"/>
        <a:ext cx="10609179" cy="876487"/>
      </dsp:txXfrm>
    </dsp:sp>
    <dsp:sp modelId="{C42C86D6-7A2E-445C-9B3B-628AA4D8F66F}">
      <dsp:nvSpPr>
        <dsp:cNvPr id="0" name=""/>
        <dsp:cNvSpPr/>
      </dsp:nvSpPr>
      <dsp:spPr>
        <a:xfrm>
          <a:off x="530458" y="84409"/>
          <a:ext cx="7426425"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701" tIns="0" rIns="280701" bIns="0" numCol="1" spcCol="1270" anchor="ctr" anchorCtr="0">
          <a:noAutofit/>
        </a:bodyPr>
        <a:lstStyle/>
        <a:p>
          <a:pPr marL="0" lvl="0" indent="0" algn="l" defTabSz="933450">
            <a:lnSpc>
              <a:spcPct val="90000"/>
            </a:lnSpc>
            <a:spcBef>
              <a:spcPct val="0"/>
            </a:spcBef>
            <a:spcAft>
              <a:spcPct val="35000"/>
            </a:spcAft>
            <a:buNone/>
          </a:pPr>
          <a:r>
            <a:rPr lang="en-GB" sz="2100" kern="1200"/>
            <a:t>Not for profit sector</a:t>
          </a:r>
          <a:endParaRPr lang="en-US" sz="2100" kern="1200"/>
        </a:p>
      </dsp:txBody>
      <dsp:txXfrm>
        <a:off x="560720" y="114671"/>
        <a:ext cx="7365901" cy="559396"/>
      </dsp:txXfrm>
    </dsp:sp>
    <dsp:sp modelId="{B5C26281-D41F-45CA-9F60-1E8726BD9F3B}">
      <dsp:nvSpPr>
        <dsp:cNvPr id="0" name=""/>
        <dsp:cNvSpPr/>
      </dsp:nvSpPr>
      <dsp:spPr>
        <a:xfrm>
          <a:off x="0" y="1694217"/>
          <a:ext cx="10609179" cy="15214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3390" tIns="437388" rIns="82339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Headcount in line with similar dioceses</a:t>
          </a:r>
          <a:endParaRPr lang="en-US" sz="2100" kern="1200"/>
        </a:p>
        <a:p>
          <a:pPr marL="228600" lvl="1" indent="-228600" algn="l" defTabSz="933450">
            <a:lnSpc>
              <a:spcPct val="90000"/>
            </a:lnSpc>
            <a:spcBef>
              <a:spcPct val="0"/>
            </a:spcBef>
            <a:spcAft>
              <a:spcPct val="15000"/>
            </a:spcAft>
            <a:buChar char="•"/>
          </a:pPr>
          <a:r>
            <a:rPr lang="en-GB" sz="2100" kern="1200"/>
            <a:t>More detailed study expected summer 2024</a:t>
          </a:r>
          <a:endParaRPr lang="en-US" sz="2100" kern="1200"/>
        </a:p>
        <a:p>
          <a:pPr marL="228600" lvl="1" indent="-228600" algn="l" defTabSz="933450">
            <a:lnSpc>
              <a:spcPct val="90000"/>
            </a:lnSpc>
            <a:spcBef>
              <a:spcPct val="0"/>
            </a:spcBef>
            <a:spcAft>
              <a:spcPct val="15000"/>
            </a:spcAft>
            <a:buChar char="•"/>
          </a:pPr>
          <a:r>
            <a:rPr lang="en-GB" sz="2100" kern="1200"/>
            <a:t>Parish Share collection: 90% vs Average 90%</a:t>
          </a:r>
          <a:endParaRPr lang="en-US" sz="2100" kern="1200"/>
        </a:p>
      </dsp:txBody>
      <dsp:txXfrm>
        <a:off x="0" y="1694217"/>
        <a:ext cx="10609179" cy="1521449"/>
      </dsp:txXfrm>
    </dsp:sp>
    <dsp:sp modelId="{4AD85A1B-6FB7-487D-8DEF-1D95AD1253E8}">
      <dsp:nvSpPr>
        <dsp:cNvPr id="0" name=""/>
        <dsp:cNvSpPr/>
      </dsp:nvSpPr>
      <dsp:spPr>
        <a:xfrm>
          <a:off x="530458" y="1384257"/>
          <a:ext cx="7426425"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701" tIns="0" rIns="280701" bIns="0" numCol="1" spcCol="1270" anchor="ctr" anchorCtr="0">
          <a:noAutofit/>
        </a:bodyPr>
        <a:lstStyle/>
        <a:p>
          <a:pPr marL="0" lvl="0" indent="0" algn="l" defTabSz="933450">
            <a:lnSpc>
              <a:spcPct val="90000"/>
            </a:lnSpc>
            <a:spcBef>
              <a:spcPct val="0"/>
            </a:spcBef>
            <a:spcAft>
              <a:spcPct val="35000"/>
            </a:spcAft>
            <a:buNone/>
          </a:pPr>
          <a:r>
            <a:rPr lang="en-GB" sz="2100" kern="1200"/>
            <a:t>Other dioceses</a:t>
          </a:r>
          <a:endParaRPr lang="en-US" sz="2100" kern="1200"/>
        </a:p>
      </dsp:txBody>
      <dsp:txXfrm>
        <a:off x="560720" y="1414519"/>
        <a:ext cx="7365901" cy="559396"/>
      </dsp:txXfrm>
    </dsp:sp>
    <dsp:sp modelId="{FD08CF42-CE99-4FC8-A4E8-AFEC86EDF8E0}">
      <dsp:nvSpPr>
        <dsp:cNvPr id="0" name=""/>
        <dsp:cNvSpPr/>
      </dsp:nvSpPr>
      <dsp:spPr>
        <a:xfrm>
          <a:off x="0" y="3639027"/>
          <a:ext cx="10609179" cy="14883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3390" tIns="437388" rIns="823390"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Support costs are reasonable</a:t>
          </a:r>
          <a:endParaRPr lang="en-US" sz="2100" kern="1200"/>
        </a:p>
        <a:p>
          <a:pPr marL="228600" lvl="1" indent="-228600" algn="l" defTabSz="933450">
            <a:lnSpc>
              <a:spcPct val="90000"/>
            </a:lnSpc>
            <a:spcBef>
              <a:spcPct val="0"/>
            </a:spcBef>
            <a:spcAft>
              <a:spcPct val="15000"/>
            </a:spcAft>
            <a:buChar char="•"/>
          </a:pPr>
          <a:r>
            <a:rPr lang="en-GB" sz="2100" kern="1200"/>
            <a:t>A focus on efficiency and cost reduction has already enabled improvements and savings</a:t>
          </a:r>
          <a:endParaRPr lang="en-US" sz="2100" kern="1200"/>
        </a:p>
      </dsp:txBody>
      <dsp:txXfrm>
        <a:off x="0" y="3639027"/>
        <a:ext cx="10609179" cy="1488374"/>
      </dsp:txXfrm>
    </dsp:sp>
    <dsp:sp modelId="{AE9CD1F7-B8FD-4FBF-AE99-382DE67E3A0C}">
      <dsp:nvSpPr>
        <dsp:cNvPr id="0" name=""/>
        <dsp:cNvSpPr/>
      </dsp:nvSpPr>
      <dsp:spPr>
        <a:xfrm>
          <a:off x="530458" y="3329067"/>
          <a:ext cx="7426425"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701" tIns="0" rIns="280701" bIns="0" numCol="1" spcCol="1270" anchor="ctr" anchorCtr="0">
          <a:noAutofit/>
        </a:bodyPr>
        <a:lstStyle/>
        <a:p>
          <a:pPr marL="0" lvl="0" indent="0" algn="l" defTabSz="933450">
            <a:lnSpc>
              <a:spcPct val="90000"/>
            </a:lnSpc>
            <a:spcBef>
              <a:spcPct val="0"/>
            </a:spcBef>
            <a:spcAft>
              <a:spcPct val="35000"/>
            </a:spcAft>
            <a:buNone/>
          </a:pPr>
          <a:r>
            <a:rPr lang="en-GB" sz="2100" kern="1200"/>
            <a:t>Conclusion</a:t>
          </a:r>
          <a:endParaRPr lang="en-US" sz="2100" kern="1200"/>
        </a:p>
      </dsp:txBody>
      <dsp:txXfrm>
        <a:off x="560720" y="3359329"/>
        <a:ext cx="7365901"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0.2676</cdr:x>
      <cdr:y>0.5017</cdr:y>
    </cdr:from>
    <cdr:to>
      <cdr:x>0.41644</cdr:x>
      <cdr:y>0.58852</cdr:y>
    </cdr:to>
    <cdr:sp macro="" textlink="">
      <cdr:nvSpPr>
        <cdr:cNvPr id="2" name="TextBox 1">
          <a:extLst xmlns:a="http://schemas.openxmlformats.org/drawingml/2006/main">
            <a:ext uri="{FF2B5EF4-FFF2-40B4-BE49-F238E27FC236}">
              <a16:creationId xmlns:a16="http://schemas.microsoft.com/office/drawing/2014/main" id="{8D17ADD4-233D-5FDA-D0FF-C812E678DBBF}"/>
            </a:ext>
          </a:extLst>
        </cdr:cNvPr>
        <cdr:cNvSpPr txBox="1"/>
      </cdr:nvSpPr>
      <cdr:spPr>
        <a:xfrm xmlns:a="http://schemas.openxmlformats.org/drawingml/2006/main">
          <a:off x="1627914" y="2156041"/>
          <a:ext cx="905435" cy="373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a:t>£11,218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14015" cy="488711"/>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sz="quarter" idx="1"/>
          </p:nvPr>
        </p:nvSpPr>
        <p:spPr>
          <a:xfrm>
            <a:off x="3809079" y="2"/>
            <a:ext cx="2914015" cy="488711"/>
          </a:xfrm>
          <a:prstGeom prst="rect">
            <a:avLst/>
          </a:prstGeom>
        </p:spPr>
        <p:txBody>
          <a:bodyPr vert="horz" lIns="91429" tIns="45714" rIns="91429" bIns="45714" rtlCol="0"/>
          <a:lstStyle>
            <a:lvl1pPr algn="r">
              <a:defRPr sz="1200"/>
            </a:lvl1pPr>
          </a:lstStyle>
          <a:p>
            <a:fld id="{0614210C-F07A-41F5-B497-89935E156FFA}" type="datetimeFigureOut">
              <a:rPr lang="en-GB" smtClean="0"/>
              <a:t>03/01/2025</a:t>
            </a:fld>
            <a:endParaRPr lang="en-GB"/>
          </a:p>
        </p:txBody>
      </p:sp>
      <p:sp>
        <p:nvSpPr>
          <p:cNvPr id="4" name="Footer Placeholder 3"/>
          <p:cNvSpPr>
            <a:spLocks noGrp="1"/>
          </p:cNvSpPr>
          <p:nvPr>
            <p:ph type="ftr" sz="quarter" idx="2"/>
          </p:nvPr>
        </p:nvSpPr>
        <p:spPr>
          <a:xfrm>
            <a:off x="2" y="9283834"/>
            <a:ext cx="2914015" cy="488711"/>
          </a:xfrm>
          <a:prstGeom prst="rect">
            <a:avLst/>
          </a:prstGeom>
        </p:spPr>
        <p:txBody>
          <a:bodyPr vert="horz" lIns="91429" tIns="45714" rIns="91429"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09079" y="9283834"/>
            <a:ext cx="2914015" cy="488711"/>
          </a:xfrm>
          <a:prstGeom prst="rect">
            <a:avLst/>
          </a:prstGeom>
        </p:spPr>
        <p:txBody>
          <a:bodyPr vert="horz" lIns="91429" tIns="45714" rIns="91429" bIns="45714" rtlCol="0" anchor="b"/>
          <a:lstStyle>
            <a:lvl1pPr algn="r">
              <a:defRPr sz="1200"/>
            </a:lvl1pPr>
          </a:lstStyle>
          <a:p>
            <a:fld id="{0ECA0E0A-1036-440D-B248-A1C4BA688717}" type="slidenum">
              <a:rPr lang="en-GB" smtClean="0"/>
              <a:t>‹#›</a:t>
            </a:fld>
            <a:endParaRPr lang="en-GB"/>
          </a:p>
        </p:txBody>
      </p:sp>
    </p:spTree>
    <p:extLst>
      <p:ext uri="{BB962C8B-B14F-4D97-AF65-F5344CB8AC3E}">
        <p14:creationId xmlns:p14="http://schemas.microsoft.com/office/powerpoint/2010/main" val="371776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14015" cy="488711"/>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09079" y="2"/>
            <a:ext cx="2914015" cy="488711"/>
          </a:xfrm>
          <a:prstGeom prst="rect">
            <a:avLst/>
          </a:prstGeom>
        </p:spPr>
        <p:txBody>
          <a:bodyPr vert="horz" lIns="91429" tIns="45714" rIns="91429" bIns="45714" rtlCol="0"/>
          <a:lstStyle>
            <a:lvl1pPr algn="r">
              <a:defRPr sz="1200"/>
            </a:lvl1pPr>
          </a:lstStyle>
          <a:p>
            <a:fld id="{09BA26EE-C4DD-4376-AFC2-820E52D4784D}" type="datetimeFigureOut">
              <a:rPr lang="en-GB" smtClean="0"/>
              <a:t>03/01/2025</a:t>
            </a:fld>
            <a:endParaRPr lang="en-GB"/>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72465" y="4642765"/>
            <a:ext cx="5379720" cy="4398408"/>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283834"/>
            <a:ext cx="2914015" cy="488711"/>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4"/>
            <a:ext cx="2914015" cy="488711"/>
          </a:xfrm>
          <a:prstGeom prst="rect">
            <a:avLst/>
          </a:prstGeom>
        </p:spPr>
        <p:txBody>
          <a:bodyPr vert="horz" lIns="91429" tIns="45714" rIns="91429" bIns="45714" rtlCol="0" anchor="b"/>
          <a:lstStyle>
            <a:lvl1pPr algn="r">
              <a:defRPr sz="1200"/>
            </a:lvl1pPr>
          </a:lstStyle>
          <a:p>
            <a:fld id="{2A96E2C7-7E89-4537-B839-9300AFF0484B}" type="slidenum">
              <a:rPr lang="en-GB" smtClean="0"/>
              <a:t>‹#›</a:t>
            </a:fld>
            <a:endParaRPr lang="en-GB"/>
          </a:p>
        </p:txBody>
      </p:sp>
    </p:spTree>
    <p:extLst>
      <p:ext uri="{BB962C8B-B14F-4D97-AF65-F5344CB8AC3E}">
        <p14:creationId xmlns:p14="http://schemas.microsoft.com/office/powerpoint/2010/main" val="365137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5</a:t>
            </a:fld>
            <a:endParaRPr lang="en-GB"/>
          </a:p>
        </p:txBody>
      </p:sp>
    </p:spTree>
    <p:extLst>
      <p:ext uri="{BB962C8B-B14F-4D97-AF65-F5344CB8AC3E}">
        <p14:creationId xmlns:p14="http://schemas.microsoft.com/office/powerpoint/2010/main" val="68659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7</a:t>
            </a:fld>
            <a:endParaRPr lang="en-GB"/>
          </a:p>
        </p:txBody>
      </p:sp>
    </p:spTree>
    <p:extLst>
      <p:ext uri="{BB962C8B-B14F-4D97-AF65-F5344CB8AC3E}">
        <p14:creationId xmlns:p14="http://schemas.microsoft.com/office/powerpoint/2010/main" val="315263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14</a:t>
            </a:fld>
            <a:endParaRPr lang="en-GB"/>
          </a:p>
        </p:txBody>
      </p:sp>
    </p:spTree>
    <p:extLst>
      <p:ext uri="{BB962C8B-B14F-4D97-AF65-F5344CB8AC3E}">
        <p14:creationId xmlns:p14="http://schemas.microsoft.com/office/powerpoint/2010/main" val="187826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16</a:t>
            </a:fld>
            <a:endParaRPr lang="en-GB"/>
          </a:p>
        </p:txBody>
      </p:sp>
    </p:spTree>
    <p:extLst>
      <p:ext uri="{BB962C8B-B14F-4D97-AF65-F5344CB8AC3E}">
        <p14:creationId xmlns:p14="http://schemas.microsoft.com/office/powerpoint/2010/main" val="295637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18</a:t>
            </a:fld>
            <a:endParaRPr lang="en-GB"/>
          </a:p>
        </p:txBody>
      </p:sp>
    </p:spTree>
    <p:extLst>
      <p:ext uri="{BB962C8B-B14F-4D97-AF65-F5344CB8AC3E}">
        <p14:creationId xmlns:p14="http://schemas.microsoft.com/office/powerpoint/2010/main" val="230949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6E2C7-7E89-4537-B839-9300AFF0484B}" type="slidenum">
              <a:rPr lang="en-GB" smtClean="0"/>
              <a:t>19</a:t>
            </a:fld>
            <a:endParaRPr lang="en-GB"/>
          </a:p>
        </p:txBody>
      </p:sp>
    </p:spTree>
    <p:extLst>
      <p:ext uri="{BB962C8B-B14F-4D97-AF65-F5344CB8AC3E}">
        <p14:creationId xmlns:p14="http://schemas.microsoft.com/office/powerpoint/2010/main" val="1600604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65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429" y="944724"/>
            <a:ext cx="10363200" cy="1620180"/>
          </a:xfrm>
        </p:spPr>
        <p:txBody>
          <a:bodyPr anchor="ctr"/>
          <a:lstStyle>
            <a:lvl1pPr algn="ctr">
              <a:defRPr sz="4800" b="1" cap="none" baseline="0">
                <a:solidFill>
                  <a:schemeClr val="tx1"/>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959429" y="2996953"/>
            <a:ext cx="10363200" cy="1500187"/>
          </a:xfrm>
        </p:spPr>
        <p:txBody>
          <a:bodyPr anchor="ctr"/>
          <a:lstStyle>
            <a:lvl1pPr marL="0" indent="0" algn="ctr">
              <a:buNone/>
              <a:defRPr sz="44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solidFill>
                  <a:schemeClr val="tx1"/>
                </a:solidFill>
              </a:rPr>
              <a:t>Subheading</a:t>
            </a:r>
            <a:endParaRPr lang="en-US"/>
          </a:p>
        </p:txBody>
      </p:sp>
      <p:sp>
        <p:nvSpPr>
          <p:cNvPr id="6" name="Oval 5"/>
          <p:cNvSpPr/>
          <p:nvPr/>
        </p:nvSpPr>
        <p:spPr>
          <a:xfrm>
            <a:off x="7032104" y="4841776"/>
            <a:ext cx="9649072" cy="40324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sp>
        <p:nvSpPr>
          <p:cNvPr id="4" name="TextBox 3"/>
          <p:cNvSpPr txBox="1"/>
          <p:nvPr userDrawn="1"/>
        </p:nvSpPr>
        <p:spPr>
          <a:xfrm>
            <a:off x="3695734" y="944724"/>
            <a:ext cx="184731" cy="369332"/>
          </a:xfrm>
          <a:prstGeom prst="rect">
            <a:avLst/>
          </a:prstGeom>
          <a:noFill/>
        </p:spPr>
        <p:txBody>
          <a:bodyPr wrap="none" rtlCol="0">
            <a:spAutoFit/>
          </a:bodyPr>
          <a:lstStyle/>
          <a:p>
            <a:pPr eaLnBrk="0" fontAlgn="base" hangingPunct="0">
              <a:spcBef>
                <a:spcPct val="0"/>
              </a:spcBef>
              <a:spcAft>
                <a:spcPct val="0"/>
              </a:spcAft>
            </a:pPr>
            <a:endParaRPr lang="en-GB" sz="1800">
              <a:solidFill>
                <a:prstClr val="white"/>
              </a:solidFill>
              <a:latin typeface="Times New Roman" pitchFamily="18" charset="0"/>
            </a:endParaRPr>
          </a:p>
        </p:txBody>
      </p:sp>
      <p:pic>
        <p:nvPicPr>
          <p:cNvPr id="9" name="Picture 8" descr="A close-up of a logo&#10;&#10;Description automatically generated">
            <a:extLst>
              <a:ext uri="{FF2B5EF4-FFF2-40B4-BE49-F238E27FC236}">
                <a16:creationId xmlns:a16="http://schemas.microsoft.com/office/drawing/2014/main" id="{72A33BAE-E09D-2477-7375-2B039A987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5588" y="5867258"/>
            <a:ext cx="4324970" cy="990742"/>
          </a:xfrm>
          <a:prstGeom prst="rect">
            <a:avLst/>
          </a:prstGeom>
        </p:spPr>
      </p:pic>
    </p:spTree>
    <p:extLst>
      <p:ext uri="{BB962C8B-B14F-4D97-AF65-F5344CB8AC3E}">
        <p14:creationId xmlns:p14="http://schemas.microsoft.com/office/powerpoint/2010/main" val="6062610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p:spPr>
        <p:txBody>
          <a:bodyPr/>
          <a:lstStyle>
            <a:lvl1pPr>
              <a:defRPr>
                <a:solidFill>
                  <a:srgbClr val="0C65AF"/>
                </a:solidFill>
              </a:defRPr>
            </a:lvl1pPr>
          </a:lstStyle>
          <a:p>
            <a:r>
              <a:rPr lang="en-US"/>
              <a:t>Click to edit Master title style</a:t>
            </a:r>
            <a:endParaRPr lang="en-GB"/>
          </a:p>
        </p:txBody>
      </p:sp>
    </p:spTree>
    <p:extLst>
      <p:ext uri="{BB962C8B-B14F-4D97-AF65-F5344CB8AC3E}">
        <p14:creationId xmlns:p14="http://schemas.microsoft.com/office/powerpoint/2010/main" val="3491076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95467" y="1124743"/>
            <a:ext cx="5040560" cy="5112545"/>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9850" y="1124742"/>
            <a:ext cx="4988759" cy="5112546"/>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368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55440" y="116632"/>
            <a:ext cx="10526960" cy="612068"/>
          </a:xfrm>
        </p:spPr>
        <p:txBody>
          <a:bodyPr/>
          <a:lstStyle/>
          <a:p>
            <a:r>
              <a:rPr lang="en-US"/>
              <a:t>Click to edit Master title style</a:t>
            </a:r>
            <a:endParaRPr lang="en-GB"/>
          </a:p>
        </p:txBody>
      </p:sp>
      <p:sp>
        <p:nvSpPr>
          <p:cNvPr id="3" name="Content Placeholder 2"/>
          <p:cNvSpPr>
            <a:spLocks noGrp="1"/>
          </p:cNvSpPr>
          <p:nvPr>
            <p:ph sz="quarter" idx="1"/>
          </p:nvPr>
        </p:nvSpPr>
        <p:spPr>
          <a:xfrm>
            <a:off x="1075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663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075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663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9243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51C4-D1E2-FC5B-2C17-2357F2EF6C77}"/>
              </a:ext>
            </a:extLst>
          </p:cNvPr>
          <p:cNvSpPr>
            <a:spLocks noGrp="1"/>
          </p:cNvSpPr>
          <p:nvPr>
            <p:ph type="title"/>
          </p:nvPr>
        </p:nvSpPr>
        <p:spPr>
          <a:xfrm>
            <a:off x="838200" y="365125"/>
            <a:ext cx="10515600" cy="540729"/>
          </a:xfrm>
        </p:spPr>
        <p:txBody>
          <a:bodyPr>
            <a:noAutofit/>
          </a:bodyPr>
          <a:lstStyle>
            <a:lvl1pPr>
              <a:defRPr sz="3600" b="1"/>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08B83C35-B9D4-9C8E-D53E-3CDBBF15CE3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4571C0B-2512-3B75-217C-2DD97DC6F7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3C80A1-A432-DCB9-B2D1-41D4B9914B1C}"/>
              </a:ext>
            </a:extLst>
          </p:cNvPr>
          <p:cNvSpPr>
            <a:spLocks noGrp="1"/>
          </p:cNvSpPr>
          <p:nvPr>
            <p:ph type="sldNum" sz="quarter" idx="12"/>
          </p:nvPr>
        </p:nvSpPr>
        <p:spPr/>
        <p:txBody>
          <a:bodyPr/>
          <a:lstStyle/>
          <a:p>
            <a:fld id="{182C44B9-EBEA-4DF5-A1CB-BCB302678D5A}" type="slidenum">
              <a:rPr lang="en-GB" smtClean="0"/>
              <a:t>‹#›</a:t>
            </a:fld>
            <a:endParaRPr lang="en-GB"/>
          </a:p>
        </p:txBody>
      </p:sp>
    </p:spTree>
    <p:extLst>
      <p:ext uri="{BB962C8B-B14F-4D97-AF65-F5344CB8AC3E}">
        <p14:creationId xmlns:p14="http://schemas.microsoft.com/office/powerpoint/2010/main" val="222888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a:noFill/>
          </a:ln>
        </p:spPr>
        <p:txBody>
          <a:bodyPr/>
          <a:lstStyle>
            <a:lvl1pPr>
              <a:defRPr>
                <a:solidFill>
                  <a:srgbClr val="0C65AF"/>
                </a:solidFill>
              </a:defRPr>
            </a:lvl1pPr>
          </a:lstStyle>
          <a:p>
            <a:r>
              <a:rPr lang="en-US"/>
              <a:t>Click to edit Master title style</a:t>
            </a:r>
            <a:endParaRPr lang="en-GB"/>
          </a:p>
        </p:txBody>
      </p:sp>
      <p:sp>
        <p:nvSpPr>
          <p:cNvPr id="3" name="Content Placeholder 2"/>
          <p:cNvSpPr>
            <a:spLocks noGrp="1"/>
          </p:cNvSpPr>
          <p:nvPr>
            <p:ph idx="1"/>
          </p:nvPr>
        </p:nvSpPr>
        <p:spPr>
          <a:xfrm>
            <a:off x="1295063" y="1124744"/>
            <a:ext cx="10609179" cy="5211812"/>
          </a:xfrm>
        </p:spPr>
        <p:txBody>
          <a:bodyPr/>
          <a:lstStyle>
            <a:lvl1pPr>
              <a:defRPr sz="3200" b="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8168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p:spPr>
        <p:txBody>
          <a:bodyPr/>
          <a:lstStyle>
            <a:lvl1pPr>
              <a:defRPr>
                <a:solidFill>
                  <a:srgbClr val="0C65A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90671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95467" y="1124743"/>
            <a:ext cx="5040560" cy="5112545"/>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9850" y="1124742"/>
            <a:ext cx="4988759" cy="5112546"/>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13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55440" y="116632"/>
            <a:ext cx="10526960" cy="612068"/>
          </a:xfrm>
        </p:spPr>
        <p:txBody>
          <a:bodyPr/>
          <a:lstStyle/>
          <a:p>
            <a:r>
              <a:rPr lang="en-US"/>
              <a:t>Click to edit Master title style</a:t>
            </a:r>
            <a:endParaRPr lang="en-GB"/>
          </a:p>
        </p:txBody>
      </p:sp>
      <p:sp>
        <p:nvSpPr>
          <p:cNvPr id="3" name="Content Placeholder 2"/>
          <p:cNvSpPr>
            <a:spLocks noGrp="1"/>
          </p:cNvSpPr>
          <p:nvPr>
            <p:ph sz="quarter" idx="1"/>
          </p:nvPr>
        </p:nvSpPr>
        <p:spPr>
          <a:xfrm>
            <a:off x="1075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663861" y="908720"/>
            <a:ext cx="5384800" cy="255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075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663861" y="3642938"/>
            <a:ext cx="5384800" cy="255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400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15541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558A-CA13-77D3-EA22-0B5BEA94F4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434ABB-BC73-44F4-607A-6D5543472BB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8E89E53-7C01-F1CD-B143-B8839A9759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CC9A43-B359-BB23-11B5-664B2A623431}"/>
              </a:ext>
            </a:extLst>
          </p:cNvPr>
          <p:cNvSpPr>
            <a:spLocks noGrp="1"/>
          </p:cNvSpPr>
          <p:nvPr>
            <p:ph type="sldNum" sz="quarter" idx="12"/>
          </p:nvPr>
        </p:nvSpPr>
        <p:spPr/>
        <p:txBody>
          <a:bodyPr/>
          <a:lstStyle/>
          <a:p>
            <a:fld id="{42F4AE47-C14C-48F5-B4DF-1BFF9396658A}" type="slidenum">
              <a:rPr lang="en-GB" smtClean="0"/>
              <a:t>‹#›</a:t>
            </a:fld>
            <a:endParaRPr lang="en-GB"/>
          </a:p>
        </p:txBody>
      </p:sp>
    </p:spTree>
    <p:extLst>
      <p:ext uri="{BB962C8B-B14F-4D97-AF65-F5344CB8AC3E}">
        <p14:creationId xmlns:p14="http://schemas.microsoft.com/office/powerpoint/2010/main" val="320890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65A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429" y="944724"/>
            <a:ext cx="10363200" cy="1620180"/>
          </a:xfrm>
        </p:spPr>
        <p:txBody>
          <a:bodyPr anchor="ctr"/>
          <a:lstStyle>
            <a:lvl1pPr algn="ctr">
              <a:defRPr sz="4800" b="1" cap="none" baseline="0">
                <a:solidFill>
                  <a:schemeClr val="tx1"/>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959429" y="2996953"/>
            <a:ext cx="10363200" cy="1500187"/>
          </a:xfrm>
        </p:spPr>
        <p:txBody>
          <a:bodyPr anchor="ctr"/>
          <a:lstStyle>
            <a:lvl1pPr marL="0" indent="0" algn="ctr">
              <a:buNone/>
              <a:defRPr sz="44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solidFill>
                  <a:schemeClr val="tx1"/>
                </a:solidFill>
              </a:rPr>
              <a:t>Subheading</a:t>
            </a:r>
            <a:endParaRPr lang="en-US"/>
          </a:p>
        </p:txBody>
      </p:sp>
      <p:sp>
        <p:nvSpPr>
          <p:cNvPr id="6" name="Oval 5"/>
          <p:cNvSpPr/>
          <p:nvPr/>
        </p:nvSpPr>
        <p:spPr>
          <a:xfrm>
            <a:off x="7032104" y="4841776"/>
            <a:ext cx="9649072" cy="40324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sp>
        <p:nvSpPr>
          <p:cNvPr id="4" name="TextBox 3"/>
          <p:cNvSpPr txBox="1"/>
          <p:nvPr userDrawn="1"/>
        </p:nvSpPr>
        <p:spPr>
          <a:xfrm>
            <a:off x="3695734" y="944724"/>
            <a:ext cx="184731" cy="369332"/>
          </a:xfrm>
          <a:prstGeom prst="rect">
            <a:avLst/>
          </a:prstGeom>
          <a:noFill/>
        </p:spPr>
        <p:txBody>
          <a:bodyPr wrap="none" rtlCol="0">
            <a:spAutoFit/>
          </a:bodyPr>
          <a:lstStyle/>
          <a:p>
            <a:pPr eaLnBrk="0" fontAlgn="base" hangingPunct="0">
              <a:spcBef>
                <a:spcPct val="0"/>
              </a:spcBef>
              <a:spcAft>
                <a:spcPct val="0"/>
              </a:spcAft>
            </a:pPr>
            <a:endParaRPr lang="en-GB" sz="1800">
              <a:solidFill>
                <a:prstClr val="white"/>
              </a:solidFill>
              <a:latin typeface="Times New Roman" pitchFamily="18" charset="0"/>
            </a:endParaRPr>
          </a:p>
        </p:txBody>
      </p:sp>
      <p:pic>
        <p:nvPicPr>
          <p:cNvPr id="9" name="Picture 8" descr="A close-up of a logo&#10;&#10;Description automatically generated with low confidence">
            <a:extLst>
              <a:ext uri="{FF2B5EF4-FFF2-40B4-BE49-F238E27FC236}">
                <a16:creationId xmlns:a16="http://schemas.microsoft.com/office/drawing/2014/main" id="{CAD4F846-55E9-EA42-2D93-DAFC1C224A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1948" y="5689468"/>
            <a:ext cx="4133316" cy="946839"/>
          </a:xfrm>
          <a:prstGeom prst="rect">
            <a:avLst/>
          </a:prstGeom>
        </p:spPr>
      </p:pic>
    </p:spTree>
    <p:extLst>
      <p:ext uri="{BB962C8B-B14F-4D97-AF65-F5344CB8AC3E}">
        <p14:creationId xmlns:p14="http://schemas.microsoft.com/office/powerpoint/2010/main" val="14327672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152636"/>
            <a:ext cx="10609179" cy="720080"/>
          </a:xfrm>
          <a:ln w="12700">
            <a:noFill/>
          </a:ln>
        </p:spPr>
        <p:txBody>
          <a:bodyPr/>
          <a:lstStyle>
            <a:lvl1pPr>
              <a:defRPr>
                <a:solidFill>
                  <a:srgbClr val="0C65AF"/>
                </a:solidFill>
              </a:defRPr>
            </a:lvl1pPr>
          </a:lstStyle>
          <a:p>
            <a:r>
              <a:rPr lang="en-US"/>
              <a:t>Click to edit Master title style</a:t>
            </a:r>
            <a:endParaRPr lang="en-GB"/>
          </a:p>
        </p:txBody>
      </p:sp>
      <p:sp>
        <p:nvSpPr>
          <p:cNvPr id="3" name="Content Placeholder 2"/>
          <p:cNvSpPr>
            <a:spLocks noGrp="1"/>
          </p:cNvSpPr>
          <p:nvPr>
            <p:ph idx="1"/>
          </p:nvPr>
        </p:nvSpPr>
        <p:spPr>
          <a:xfrm>
            <a:off x="1295063" y="1124744"/>
            <a:ext cx="10609179" cy="5211812"/>
          </a:xfrm>
        </p:spPr>
        <p:txBody>
          <a:bodyPr/>
          <a:lstStyle>
            <a:lvl1pPr>
              <a:defRPr sz="3200" b="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1920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4" descr="R:\Communications\corporate identity\Canterbury\Changing Lives\CLCL background.png"/>
          <p:cNvPicPr>
            <a:picLocks noChangeAspect="1" noChangeArrowheads="1"/>
          </p:cNvPicPr>
          <p:nvPr userDrawn="1"/>
        </p:nvPicPr>
        <p:blipFill rotWithShape="1">
          <a:blip r:embed="rId9" cstate="screen">
            <a:extLst>
              <a:ext uri="{BEBA8EAE-BF5A-486C-A8C5-ECC9F3942E4B}">
                <a14:imgProps xmlns:a14="http://schemas.microsoft.com/office/drawing/2010/main">
                  <a14:imgLayer r:embed="rId10">
                    <a14:imgEffect>
                      <a14:artisticCutout/>
                    </a14:imgEffect>
                  </a14:imgLayer>
                </a14:imgProps>
              </a:ext>
              <a:ext uri="{28A0092B-C50C-407E-A947-70E740481C1C}">
                <a14:useLocalDpi xmlns:a14="http://schemas.microsoft.com/office/drawing/2010/main"/>
              </a:ext>
            </a:extLst>
          </a:blip>
          <a:srcRect/>
          <a:stretch/>
        </p:blipFill>
        <p:spPr bwMode="auto">
          <a:xfrm>
            <a:off x="-3008" y="6587413"/>
            <a:ext cx="12339701" cy="330731"/>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8"/>
          <p:cNvSpPr>
            <a:spLocks noGrp="1" noChangeArrowheads="1"/>
          </p:cNvSpPr>
          <p:nvPr>
            <p:ph type="title"/>
          </p:nvPr>
        </p:nvSpPr>
        <p:spPr bwMode="auto">
          <a:xfrm>
            <a:off x="1295467" y="152636"/>
            <a:ext cx="10369152" cy="72008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0" name="Rectangle 9"/>
          <p:cNvSpPr>
            <a:spLocks noGrp="1" noChangeArrowheads="1"/>
          </p:cNvSpPr>
          <p:nvPr>
            <p:ph type="body" idx="1"/>
          </p:nvPr>
        </p:nvSpPr>
        <p:spPr bwMode="auto">
          <a:xfrm>
            <a:off x="1312838" y="944724"/>
            <a:ext cx="10351780" cy="539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 name="Group 9"/>
          <p:cNvGrpSpPr/>
          <p:nvPr userDrawn="1"/>
        </p:nvGrpSpPr>
        <p:grpSpPr>
          <a:xfrm>
            <a:off x="11280576" y="6237312"/>
            <a:ext cx="672075" cy="576064"/>
            <a:chOff x="8532440" y="6309320"/>
            <a:chExt cx="576064" cy="576064"/>
          </a:xfrm>
        </p:grpSpPr>
        <p:sp>
          <p:nvSpPr>
            <p:cNvPr id="11" name="Oval 10"/>
            <p:cNvSpPr/>
            <p:nvPr userDrawn="1"/>
          </p:nvSpPr>
          <p:spPr>
            <a:xfrm>
              <a:off x="8532440" y="630932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pic>
          <p:nvPicPr>
            <p:cNvPr id="12" name="Picture 2" descr="R:\Communications\corporate identity\Canterbury\Changing Lives\Proposed arrow\CLCL arrow.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8618066" y="6408564"/>
              <a:ext cx="404812" cy="404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768DC029-3F76-4015-863E-261A828C710B}"/>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rot="16200000">
            <a:off x="-2692877" y="2811307"/>
            <a:ext cx="6445674" cy="912309"/>
          </a:xfrm>
          <a:prstGeom prst="rect">
            <a:avLst/>
          </a:prstGeom>
        </p:spPr>
      </p:pic>
      <p:sp>
        <p:nvSpPr>
          <p:cNvPr id="2" name="TextBox 1">
            <a:extLst>
              <a:ext uri="{FF2B5EF4-FFF2-40B4-BE49-F238E27FC236}">
                <a16:creationId xmlns:a16="http://schemas.microsoft.com/office/drawing/2014/main" id="{C857FD90-CA14-98AC-8D7D-26DEE08BC2B6}"/>
              </a:ext>
            </a:extLst>
          </p:cNvPr>
          <p:cNvSpPr txBox="1"/>
          <p:nvPr userDrawn="1"/>
        </p:nvSpPr>
        <p:spPr>
          <a:xfrm>
            <a:off x="123394" y="6548812"/>
            <a:ext cx="800219" cy="369332"/>
          </a:xfrm>
          <a:prstGeom prst="rect">
            <a:avLst/>
          </a:prstGeom>
          <a:noFill/>
        </p:spPr>
        <p:txBody>
          <a:bodyPr wrap="none" rtlCol="0">
            <a:spAutoFit/>
          </a:bodyPr>
          <a:lstStyle/>
          <a:p>
            <a:r>
              <a:rPr lang="en-GB" sz="1400" dirty="0">
                <a:solidFill>
                  <a:schemeClr val="bg1"/>
                </a:solidFill>
                <a:latin typeface="Aptos" panose="020B0004020202020204" pitchFamily="34" charset="0"/>
              </a:rPr>
              <a:t>Slide</a:t>
            </a:r>
            <a:r>
              <a:rPr lang="en-GB" dirty="0">
                <a:solidFill>
                  <a:schemeClr val="bg1"/>
                </a:solidFill>
                <a:latin typeface="Aptos" panose="020B0004020202020204" pitchFamily="34" charset="0"/>
              </a:rPr>
              <a:t> </a:t>
            </a:r>
            <a:fld id="{E5EC595E-9AC6-4B26-8B0D-757B8C617717}" type="slidenum">
              <a:rPr lang="en-GB" sz="1400" smtClean="0">
                <a:solidFill>
                  <a:schemeClr val="bg1"/>
                </a:solidFill>
                <a:latin typeface="Aptos" panose="020B0004020202020204" pitchFamily="34" charset="0"/>
              </a:rPr>
              <a:t>‹#›</a:t>
            </a:fld>
            <a:endParaRPr lang="en-GB" dirty="0">
              <a:solidFill>
                <a:schemeClr val="bg1"/>
              </a:solidFill>
              <a:latin typeface="Aptos" panose="020B0004020202020204" pitchFamily="34" charset="0"/>
            </a:endParaRPr>
          </a:p>
        </p:txBody>
      </p:sp>
    </p:spTree>
    <p:extLst>
      <p:ext uri="{BB962C8B-B14F-4D97-AF65-F5344CB8AC3E}">
        <p14:creationId xmlns:p14="http://schemas.microsoft.com/office/powerpoint/2010/main" val="1423541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0" r:id="rId6"/>
    <p:sldLayoutId id="2147483678" r:id="rId7"/>
  </p:sldLayoutIdLst>
  <p:hf hdr="0" ftr="0" dt="0"/>
  <p:txStyles>
    <p:titleStyle>
      <a:lvl1pPr algn="l" rtl="0" eaLnBrk="0" fontAlgn="base" hangingPunct="0">
        <a:spcBef>
          <a:spcPct val="0"/>
        </a:spcBef>
        <a:spcAft>
          <a:spcPct val="0"/>
        </a:spcAft>
        <a:defRPr sz="4000" b="1">
          <a:solidFill>
            <a:srgbClr val="3070B4"/>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a:solidFill>
            <a:srgbClr val="3070B4"/>
          </a:solidFill>
          <a:latin typeface="Arial" charset="0"/>
        </a:defRPr>
      </a:lvl2pPr>
      <a:lvl3pPr algn="l" rtl="0" eaLnBrk="0" fontAlgn="base" hangingPunct="0">
        <a:spcBef>
          <a:spcPct val="0"/>
        </a:spcBef>
        <a:spcAft>
          <a:spcPct val="0"/>
        </a:spcAft>
        <a:defRPr sz="3200">
          <a:solidFill>
            <a:srgbClr val="3070B4"/>
          </a:solidFill>
          <a:latin typeface="Arial" charset="0"/>
        </a:defRPr>
      </a:lvl3pPr>
      <a:lvl4pPr algn="l" rtl="0" eaLnBrk="0" fontAlgn="base" hangingPunct="0">
        <a:spcBef>
          <a:spcPct val="0"/>
        </a:spcBef>
        <a:spcAft>
          <a:spcPct val="0"/>
        </a:spcAft>
        <a:defRPr sz="3200">
          <a:solidFill>
            <a:srgbClr val="3070B4"/>
          </a:solidFill>
          <a:latin typeface="Arial" charset="0"/>
        </a:defRPr>
      </a:lvl4pPr>
      <a:lvl5pPr algn="l" rtl="0" eaLnBrk="0" fontAlgn="base" hangingPunct="0">
        <a:spcBef>
          <a:spcPct val="0"/>
        </a:spcBef>
        <a:spcAft>
          <a:spcPct val="0"/>
        </a:spcAft>
        <a:defRPr sz="3200">
          <a:solidFill>
            <a:srgbClr val="3070B4"/>
          </a:solidFill>
          <a:latin typeface="Arial" charset="0"/>
        </a:defRPr>
      </a:lvl5pPr>
      <a:lvl6pPr marL="457200" algn="l" rtl="0" fontAlgn="base">
        <a:spcBef>
          <a:spcPct val="0"/>
        </a:spcBef>
        <a:spcAft>
          <a:spcPct val="0"/>
        </a:spcAft>
        <a:defRPr sz="3200">
          <a:solidFill>
            <a:srgbClr val="3070B4"/>
          </a:solidFill>
          <a:latin typeface="Arial" charset="0"/>
        </a:defRPr>
      </a:lvl6pPr>
      <a:lvl7pPr marL="914400" algn="l" rtl="0" fontAlgn="base">
        <a:spcBef>
          <a:spcPct val="0"/>
        </a:spcBef>
        <a:spcAft>
          <a:spcPct val="0"/>
        </a:spcAft>
        <a:defRPr sz="3200">
          <a:solidFill>
            <a:srgbClr val="3070B4"/>
          </a:solidFill>
          <a:latin typeface="Arial" charset="0"/>
        </a:defRPr>
      </a:lvl7pPr>
      <a:lvl8pPr marL="1371600" algn="l" rtl="0" fontAlgn="base">
        <a:spcBef>
          <a:spcPct val="0"/>
        </a:spcBef>
        <a:spcAft>
          <a:spcPct val="0"/>
        </a:spcAft>
        <a:defRPr sz="3200">
          <a:solidFill>
            <a:srgbClr val="3070B4"/>
          </a:solidFill>
          <a:latin typeface="Arial" charset="0"/>
        </a:defRPr>
      </a:lvl8pPr>
      <a:lvl9pPr marL="1828800" algn="l" rtl="0" fontAlgn="base">
        <a:spcBef>
          <a:spcPct val="0"/>
        </a:spcBef>
        <a:spcAft>
          <a:spcPct val="0"/>
        </a:spcAft>
        <a:defRPr sz="3200">
          <a:solidFill>
            <a:srgbClr val="3070B4"/>
          </a:solidFill>
          <a:latin typeface="Arial" charset="0"/>
        </a:defRPr>
      </a:lvl9pPr>
    </p:titleStyle>
    <p:bodyStyle>
      <a:lvl1pPr marL="360000" indent="-360000" algn="l" rtl="0" eaLnBrk="0" fontAlgn="base" hangingPunct="0">
        <a:spcBef>
          <a:spcPts val="0"/>
        </a:spcBef>
        <a:spcAft>
          <a:spcPct val="0"/>
        </a:spcAft>
        <a:buClrTx/>
        <a:buSzPct val="100000"/>
        <a:buFont typeface="Arial" panose="020B0604020202020204" pitchFamily="34" charset="0"/>
        <a:buChar char="•"/>
        <a:defRPr sz="2800" b="0">
          <a:solidFill>
            <a:schemeClr val="tx1"/>
          </a:solidFill>
          <a:latin typeface="Calibri" panose="020F0502020204030204" pitchFamily="34" charset="0"/>
          <a:ea typeface="+mn-ea"/>
          <a:cs typeface="Calibri" panose="020F0502020204030204" pitchFamily="34" charset="0"/>
        </a:defRPr>
      </a:lvl1pPr>
      <a:lvl2pPr marL="720000" indent="-360000" algn="l" rtl="0" eaLnBrk="0" fontAlgn="base" hangingPunct="0">
        <a:spcBef>
          <a:spcPts val="0"/>
        </a:spcBef>
        <a:spcAft>
          <a:spcPct val="0"/>
        </a:spcAft>
        <a:buClrTx/>
        <a:buSzPct val="65000"/>
        <a:buFont typeface="Courier New" panose="02070309020205020404" pitchFamily="49" charset="0"/>
        <a:buChar char="o"/>
        <a:defRPr sz="2400">
          <a:solidFill>
            <a:schemeClr val="tx1"/>
          </a:solidFill>
          <a:latin typeface="Calibri" panose="020F0502020204030204" pitchFamily="34" charset="0"/>
          <a:cs typeface="Calibri" panose="020F0502020204030204" pitchFamily="34" charset="0"/>
        </a:defRPr>
      </a:lvl2pPr>
      <a:lvl3pPr marL="1080000" indent="-360000" algn="l" rtl="0" eaLnBrk="0" fontAlgn="base" hangingPunct="0">
        <a:spcBef>
          <a:spcPts val="0"/>
        </a:spcBef>
        <a:spcAft>
          <a:spcPct val="0"/>
        </a:spcAft>
        <a:buClrTx/>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440000" indent="-360000" algn="l" rtl="0" eaLnBrk="0" fontAlgn="base" hangingPunct="0">
        <a:spcBef>
          <a:spcPts val="0"/>
        </a:spcBef>
        <a:spcAft>
          <a:spcPct val="0"/>
        </a:spcAft>
        <a:buClrTx/>
        <a:buSzPct val="65000"/>
        <a:buFont typeface="Courier New" panose="02070309020205020404" pitchFamily="49" charset="0"/>
        <a:buChar char="o"/>
        <a:defRPr sz="1600">
          <a:solidFill>
            <a:schemeClr val="tx1"/>
          </a:solidFill>
          <a:latin typeface="Calibri" panose="020F0502020204030204" pitchFamily="34" charset="0"/>
          <a:cs typeface="Calibri" panose="020F0502020204030204" pitchFamily="34" charset="0"/>
        </a:defRPr>
      </a:lvl4pPr>
      <a:lvl5pPr marL="1800000" indent="-360000" algn="l" rtl="0" eaLnBrk="0" fontAlgn="base" hangingPunct="0">
        <a:spcBef>
          <a:spcPts val="0"/>
        </a:spcBef>
        <a:spcAft>
          <a:spcPct val="0"/>
        </a:spcAft>
        <a:buClrTx/>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7543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6pPr>
      <a:lvl7pPr marL="32115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7pPr>
      <a:lvl8pPr marL="36687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8pPr>
      <a:lvl9pPr marL="41259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8"/>
          <p:cNvSpPr>
            <a:spLocks noGrp="1" noChangeArrowheads="1"/>
          </p:cNvSpPr>
          <p:nvPr>
            <p:ph type="title"/>
          </p:nvPr>
        </p:nvSpPr>
        <p:spPr bwMode="auto">
          <a:xfrm>
            <a:off x="1295467" y="152636"/>
            <a:ext cx="10369152" cy="72008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0" name="Rectangle 9"/>
          <p:cNvSpPr>
            <a:spLocks noGrp="1" noChangeArrowheads="1"/>
          </p:cNvSpPr>
          <p:nvPr>
            <p:ph type="body" idx="1"/>
          </p:nvPr>
        </p:nvSpPr>
        <p:spPr bwMode="auto">
          <a:xfrm>
            <a:off x="1312838" y="944724"/>
            <a:ext cx="10351780" cy="539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8" name="Picture 4" descr="R:\Communications\corporate identity\Canterbury\Changing Lives\CLCL background.png"/>
          <p:cNvPicPr>
            <a:picLocks noChangeAspect="1" noChangeArrowheads="1"/>
          </p:cNvPicPr>
          <p:nvPr userDrawn="1"/>
        </p:nvPicPr>
        <p:blipFill rotWithShape="1">
          <a:blip r:embed="rId8" cstate="screen">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a:ext>
            </a:extLst>
          </a:blip>
          <a:srcRect/>
          <a:stretch/>
        </p:blipFill>
        <p:spPr bwMode="auto">
          <a:xfrm>
            <a:off x="-3008" y="6587413"/>
            <a:ext cx="12339701" cy="3307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11280576" y="6237312"/>
            <a:ext cx="672075" cy="576064"/>
            <a:chOff x="8532440" y="6309320"/>
            <a:chExt cx="576064" cy="576064"/>
          </a:xfrm>
        </p:grpSpPr>
        <p:sp>
          <p:nvSpPr>
            <p:cNvPr id="11" name="Oval 10"/>
            <p:cNvSpPr/>
            <p:nvPr userDrawn="1"/>
          </p:nvSpPr>
          <p:spPr>
            <a:xfrm>
              <a:off x="8532440" y="630932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800">
                <a:solidFill>
                  <a:prstClr val="white"/>
                </a:solidFill>
              </a:endParaRPr>
            </a:p>
          </p:txBody>
        </p:sp>
        <p:pic>
          <p:nvPicPr>
            <p:cNvPr id="12" name="Picture 2" descr="R:\Communications\corporate identity\Canterbury\Changing Lives\Proposed arrow\CLCL arrow.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618066" y="6408564"/>
              <a:ext cx="404812" cy="404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768DC029-3F76-4015-863E-261A828C710B}"/>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rot="16200000">
            <a:off x="-2692877" y="2811307"/>
            <a:ext cx="6445674" cy="912309"/>
          </a:xfrm>
          <a:prstGeom prst="rect">
            <a:avLst/>
          </a:prstGeom>
        </p:spPr>
      </p:pic>
    </p:spTree>
    <p:extLst>
      <p:ext uri="{BB962C8B-B14F-4D97-AF65-F5344CB8AC3E}">
        <p14:creationId xmlns:p14="http://schemas.microsoft.com/office/powerpoint/2010/main" val="39752255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lvl1pPr algn="l" rtl="0" eaLnBrk="0" fontAlgn="base" hangingPunct="0">
        <a:spcBef>
          <a:spcPct val="0"/>
        </a:spcBef>
        <a:spcAft>
          <a:spcPct val="0"/>
        </a:spcAft>
        <a:defRPr sz="4000" b="1">
          <a:solidFill>
            <a:srgbClr val="3070B4"/>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a:solidFill>
            <a:srgbClr val="3070B4"/>
          </a:solidFill>
          <a:latin typeface="Arial" charset="0"/>
        </a:defRPr>
      </a:lvl2pPr>
      <a:lvl3pPr algn="l" rtl="0" eaLnBrk="0" fontAlgn="base" hangingPunct="0">
        <a:spcBef>
          <a:spcPct val="0"/>
        </a:spcBef>
        <a:spcAft>
          <a:spcPct val="0"/>
        </a:spcAft>
        <a:defRPr sz="3200">
          <a:solidFill>
            <a:srgbClr val="3070B4"/>
          </a:solidFill>
          <a:latin typeface="Arial" charset="0"/>
        </a:defRPr>
      </a:lvl3pPr>
      <a:lvl4pPr algn="l" rtl="0" eaLnBrk="0" fontAlgn="base" hangingPunct="0">
        <a:spcBef>
          <a:spcPct val="0"/>
        </a:spcBef>
        <a:spcAft>
          <a:spcPct val="0"/>
        </a:spcAft>
        <a:defRPr sz="3200">
          <a:solidFill>
            <a:srgbClr val="3070B4"/>
          </a:solidFill>
          <a:latin typeface="Arial" charset="0"/>
        </a:defRPr>
      </a:lvl4pPr>
      <a:lvl5pPr algn="l" rtl="0" eaLnBrk="0" fontAlgn="base" hangingPunct="0">
        <a:spcBef>
          <a:spcPct val="0"/>
        </a:spcBef>
        <a:spcAft>
          <a:spcPct val="0"/>
        </a:spcAft>
        <a:defRPr sz="3200">
          <a:solidFill>
            <a:srgbClr val="3070B4"/>
          </a:solidFill>
          <a:latin typeface="Arial" charset="0"/>
        </a:defRPr>
      </a:lvl5pPr>
      <a:lvl6pPr marL="457200" algn="l" rtl="0" fontAlgn="base">
        <a:spcBef>
          <a:spcPct val="0"/>
        </a:spcBef>
        <a:spcAft>
          <a:spcPct val="0"/>
        </a:spcAft>
        <a:defRPr sz="3200">
          <a:solidFill>
            <a:srgbClr val="3070B4"/>
          </a:solidFill>
          <a:latin typeface="Arial" charset="0"/>
        </a:defRPr>
      </a:lvl6pPr>
      <a:lvl7pPr marL="914400" algn="l" rtl="0" fontAlgn="base">
        <a:spcBef>
          <a:spcPct val="0"/>
        </a:spcBef>
        <a:spcAft>
          <a:spcPct val="0"/>
        </a:spcAft>
        <a:defRPr sz="3200">
          <a:solidFill>
            <a:srgbClr val="3070B4"/>
          </a:solidFill>
          <a:latin typeface="Arial" charset="0"/>
        </a:defRPr>
      </a:lvl7pPr>
      <a:lvl8pPr marL="1371600" algn="l" rtl="0" fontAlgn="base">
        <a:spcBef>
          <a:spcPct val="0"/>
        </a:spcBef>
        <a:spcAft>
          <a:spcPct val="0"/>
        </a:spcAft>
        <a:defRPr sz="3200">
          <a:solidFill>
            <a:srgbClr val="3070B4"/>
          </a:solidFill>
          <a:latin typeface="Arial" charset="0"/>
        </a:defRPr>
      </a:lvl8pPr>
      <a:lvl9pPr marL="1828800" algn="l" rtl="0" fontAlgn="base">
        <a:spcBef>
          <a:spcPct val="0"/>
        </a:spcBef>
        <a:spcAft>
          <a:spcPct val="0"/>
        </a:spcAft>
        <a:defRPr sz="3200">
          <a:solidFill>
            <a:srgbClr val="3070B4"/>
          </a:solidFill>
          <a:latin typeface="Arial" charset="0"/>
        </a:defRPr>
      </a:lvl9pPr>
    </p:titleStyle>
    <p:bodyStyle>
      <a:lvl1pPr marL="360000" indent="-360000" algn="l" rtl="0" eaLnBrk="0" fontAlgn="base" hangingPunct="0">
        <a:spcBef>
          <a:spcPts val="0"/>
        </a:spcBef>
        <a:spcAft>
          <a:spcPct val="0"/>
        </a:spcAft>
        <a:buClrTx/>
        <a:buSzPct val="100000"/>
        <a:buFont typeface="Arial" panose="020B0604020202020204" pitchFamily="34" charset="0"/>
        <a:buChar char="•"/>
        <a:defRPr sz="2800" b="0">
          <a:solidFill>
            <a:schemeClr val="tx1"/>
          </a:solidFill>
          <a:latin typeface="Calibri" panose="020F0502020204030204" pitchFamily="34" charset="0"/>
          <a:ea typeface="+mn-ea"/>
          <a:cs typeface="Calibri" panose="020F0502020204030204" pitchFamily="34" charset="0"/>
        </a:defRPr>
      </a:lvl1pPr>
      <a:lvl2pPr marL="720000" indent="-360000" algn="l" rtl="0" eaLnBrk="0" fontAlgn="base" hangingPunct="0">
        <a:spcBef>
          <a:spcPts val="0"/>
        </a:spcBef>
        <a:spcAft>
          <a:spcPct val="0"/>
        </a:spcAft>
        <a:buClrTx/>
        <a:buSzPct val="65000"/>
        <a:buFont typeface="Courier New" panose="02070309020205020404" pitchFamily="49" charset="0"/>
        <a:buChar char="o"/>
        <a:defRPr sz="2400">
          <a:solidFill>
            <a:schemeClr val="tx1"/>
          </a:solidFill>
          <a:latin typeface="Calibri" panose="020F0502020204030204" pitchFamily="34" charset="0"/>
          <a:cs typeface="Calibri" panose="020F0502020204030204" pitchFamily="34" charset="0"/>
        </a:defRPr>
      </a:lvl2pPr>
      <a:lvl3pPr marL="1080000" indent="-360000" algn="l" rtl="0" eaLnBrk="0" fontAlgn="base" hangingPunct="0">
        <a:spcBef>
          <a:spcPts val="0"/>
        </a:spcBef>
        <a:spcAft>
          <a:spcPct val="0"/>
        </a:spcAft>
        <a:buClrTx/>
        <a:buSzPct val="1000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440000" indent="-360000" algn="l" rtl="0" eaLnBrk="0" fontAlgn="base" hangingPunct="0">
        <a:spcBef>
          <a:spcPts val="0"/>
        </a:spcBef>
        <a:spcAft>
          <a:spcPct val="0"/>
        </a:spcAft>
        <a:buClrTx/>
        <a:buSzPct val="65000"/>
        <a:buFont typeface="Courier New" panose="02070309020205020404" pitchFamily="49" charset="0"/>
        <a:buChar char="o"/>
        <a:defRPr sz="1600">
          <a:solidFill>
            <a:schemeClr val="tx1"/>
          </a:solidFill>
          <a:latin typeface="Calibri" panose="020F0502020204030204" pitchFamily="34" charset="0"/>
          <a:cs typeface="Calibri" panose="020F0502020204030204" pitchFamily="34" charset="0"/>
        </a:defRPr>
      </a:lvl4pPr>
      <a:lvl5pPr marL="1800000" indent="-360000" algn="l" rtl="0" eaLnBrk="0" fontAlgn="base" hangingPunct="0">
        <a:spcBef>
          <a:spcPts val="0"/>
        </a:spcBef>
        <a:spcAft>
          <a:spcPct val="0"/>
        </a:spcAft>
        <a:buClrTx/>
        <a:buSzPct val="10000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7543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6pPr>
      <a:lvl7pPr marL="32115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7pPr>
      <a:lvl8pPr marL="36687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8pPr>
      <a:lvl9pPr marL="4125913" indent="-468313" algn="l" rtl="0" fontAlgn="base">
        <a:spcBef>
          <a:spcPct val="20000"/>
        </a:spcBef>
        <a:spcAft>
          <a:spcPct val="0"/>
        </a:spcAft>
        <a:buClr>
          <a:srgbClr val="3070B4"/>
        </a:buClr>
        <a:buSzPct val="50000"/>
        <a:buFont typeface="Wingdings" pitchFamily="2" charset="2"/>
        <a:buChar char="o"/>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terburydiocese.org/parishsupport/generosity-stewardship/grant-opportunities.php" TargetMode="External"/><Relationship Id="rId2" Type="http://schemas.openxmlformats.org/officeDocument/2006/relationships/hyperlink" Target="https://canterbury.churchgrants.co.uk/" TargetMode="External"/><Relationship Id="rId1" Type="http://schemas.openxmlformats.org/officeDocument/2006/relationships/slideLayout" Target="../slideLayouts/slideLayout2.xml"/><Relationship Id="rId4" Type="http://schemas.openxmlformats.org/officeDocument/2006/relationships/hyperlink" Target="mailto:generousgiving@diocant.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arishgiving.org.uk/home" TargetMode="External"/><Relationship Id="rId2" Type="http://schemas.openxmlformats.org/officeDocument/2006/relationships/hyperlink" Target="https://www.canterburydiocese.org/parishsupport/generosity-giving" TargetMode="External"/><Relationship Id="rId1" Type="http://schemas.openxmlformats.org/officeDocument/2006/relationships/slideLayout" Target="../slideLayouts/slideLayout2.xml"/><Relationship Id="rId4" Type="http://schemas.openxmlformats.org/officeDocument/2006/relationships/hyperlink" Target="https://parishbuying.org.u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forms.office.com/e/YD9e9NqdK8" TargetMode="External"/><Relationship Id="rId2" Type="http://schemas.openxmlformats.org/officeDocument/2006/relationships/hyperlink" Target="https://www.churchofengland.org/resources/building-generous-church" TargetMode="External"/><Relationship Id="rId1" Type="http://schemas.openxmlformats.org/officeDocument/2006/relationships/slideLayout" Target="../slideLayouts/slideLayout2.xml"/><Relationship Id="rId4" Type="http://schemas.openxmlformats.org/officeDocument/2006/relationships/hyperlink" Target="https://parishresources.org.uk/giv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cclesiastical.com/churchfundraising" TargetMode="External"/><Relationship Id="rId2" Type="http://schemas.openxmlformats.org/officeDocument/2006/relationships/hyperlink" Target="https://www.kent.ac.uk/social-policy-sociology-social-research/news/5790/free-online-fundraising-course-from-the-centre-for-philanthrop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dane.ac-lyon.fr/spip/IMG/scenari/produireapprendreechanger/co/Qr_code_unitag.html"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stmaryourladypcc.blogspot.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hristianaid.org.uk/appeals/key-appeals/faith-will" TargetMode="External"/><Relationship Id="rId2" Type="http://schemas.openxmlformats.org/officeDocument/2006/relationships/hyperlink" Target="https://parishresources.org.uk/giving/legacie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www.canterburydiocese.org/parishsupport/generosity-giving/just-pa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A212-11B4-BDAD-77A8-1A027221A3BF}"/>
              </a:ext>
            </a:extLst>
          </p:cNvPr>
          <p:cNvSpPr>
            <a:spLocks noGrp="1"/>
          </p:cNvSpPr>
          <p:nvPr>
            <p:ph type="title"/>
          </p:nvPr>
        </p:nvSpPr>
        <p:spPr/>
        <p:txBody>
          <a:bodyPr/>
          <a:lstStyle/>
          <a:p>
            <a:r>
              <a:rPr lang="en-GB" dirty="0"/>
              <a:t>Parish Share and how will you be able to afford it?</a:t>
            </a:r>
          </a:p>
        </p:txBody>
      </p:sp>
      <p:sp>
        <p:nvSpPr>
          <p:cNvPr id="3" name="Text Placeholder 2">
            <a:extLst>
              <a:ext uri="{FF2B5EF4-FFF2-40B4-BE49-F238E27FC236}">
                <a16:creationId xmlns:a16="http://schemas.microsoft.com/office/drawing/2014/main" id="{85354133-671E-E2A1-C05A-D97FD9306D75}"/>
              </a:ext>
            </a:extLst>
          </p:cNvPr>
          <p:cNvSpPr>
            <a:spLocks noGrp="1"/>
          </p:cNvSpPr>
          <p:nvPr>
            <p:ph type="body" idx="1"/>
          </p:nvPr>
        </p:nvSpPr>
        <p:spPr>
          <a:xfrm>
            <a:off x="1301358" y="2609784"/>
            <a:ext cx="9883150" cy="1500187"/>
          </a:xfrm>
        </p:spPr>
        <p:txBody>
          <a:bodyPr/>
          <a:lstStyle/>
          <a:p>
            <a:r>
              <a:rPr lang="en-GB" sz="4000" dirty="0">
                <a:latin typeface="Calibri"/>
                <a:cs typeface="Calibri"/>
              </a:rPr>
              <a:t>Diocese of Canterbury </a:t>
            </a:r>
          </a:p>
          <a:p>
            <a:r>
              <a:rPr lang="en-GB" sz="4000" dirty="0">
                <a:latin typeface="Calibri"/>
                <a:cs typeface="Calibri"/>
              </a:rPr>
              <a:t>Autumn 2024</a:t>
            </a:r>
          </a:p>
        </p:txBody>
      </p:sp>
    </p:spTree>
    <p:extLst>
      <p:ext uri="{BB962C8B-B14F-4D97-AF65-F5344CB8AC3E}">
        <p14:creationId xmlns:p14="http://schemas.microsoft.com/office/powerpoint/2010/main" val="35958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1373-5B1E-A02E-8E88-C9A1AFED6FC7}"/>
              </a:ext>
            </a:extLst>
          </p:cNvPr>
          <p:cNvSpPr>
            <a:spLocks noGrp="1"/>
          </p:cNvSpPr>
          <p:nvPr>
            <p:ph type="title"/>
          </p:nvPr>
        </p:nvSpPr>
        <p:spPr/>
        <p:txBody>
          <a:bodyPr/>
          <a:lstStyle/>
          <a:p>
            <a:r>
              <a:rPr lang="en-GB" dirty="0"/>
              <a:t>Fundraising Leaflets          </a:t>
            </a:r>
            <a:r>
              <a:rPr lang="en-GB" sz="2800" dirty="0">
                <a:solidFill>
                  <a:schemeClr val="tx1"/>
                </a:solidFill>
              </a:rPr>
              <a:t>generousgiving@diocant.org</a:t>
            </a:r>
          </a:p>
        </p:txBody>
      </p:sp>
      <p:sp>
        <p:nvSpPr>
          <p:cNvPr id="3" name="Content Placeholder 2">
            <a:extLst>
              <a:ext uri="{FF2B5EF4-FFF2-40B4-BE49-F238E27FC236}">
                <a16:creationId xmlns:a16="http://schemas.microsoft.com/office/drawing/2014/main" id="{116E6AF0-F7D9-B2E2-4EC1-A57AD52C47AB}"/>
              </a:ext>
            </a:extLst>
          </p:cNvPr>
          <p:cNvSpPr>
            <a:spLocks noGrp="1"/>
          </p:cNvSpPr>
          <p:nvPr>
            <p:ph idx="1"/>
          </p:nvPr>
        </p:nvSpPr>
        <p:spPr/>
        <p:txBody>
          <a:bodyPr/>
          <a:lstStyle/>
          <a:p>
            <a:pPr marL="0" indent="0">
              <a:buNone/>
            </a:pPr>
            <a:r>
              <a:rPr lang="en-GB" dirty="0"/>
              <a:t>Please contact the Generous Giving Team for our new Canva templates to share MINT with congregation members and people in the wider community. </a:t>
            </a:r>
          </a:p>
          <a:p>
            <a:pPr marL="0" indent="0">
              <a:buNone/>
            </a:pPr>
            <a:endParaRPr lang="en-GB" dirty="0"/>
          </a:p>
          <a:p>
            <a:pPr marL="0" indent="0">
              <a:buNone/>
            </a:pPr>
            <a:r>
              <a:rPr lang="en-GB" dirty="0"/>
              <a:t>Communicate why your church is worth supporting, how people can contribute and build trusting relationships.</a:t>
            </a:r>
          </a:p>
        </p:txBody>
      </p:sp>
    </p:spTree>
    <p:extLst>
      <p:ext uri="{BB962C8B-B14F-4D97-AF65-F5344CB8AC3E}">
        <p14:creationId xmlns:p14="http://schemas.microsoft.com/office/powerpoint/2010/main" val="80025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0F1-87D5-11BC-5AE9-D46EF37B1C37}"/>
              </a:ext>
            </a:extLst>
          </p:cNvPr>
          <p:cNvSpPr>
            <a:spLocks noGrp="1"/>
          </p:cNvSpPr>
          <p:nvPr>
            <p:ph type="title"/>
          </p:nvPr>
        </p:nvSpPr>
        <p:spPr/>
        <p:txBody>
          <a:bodyPr/>
          <a:lstStyle/>
          <a:p>
            <a:pPr algn="ctr"/>
            <a:r>
              <a:rPr lang="en-GB" sz="4400" dirty="0"/>
              <a:t>THANK YOU!</a:t>
            </a:r>
          </a:p>
        </p:txBody>
      </p:sp>
      <p:sp>
        <p:nvSpPr>
          <p:cNvPr id="3" name="Content Placeholder 2">
            <a:extLst>
              <a:ext uri="{FF2B5EF4-FFF2-40B4-BE49-F238E27FC236}">
                <a16:creationId xmlns:a16="http://schemas.microsoft.com/office/drawing/2014/main" id="{0312BF80-6D84-70B6-031B-24F8361E9B00}"/>
              </a:ext>
            </a:extLst>
          </p:cNvPr>
          <p:cNvSpPr>
            <a:spLocks noGrp="1"/>
          </p:cNvSpPr>
          <p:nvPr>
            <p:ph idx="1"/>
          </p:nvPr>
        </p:nvSpPr>
        <p:spPr/>
        <p:txBody>
          <a:bodyPr/>
          <a:lstStyle/>
          <a:p>
            <a:pPr marL="0" indent="0" algn="ctr">
              <a:buNone/>
            </a:pPr>
            <a:endParaRPr lang="en-GB" dirty="0"/>
          </a:p>
          <a:p>
            <a:pPr marL="0" indent="0" algn="ctr">
              <a:buNone/>
            </a:pPr>
            <a:r>
              <a:rPr lang="en-GB" dirty="0"/>
              <a:t>We would like to thank all of you, your PCCs and congregations for all your hard work supporting our Christian community.</a:t>
            </a:r>
          </a:p>
          <a:p>
            <a:pPr marL="0" indent="0" algn="ctr">
              <a:buNone/>
            </a:pPr>
            <a:endParaRPr lang="en-GB" dirty="0"/>
          </a:p>
          <a:p>
            <a:pPr marL="0" indent="0" algn="ctr">
              <a:buNone/>
            </a:pPr>
            <a:endParaRPr lang="en-GB" dirty="0"/>
          </a:p>
          <a:p>
            <a:pPr marL="0" indent="0" algn="ctr">
              <a:buNone/>
            </a:pPr>
            <a:r>
              <a:rPr lang="en-GB" dirty="0"/>
              <a:t>It is not well known but in comparison with others, the Diocese of Canterbury is actually a very poor diocese.</a:t>
            </a:r>
          </a:p>
          <a:p>
            <a:endParaRPr lang="en-GB" dirty="0"/>
          </a:p>
          <a:p>
            <a:endParaRPr lang="en-GB" dirty="0"/>
          </a:p>
        </p:txBody>
      </p:sp>
      <p:pic>
        <p:nvPicPr>
          <p:cNvPr id="5" name="Graphic 4" descr="Rat with solid fill">
            <a:extLst>
              <a:ext uri="{FF2B5EF4-FFF2-40B4-BE49-F238E27FC236}">
                <a16:creationId xmlns:a16="http://schemas.microsoft.com/office/drawing/2014/main" id="{B19CA9EB-0A59-BF2B-56EC-19E912476C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2452" y="3189084"/>
            <a:ext cx="914400" cy="914400"/>
          </a:xfrm>
          <a:prstGeom prst="rect">
            <a:avLst/>
          </a:prstGeom>
        </p:spPr>
      </p:pic>
    </p:spTree>
    <p:extLst>
      <p:ext uri="{BB962C8B-B14F-4D97-AF65-F5344CB8AC3E}">
        <p14:creationId xmlns:p14="http://schemas.microsoft.com/office/powerpoint/2010/main" val="203312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E639-6C52-6BA3-0A45-FC3D7308B411}"/>
              </a:ext>
            </a:extLst>
          </p:cNvPr>
          <p:cNvSpPr>
            <a:spLocks noGrp="1"/>
          </p:cNvSpPr>
          <p:nvPr>
            <p:ph type="title"/>
          </p:nvPr>
        </p:nvSpPr>
        <p:spPr/>
        <p:txBody>
          <a:bodyPr/>
          <a:lstStyle/>
          <a:p>
            <a:r>
              <a:rPr lang="en-US" sz="3200" dirty="0"/>
              <a:t>2023 Financial results and why do we need Parish Share</a:t>
            </a:r>
            <a:endParaRPr lang="en-GB" sz="3200" dirty="0"/>
          </a:p>
        </p:txBody>
      </p:sp>
      <p:sp>
        <p:nvSpPr>
          <p:cNvPr id="3" name="Content Placeholder 2">
            <a:extLst>
              <a:ext uri="{FF2B5EF4-FFF2-40B4-BE49-F238E27FC236}">
                <a16:creationId xmlns:a16="http://schemas.microsoft.com/office/drawing/2014/main" id="{92BF0B01-5F0C-6354-C6DB-0A09F87D6DFD}"/>
              </a:ext>
            </a:extLst>
          </p:cNvPr>
          <p:cNvSpPr>
            <a:spLocks noGrp="1"/>
          </p:cNvSpPr>
          <p:nvPr>
            <p:ph idx="1"/>
          </p:nvPr>
        </p:nvSpPr>
        <p:spPr/>
        <p:txBody>
          <a:bodyPr/>
          <a:lstStyle/>
          <a:p>
            <a:pPr marL="0" indent="0">
              <a:buNone/>
            </a:pPr>
            <a:r>
              <a:rPr lang="en-GB" sz="2000" dirty="0">
                <a:latin typeface="Aptos" panose="020B0004020202020204" pitchFamily="34" charset="0"/>
              </a:rPr>
              <a:t>Parish Share is main source of income for our diocesan community to support activities of the whole diocese.  The chart below shows all our sources of income in 2023 (including restricted).</a:t>
            </a:r>
          </a:p>
          <a:p>
            <a:pPr marL="0" indent="0">
              <a:buNone/>
            </a:pPr>
            <a:endParaRPr lang="en-GB" sz="2000" dirty="0">
              <a:latin typeface="Aptos" panose="020B0004020202020204" pitchFamily="34" charset="0"/>
            </a:endParaRPr>
          </a:p>
          <a:p>
            <a:pPr marL="0" indent="0">
              <a:buNone/>
            </a:pPr>
            <a:endParaRPr lang="en-GB" sz="2000" dirty="0">
              <a:latin typeface="Aptos" panose="020B0004020202020204" pitchFamily="34" charset="0"/>
            </a:endParaRPr>
          </a:p>
        </p:txBody>
      </p:sp>
      <p:graphicFrame>
        <p:nvGraphicFramePr>
          <p:cNvPr id="4" name="Chart 3">
            <a:extLst>
              <a:ext uri="{FF2B5EF4-FFF2-40B4-BE49-F238E27FC236}">
                <a16:creationId xmlns:a16="http://schemas.microsoft.com/office/drawing/2014/main" id="{9F5310B1-BE35-A5F9-8189-028CD9A696D0}"/>
              </a:ext>
            </a:extLst>
          </p:cNvPr>
          <p:cNvGraphicFramePr>
            <a:graphicFrameLocks/>
          </p:cNvGraphicFramePr>
          <p:nvPr>
            <p:extLst>
              <p:ext uri="{D42A27DB-BD31-4B8C-83A1-F6EECF244321}">
                <p14:modId xmlns:p14="http://schemas.microsoft.com/office/powerpoint/2010/main" val="3765274685"/>
              </p:ext>
            </p:extLst>
          </p:nvPr>
        </p:nvGraphicFramePr>
        <p:xfrm>
          <a:off x="3706067" y="2179807"/>
          <a:ext cx="6083372" cy="4408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43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E639-6C52-6BA3-0A45-FC3D7308B411}"/>
              </a:ext>
            </a:extLst>
          </p:cNvPr>
          <p:cNvSpPr>
            <a:spLocks noGrp="1"/>
          </p:cNvSpPr>
          <p:nvPr>
            <p:ph type="title"/>
          </p:nvPr>
        </p:nvSpPr>
        <p:spPr/>
        <p:txBody>
          <a:bodyPr/>
          <a:lstStyle/>
          <a:p>
            <a:r>
              <a:rPr lang="en-US" dirty="0"/>
              <a:t>2023 expenditure</a:t>
            </a:r>
            <a:endParaRPr lang="en-GB" dirty="0"/>
          </a:p>
        </p:txBody>
      </p:sp>
      <p:sp>
        <p:nvSpPr>
          <p:cNvPr id="3" name="Content Placeholder 2">
            <a:extLst>
              <a:ext uri="{FF2B5EF4-FFF2-40B4-BE49-F238E27FC236}">
                <a16:creationId xmlns:a16="http://schemas.microsoft.com/office/drawing/2014/main" id="{92BF0B01-5F0C-6354-C6DB-0A09F87D6DFD}"/>
              </a:ext>
            </a:extLst>
          </p:cNvPr>
          <p:cNvSpPr>
            <a:spLocks noGrp="1"/>
          </p:cNvSpPr>
          <p:nvPr>
            <p:ph idx="1"/>
          </p:nvPr>
        </p:nvSpPr>
        <p:spPr/>
        <p:txBody>
          <a:bodyPr/>
          <a:lstStyle/>
          <a:p>
            <a:pPr marL="0" indent="0">
              <a:buNone/>
            </a:pPr>
            <a:r>
              <a:rPr lang="en-GB" sz="2000" dirty="0">
                <a:latin typeface="Aptos" panose="020B0004020202020204" pitchFamily="34" charset="0"/>
              </a:rPr>
              <a:t>The biggest spend are ministry costs and office, admin and other indirect costs (support services without safeguarding).  The chart below shows all types of expenditure in 2023 (including restricted).</a:t>
            </a:r>
          </a:p>
          <a:p>
            <a:pPr marL="0" indent="0">
              <a:buNone/>
            </a:pPr>
            <a:endParaRPr lang="en-GB" sz="2000" dirty="0">
              <a:latin typeface="Aptos" panose="020B0004020202020204" pitchFamily="34" charset="0"/>
            </a:endParaRPr>
          </a:p>
          <a:p>
            <a:pPr marL="0" indent="0">
              <a:buNone/>
            </a:pPr>
            <a:endParaRPr lang="en-GB" sz="2000" dirty="0">
              <a:latin typeface="Aptos" panose="020B0004020202020204" pitchFamily="34" charset="0"/>
            </a:endParaRPr>
          </a:p>
          <a:p>
            <a:pPr marL="0" indent="0">
              <a:buNone/>
            </a:pPr>
            <a:endParaRPr lang="en-GB" sz="2000" dirty="0">
              <a:latin typeface="Aptos" panose="020B0004020202020204" pitchFamily="34" charset="0"/>
            </a:endParaRPr>
          </a:p>
        </p:txBody>
      </p:sp>
      <p:pic>
        <p:nvPicPr>
          <p:cNvPr id="6" name="Picture 5">
            <a:extLst>
              <a:ext uri="{FF2B5EF4-FFF2-40B4-BE49-F238E27FC236}">
                <a16:creationId xmlns:a16="http://schemas.microsoft.com/office/drawing/2014/main" id="{CBB29216-8A9C-555B-7FA1-17977A532CC1}"/>
              </a:ext>
            </a:extLst>
          </p:cNvPr>
          <p:cNvPicPr>
            <a:picLocks noChangeAspect="1"/>
          </p:cNvPicPr>
          <p:nvPr/>
        </p:nvPicPr>
        <p:blipFill>
          <a:blip r:embed="rId2"/>
          <a:stretch>
            <a:fillRect/>
          </a:stretch>
        </p:blipFill>
        <p:spPr>
          <a:xfrm>
            <a:off x="3931114" y="1831650"/>
            <a:ext cx="6412068" cy="4684506"/>
          </a:xfrm>
          <a:prstGeom prst="rect">
            <a:avLst/>
          </a:prstGeom>
        </p:spPr>
      </p:pic>
    </p:spTree>
    <p:extLst>
      <p:ext uri="{BB962C8B-B14F-4D97-AF65-F5344CB8AC3E}">
        <p14:creationId xmlns:p14="http://schemas.microsoft.com/office/powerpoint/2010/main" val="428084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Further Details on Expenditure</a:t>
            </a:r>
          </a:p>
        </p:txBody>
      </p:sp>
      <p:pic>
        <p:nvPicPr>
          <p:cNvPr id="7" name="Content Placeholder 6">
            <a:extLst>
              <a:ext uri="{FF2B5EF4-FFF2-40B4-BE49-F238E27FC236}">
                <a16:creationId xmlns:a16="http://schemas.microsoft.com/office/drawing/2014/main" id="{0065D26A-CFAA-A5A0-1A84-3B43651F516A}"/>
              </a:ext>
            </a:extLst>
          </p:cNvPr>
          <p:cNvPicPr>
            <a:picLocks noGrp="1" noChangeAspect="1"/>
          </p:cNvPicPr>
          <p:nvPr>
            <p:ph idx="1"/>
          </p:nvPr>
        </p:nvPicPr>
        <p:blipFill>
          <a:blip r:embed="rId3"/>
          <a:stretch>
            <a:fillRect/>
          </a:stretch>
        </p:blipFill>
        <p:spPr>
          <a:xfrm>
            <a:off x="1295400" y="1283448"/>
            <a:ext cx="10609263" cy="4895941"/>
          </a:xfrm>
        </p:spPr>
      </p:pic>
    </p:spTree>
    <p:extLst>
      <p:ext uri="{BB962C8B-B14F-4D97-AF65-F5344CB8AC3E}">
        <p14:creationId xmlns:p14="http://schemas.microsoft.com/office/powerpoint/2010/main" val="156411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Further Details on Expenditure</a:t>
            </a:r>
          </a:p>
        </p:txBody>
      </p:sp>
      <p:pic>
        <p:nvPicPr>
          <p:cNvPr id="7" name="Content Placeholder 6">
            <a:extLst>
              <a:ext uri="{FF2B5EF4-FFF2-40B4-BE49-F238E27FC236}">
                <a16:creationId xmlns:a16="http://schemas.microsoft.com/office/drawing/2014/main" id="{355ACA9D-7DB6-8042-53FF-4FD892362422}"/>
              </a:ext>
            </a:extLst>
          </p:cNvPr>
          <p:cNvPicPr>
            <a:picLocks noGrp="1" noChangeAspect="1"/>
          </p:cNvPicPr>
          <p:nvPr>
            <p:ph idx="1"/>
          </p:nvPr>
        </p:nvPicPr>
        <p:blipFill>
          <a:blip r:embed="rId2"/>
          <a:stretch>
            <a:fillRect/>
          </a:stretch>
        </p:blipFill>
        <p:spPr>
          <a:xfrm>
            <a:off x="1295400" y="1913516"/>
            <a:ext cx="10609263" cy="3635805"/>
          </a:xfrm>
        </p:spPr>
      </p:pic>
    </p:spTree>
    <p:extLst>
      <p:ext uri="{BB962C8B-B14F-4D97-AF65-F5344CB8AC3E}">
        <p14:creationId xmlns:p14="http://schemas.microsoft.com/office/powerpoint/2010/main" val="164372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2D55-4AA6-86B2-B3B8-D92BEE4D3FCB}"/>
              </a:ext>
            </a:extLst>
          </p:cNvPr>
          <p:cNvSpPr>
            <a:spLocks noGrp="1"/>
          </p:cNvSpPr>
          <p:nvPr>
            <p:ph type="title"/>
          </p:nvPr>
        </p:nvSpPr>
        <p:spPr/>
        <p:txBody>
          <a:bodyPr/>
          <a:lstStyle/>
          <a:p>
            <a:r>
              <a:rPr lang="en-GB" dirty="0"/>
              <a:t>Further Details on Expenditure</a:t>
            </a:r>
          </a:p>
        </p:txBody>
      </p:sp>
      <p:sp>
        <p:nvSpPr>
          <p:cNvPr id="3" name="Content Placeholder 2">
            <a:extLst>
              <a:ext uri="{FF2B5EF4-FFF2-40B4-BE49-F238E27FC236}">
                <a16:creationId xmlns:a16="http://schemas.microsoft.com/office/drawing/2014/main" id="{02476F18-16B2-1281-3496-F3839C31409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8F14FCC-C0BA-52E2-2A93-BD655D2C4AE7}"/>
              </a:ext>
            </a:extLst>
          </p:cNvPr>
          <p:cNvPicPr>
            <a:picLocks noChangeAspect="1"/>
          </p:cNvPicPr>
          <p:nvPr/>
        </p:nvPicPr>
        <p:blipFill>
          <a:blip r:embed="rId3"/>
          <a:stretch>
            <a:fillRect/>
          </a:stretch>
        </p:blipFill>
        <p:spPr>
          <a:xfrm>
            <a:off x="1368746" y="968659"/>
            <a:ext cx="9454507" cy="5523982"/>
          </a:xfrm>
          <a:prstGeom prst="rect">
            <a:avLst/>
          </a:prstGeom>
        </p:spPr>
      </p:pic>
    </p:spTree>
    <p:extLst>
      <p:ext uri="{BB962C8B-B14F-4D97-AF65-F5344CB8AC3E}">
        <p14:creationId xmlns:p14="http://schemas.microsoft.com/office/powerpoint/2010/main" val="359985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B87D-A278-A162-8A26-1EA7CAADD489}"/>
              </a:ext>
            </a:extLst>
          </p:cNvPr>
          <p:cNvSpPr>
            <a:spLocks noGrp="1"/>
          </p:cNvSpPr>
          <p:nvPr>
            <p:ph type="title"/>
          </p:nvPr>
        </p:nvSpPr>
        <p:spPr>
          <a:xfrm>
            <a:off x="1295467" y="152636"/>
            <a:ext cx="10609179" cy="720080"/>
          </a:xfrm>
        </p:spPr>
        <p:txBody>
          <a:bodyPr wrap="square" anchor="b">
            <a:normAutofit/>
          </a:bodyPr>
          <a:lstStyle/>
          <a:p>
            <a:r>
              <a:rPr lang="en-GB" dirty="0"/>
              <a:t>How do our Support costs compare?</a:t>
            </a:r>
          </a:p>
        </p:txBody>
      </p:sp>
      <p:graphicFrame>
        <p:nvGraphicFramePr>
          <p:cNvPr id="5" name="Content Placeholder 2">
            <a:extLst>
              <a:ext uri="{FF2B5EF4-FFF2-40B4-BE49-F238E27FC236}">
                <a16:creationId xmlns:a16="http://schemas.microsoft.com/office/drawing/2014/main" id="{5ECA6F14-50D3-8CE4-EDB1-2BD81C124448}"/>
              </a:ext>
            </a:extLst>
          </p:cNvPr>
          <p:cNvGraphicFramePr>
            <a:graphicFrameLocks noGrp="1"/>
          </p:cNvGraphicFramePr>
          <p:nvPr>
            <p:ph idx="1"/>
            <p:extLst>
              <p:ext uri="{D42A27DB-BD31-4B8C-83A1-F6EECF244321}">
                <p14:modId xmlns:p14="http://schemas.microsoft.com/office/powerpoint/2010/main" val="4174805790"/>
              </p:ext>
            </p:extLst>
          </p:nvPr>
        </p:nvGraphicFramePr>
        <p:xfrm>
          <a:off x="1295063" y="1124744"/>
          <a:ext cx="10609179" cy="521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21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F3B2-C67B-7066-FF50-DDB8D44360A4}"/>
              </a:ext>
            </a:extLst>
          </p:cNvPr>
          <p:cNvSpPr>
            <a:spLocks noGrp="1"/>
          </p:cNvSpPr>
          <p:nvPr>
            <p:ph type="title"/>
          </p:nvPr>
        </p:nvSpPr>
        <p:spPr/>
        <p:txBody>
          <a:bodyPr/>
          <a:lstStyle/>
          <a:p>
            <a:r>
              <a:rPr lang="en-GB" sz="3600" dirty="0"/>
              <a:t>2024 Budget – Income &amp; Expenditure (unrestricted)</a:t>
            </a:r>
          </a:p>
        </p:txBody>
      </p:sp>
      <p:sp>
        <p:nvSpPr>
          <p:cNvPr id="4" name="Slide Number Placeholder 3">
            <a:extLst>
              <a:ext uri="{FF2B5EF4-FFF2-40B4-BE49-F238E27FC236}">
                <a16:creationId xmlns:a16="http://schemas.microsoft.com/office/drawing/2014/main" id="{CF15DC08-6180-5406-1096-5AD428E784B4}"/>
              </a:ext>
            </a:extLst>
          </p:cNvPr>
          <p:cNvSpPr>
            <a:spLocks noGrp="1"/>
          </p:cNvSpPr>
          <p:nvPr>
            <p:ph type="sldNum" sz="quarter" idx="12"/>
          </p:nvPr>
        </p:nvSpPr>
        <p:spPr/>
        <p:txBody>
          <a:bodyPr/>
          <a:lstStyle/>
          <a:p>
            <a:fld id="{42F4AE47-C14C-48F5-B4DF-1BFF9396658A}" type="slidenum">
              <a:rPr lang="en-GB" smtClean="0"/>
              <a:t>18</a:t>
            </a:fld>
            <a:endParaRPr lang="en-GB"/>
          </a:p>
        </p:txBody>
      </p:sp>
      <p:pic>
        <p:nvPicPr>
          <p:cNvPr id="5" name="Picture 4">
            <a:extLst>
              <a:ext uri="{FF2B5EF4-FFF2-40B4-BE49-F238E27FC236}">
                <a16:creationId xmlns:a16="http://schemas.microsoft.com/office/drawing/2014/main" id="{29F4963F-27C1-92C7-27C0-8171DB7F5488}"/>
              </a:ext>
            </a:extLst>
          </p:cNvPr>
          <p:cNvPicPr>
            <a:picLocks noChangeAspect="1"/>
          </p:cNvPicPr>
          <p:nvPr/>
        </p:nvPicPr>
        <p:blipFill>
          <a:blip r:embed="rId3"/>
          <a:stretch>
            <a:fillRect/>
          </a:stretch>
        </p:blipFill>
        <p:spPr>
          <a:xfrm>
            <a:off x="6480043" y="898621"/>
            <a:ext cx="3961503" cy="5315862"/>
          </a:xfrm>
          <a:prstGeom prst="rect">
            <a:avLst/>
          </a:prstGeom>
        </p:spPr>
      </p:pic>
      <p:pic>
        <p:nvPicPr>
          <p:cNvPr id="7" name="Picture 6">
            <a:extLst>
              <a:ext uri="{FF2B5EF4-FFF2-40B4-BE49-F238E27FC236}">
                <a16:creationId xmlns:a16="http://schemas.microsoft.com/office/drawing/2014/main" id="{383A3418-1396-3825-061D-A5F079BA5BF9}"/>
              </a:ext>
            </a:extLst>
          </p:cNvPr>
          <p:cNvPicPr>
            <a:picLocks noChangeAspect="1"/>
          </p:cNvPicPr>
          <p:nvPr/>
        </p:nvPicPr>
        <p:blipFill>
          <a:blip r:embed="rId4"/>
          <a:stretch>
            <a:fillRect/>
          </a:stretch>
        </p:blipFill>
        <p:spPr>
          <a:xfrm>
            <a:off x="1397338" y="900112"/>
            <a:ext cx="4794306" cy="5315862"/>
          </a:xfrm>
          <a:prstGeom prst="rect">
            <a:avLst/>
          </a:prstGeom>
        </p:spPr>
      </p:pic>
    </p:spTree>
    <p:extLst>
      <p:ext uri="{BB962C8B-B14F-4D97-AF65-F5344CB8AC3E}">
        <p14:creationId xmlns:p14="http://schemas.microsoft.com/office/powerpoint/2010/main" val="379148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F3B2-C67B-7066-FF50-DDB8D44360A4}"/>
              </a:ext>
            </a:extLst>
          </p:cNvPr>
          <p:cNvSpPr>
            <a:spLocks noGrp="1"/>
          </p:cNvSpPr>
          <p:nvPr>
            <p:ph type="title"/>
          </p:nvPr>
        </p:nvSpPr>
        <p:spPr/>
        <p:txBody>
          <a:bodyPr/>
          <a:lstStyle/>
          <a:p>
            <a:r>
              <a:rPr lang="en-GB" dirty="0"/>
              <a:t>2025 Indicative Budget</a:t>
            </a:r>
          </a:p>
        </p:txBody>
      </p:sp>
      <p:sp>
        <p:nvSpPr>
          <p:cNvPr id="4" name="Slide Number Placeholder 3">
            <a:extLst>
              <a:ext uri="{FF2B5EF4-FFF2-40B4-BE49-F238E27FC236}">
                <a16:creationId xmlns:a16="http://schemas.microsoft.com/office/drawing/2014/main" id="{CF15DC08-6180-5406-1096-5AD428E784B4}"/>
              </a:ext>
            </a:extLst>
          </p:cNvPr>
          <p:cNvSpPr>
            <a:spLocks noGrp="1"/>
          </p:cNvSpPr>
          <p:nvPr>
            <p:ph type="sldNum" sz="quarter" idx="12"/>
          </p:nvPr>
        </p:nvSpPr>
        <p:spPr/>
        <p:txBody>
          <a:bodyPr/>
          <a:lstStyle/>
          <a:p>
            <a:fld id="{42F4AE47-C14C-48F5-B4DF-1BFF9396658A}" type="slidenum">
              <a:rPr lang="en-GB" smtClean="0"/>
              <a:t>19</a:t>
            </a:fld>
            <a:endParaRPr lang="en-GB"/>
          </a:p>
        </p:txBody>
      </p:sp>
      <p:sp>
        <p:nvSpPr>
          <p:cNvPr id="8" name="TextBox 7">
            <a:extLst>
              <a:ext uri="{FF2B5EF4-FFF2-40B4-BE49-F238E27FC236}">
                <a16:creationId xmlns:a16="http://schemas.microsoft.com/office/drawing/2014/main" id="{0721AF2E-6D52-0A43-E96A-886921C306BA}"/>
              </a:ext>
            </a:extLst>
          </p:cNvPr>
          <p:cNvSpPr txBox="1"/>
          <p:nvPr/>
        </p:nvSpPr>
        <p:spPr>
          <a:xfrm>
            <a:off x="7513163" y="1007797"/>
            <a:ext cx="3996965" cy="4923271"/>
          </a:xfrm>
          <a:prstGeom prst="rect">
            <a:avLst/>
          </a:prstGeom>
          <a:noFill/>
        </p:spPr>
        <p:txBody>
          <a:bodyPr wrap="square" rtlCol="0">
            <a:spAutoFit/>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BASIC ASSUMPTIONS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Aptos" panose="020B0004020202020204" pitchFamily="34" charset="0"/>
                <a:ea typeface="Aptos" panose="020B0004020202020204" pitchFamily="34" charset="0"/>
                <a:cs typeface="Times New Roman" panose="02020603050405020304" pitchFamily="18" charset="0"/>
              </a:rPr>
              <a:t>3% increase in salaries (9 months of the year only), 1% increases in other costs, 5% increases in council tax.</a:t>
            </a:r>
          </a:p>
          <a:p>
            <a:endParaRPr lang="en-GB" dirty="0">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Aptos" panose="020B0004020202020204" pitchFamily="34" charset="0"/>
                <a:ea typeface="Aptos" panose="020B0004020202020204" pitchFamily="34" charset="0"/>
                <a:cs typeface="Times New Roman" panose="02020603050405020304" pitchFamily="18" charset="0"/>
              </a:rPr>
              <a:t>These numbers are subject to change whilst we update it with new information for the approval by the Synod in November 2024.</a:t>
            </a:r>
          </a:p>
          <a:p>
            <a:endParaRPr lang="en-GB" dirty="0">
              <a:latin typeface="Aptos" panose="020B0004020202020204" pitchFamily="34" charset="0"/>
              <a:cs typeface="Times New Roman" panose="02020603050405020304" pitchFamily="18" charset="0"/>
            </a:endParaRPr>
          </a:p>
          <a:p>
            <a:r>
              <a:rPr lang="en-GB" dirty="0">
                <a:latin typeface="Aptos" panose="020B0004020202020204" pitchFamily="34" charset="0"/>
                <a:cs typeface="Times New Roman" panose="02020603050405020304" pitchFamily="18" charset="0"/>
              </a:rPr>
              <a:t>The increase from 2024 to 2025 is 3% but </a:t>
            </a:r>
            <a:r>
              <a:rPr lang="en-GB" u="sng" dirty="0">
                <a:solidFill>
                  <a:srgbClr val="FF0000"/>
                </a:solidFill>
                <a:latin typeface="Aptos" panose="020B0004020202020204" pitchFamily="34" charset="0"/>
                <a:cs typeface="Times New Roman" panose="02020603050405020304" pitchFamily="18" charset="0"/>
              </a:rPr>
              <a:t>this does not mean your parish share will increase by 3%.</a:t>
            </a:r>
          </a:p>
          <a:p>
            <a:endParaRPr lang="en-GB" u="sng" dirty="0">
              <a:solidFill>
                <a:srgbClr val="FF0000"/>
              </a:solidFill>
              <a:latin typeface="Aptos" panose="020B0004020202020204" pitchFamily="34" charset="0"/>
              <a:cs typeface="Times New Roman" panose="02020603050405020304" pitchFamily="18" charset="0"/>
            </a:endParaRPr>
          </a:p>
          <a:p>
            <a:r>
              <a:rPr lang="en-GB" dirty="0">
                <a:latin typeface="Aptos" panose="020B0004020202020204" pitchFamily="34" charset="0"/>
                <a:cs typeface="Times New Roman" panose="02020603050405020304" pitchFamily="18" charset="0"/>
              </a:rPr>
              <a:t>Please turn over to the next slide to find out how parish share is calculated.</a:t>
            </a:r>
            <a:endParaRPr lang="en-GB" dirty="0"/>
          </a:p>
        </p:txBody>
      </p:sp>
      <p:pic>
        <p:nvPicPr>
          <p:cNvPr id="5" name="Picture 4">
            <a:extLst>
              <a:ext uri="{FF2B5EF4-FFF2-40B4-BE49-F238E27FC236}">
                <a16:creationId xmlns:a16="http://schemas.microsoft.com/office/drawing/2014/main" id="{A1CBD6C1-351A-0906-A92B-81CB4BAD31C7}"/>
              </a:ext>
            </a:extLst>
          </p:cNvPr>
          <p:cNvPicPr>
            <a:picLocks noChangeAspect="1"/>
          </p:cNvPicPr>
          <p:nvPr/>
        </p:nvPicPr>
        <p:blipFill>
          <a:blip r:embed="rId3"/>
          <a:stretch>
            <a:fillRect/>
          </a:stretch>
        </p:blipFill>
        <p:spPr>
          <a:xfrm>
            <a:off x="1295467" y="872716"/>
            <a:ext cx="5772150" cy="5286375"/>
          </a:xfrm>
          <a:prstGeom prst="rect">
            <a:avLst/>
          </a:prstGeom>
        </p:spPr>
      </p:pic>
    </p:spTree>
    <p:extLst>
      <p:ext uri="{BB962C8B-B14F-4D97-AF65-F5344CB8AC3E}">
        <p14:creationId xmlns:p14="http://schemas.microsoft.com/office/powerpoint/2010/main" val="6108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0F1-87D5-11BC-5AE9-D46EF37B1C37}"/>
              </a:ext>
            </a:extLst>
          </p:cNvPr>
          <p:cNvSpPr>
            <a:spLocks noGrp="1"/>
          </p:cNvSpPr>
          <p:nvPr>
            <p:ph type="title"/>
          </p:nvPr>
        </p:nvSpPr>
        <p:spPr/>
        <p:txBody>
          <a:bodyPr/>
          <a:lstStyle/>
          <a:p>
            <a:pPr algn="ctr"/>
            <a:r>
              <a:rPr lang="en-GB" dirty="0"/>
              <a:t>Subjects covered in this presentation</a:t>
            </a:r>
          </a:p>
        </p:txBody>
      </p:sp>
      <p:sp>
        <p:nvSpPr>
          <p:cNvPr id="3" name="Content Placeholder 2">
            <a:extLst>
              <a:ext uri="{FF2B5EF4-FFF2-40B4-BE49-F238E27FC236}">
                <a16:creationId xmlns:a16="http://schemas.microsoft.com/office/drawing/2014/main" id="{0312BF80-6D84-70B6-031B-24F8361E9B00}"/>
              </a:ext>
            </a:extLst>
          </p:cNvPr>
          <p:cNvSpPr>
            <a:spLocks noGrp="1"/>
          </p:cNvSpPr>
          <p:nvPr>
            <p:ph idx="1"/>
          </p:nvPr>
        </p:nvSpPr>
        <p:spPr>
          <a:xfrm>
            <a:off x="1295063" y="1124744"/>
            <a:ext cx="10609179" cy="4235196"/>
          </a:xfrm>
        </p:spPr>
        <p:txBody>
          <a:bodyPr/>
          <a:lstStyle/>
          <a:p>
            <a:pPr marL="0" indent="0" algn="ctr">
              <a:buNone/>
            </a:pPr>
            <a:endParaRPr lang="en-GB" dirty="0"/>
          </a:p>
          <a:p>
            <a:pPr marL="874350" lvl="1" indent="-514350">
              <a:buFont typeface="+mj-lt"/>
              <a:buAutoNum type="arabicPeriod"/>
            </a:pPr>
            <a:r>
              <a:rPr lang="en-GB" sz="4400" dirty="0"/>
              <a:t>Increasing generosity and giving</a:t>
            </a:r>
          </a:p>
          <a:p>
            <a:pPr marL="874350" lvl="1" indent="-514350">
              <a:buFont typeface="+mj-lt"/>
              <a:buAutoNum type="arabicPeriod"/>
            </a:pPr>
            <a:r>
              <a:rPr lang="en-GB" sz="4400" dirty="0"/>
              <a:t>Diocesan finances</a:t>
            </a:r>
          </a:p>
          <a:p>
            <a:pPr marL="874350" lvl="1" indent="-514350">
              <a:buFont typeface="+mj-lt"/>
              <a:buAutoNum type="arabicPeriod"/>
            </a:pPr>
            <a:r>
              <a:rPr lang="en-GB" sz="4400" dirty="0"/>
              <a:t>Parish share</a:t>
            </a:r>
          </a:p>
          <a:p>
            <a:pPr marL="874350" lvl="1" indent="-514350">
              <a:buFont typeface="+mj-lt"/>
              <a:buAutoNum type="arabicPeriod"/>
            </a:pPr>
            <a:r>
              <a:rPr lang="en-GB" sz="4400" dirty="0"/>
              <a:t>Resources links</a:t>
            </a:r>
          </a:p>
          <a:p>
            <a:pPr marL="514350" indent="-514350" algn="ctr">
              <a:buFont typeface="+mj-lt"/>
              <a:buAutoNum type="arabicPeriod"/>
            </a:pPr>
            <a:endParaRPr lang="en-GB" dirty="0"/>
          </a:p>
          <a:p>
            <a:pPr marL="514350" indent="-514350">
              <a:buFont typeface="+mj-lt"/>
              <a:buAutoNum type="arabicPeriod"/>
            </a:pPr>
            <a:endParaRPr lang="en-GB" dirty="0"/>
          </a:p>
          <a:p>
            <a:endParaRPr lang="en-GB" dirty="0"/>
          </a:p>
        </p:txBody>
      </p:sp>
    </p:spTree>
    <p:extLst>
      <p:ext uri="{BB962C8B-B14F-4D97-AF65-F5344CB8AC3E}">
        <p14:creationId xmlns:p14="http://schemas.microsoft.com/office/powerpoint/2010/main" val="387579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0F1-87D5-11BC-5AE9-D46EF37B1C37}"/>
              </a:ext>
            </a:extLst>
          </p:cNvPr>
          <p:cNvSpPr>
            <a:spLocks noGrp="1"/>
          </p:cNvSpPr>
          <p:nvPr>
            <p:ph type="title"/>
          </p:nvPr>
        </p:nvSpPr>
        <p:spPr/>
        <p:txBody>
          <a:bodyPr/>
          <a:lstStyle/>
          <a:p>
            <a:r>
              <a:rPr lang="en-GB" dirty="0"/>
              <a:t>Parish share calculation</a:t>
            </a:r>
          </a:p>
        </p:txBody>
      </p:sp>
      <p:sp>
        <p:nvSpPr>
          <p:cNvPr id="3" name="Content Placeholder 2">
            <a:extLst>
              <a:ext uri="{FF2B5EF4-FFF2-40B4-BE49-F238E27FC236}">
                <a16:creationId xmlns:a16="http://schemas.microsoft.com/office/drawing/2014/main" id="{0312BF80-6D84-70B6-031B-24F8361E9B00}"/>
              </a:ext>
            </a:extLst>
          </p:cNvPr>
          <p:cNvSpPr>
            <a:spLocks noGrp="1"/>
          </p:cNvSpPr>
          <p:nvPr>
            <p:ph idx="1"/>
          </p:nvPr>
        </p:nvSpPr>
        <p:spPr/>
        <p:txBody>
          <a:bodyPr/>
          <a:lstStyle/>
          <a:p>
            <a:pPr marL="0" indent="0">
              <a:buNone/>
            </a:pPr>
            <a:endParaRPr lang="en-GB" dirty="0"/>
          </a:p>
          <a:p>
            <a:pPr marL="0" indent="0">
              <a:buNone/>
            </a:pPr>
            <a:r>
              <a:rPr lang="en-GB" dirty="0"/>
              <a:t>The calculation is based on:</a:t>
            </a:r>
          </a:p>
          <a:p>
            <a:pPr marL="0" indent="0">
              <a:buNone/>
            </a:pPr>
            <a:endParaRPr lang="en-GB" dirty="0"/>
          </a:p>
          <a:p>
            <a:r>
              <a:rPr lang="en-GB" dirty="0"/>
              <a:t>The overall amount to be raised </a:t>
            </a:r>
          </a:p>
          <a:p>
            <a:r>
              <a:rPr lang="en-GB" dirty="0"/>
              <a:t>Average weekly attendance (AWA)</a:t>
            </a:r>
          </a:p>
          <a:p>
            <a:endParaRPr lang="en-GB" dirty="0"/>
          </a:p>
          <a:p>
            <a:r>
              <a:rPr lang="en-GB" dirty="0"/>
              <a:t>Deprivation factor</a:t>
            </a:r>
          </a:p>
          <a:p>
            <a:r>
              <a:rPr lang="en-GB" dirty="0"/>
              <a:t>FTE of minister and their housing</a:t>
            </a:r>
          </a:p>
          <a:p>
            <a:endParaRPr lang="en-GB" dirty="0"/>
          </a:p>
          <a:p>
            <a:endParaRPr lang="en-GB" dirty="0"/>
          </a:p>
        </p:txBody>
      </p:sp>
      <p:pic>
        <p:nvPicPr>
          <p:cNvPr id="5" name="Graphic 4" descr="Coins with solid fill">
            <a:extLst>
              <a:ext uri="{FF2B5EF4-FFF2-40B4-BE49-F238E27FC236}">
                <a16:creationId xmlns:a16="http://schemas.microsoft.com/office/drawing/2014/main" id="{C63B3213-39E0-6678-E2F6-3EF78B8DA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953" y="2283644"/>
            <a:ext cx="914400" cy="914400"/>
          </a:xfrm>
          <a:prstGeom prst="rect">
            <a:avLst/>
          </a:prstGeom>
        </p:spPr>
      </p:pic>
      <p:pic>
        <p:nvPicPr>
          <p:cNvPr id="7" name="Graphic 6" descr="Group success with solid fill">
            <a:extLst>
              <a:ext uri="{FF2B5EF4-FFF2-40B4-BE49-F238E27FC236}">
                <a16:creationId xmlns:a16="http://schemas.microsoft.com/office/drawing/2014/main" id="{AA5DA159-410D-08A1-B104-A4A803E034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30413" y="2971800"/>
            <a:ext cx="914400" cy="914400"/>
          </a:xfrm>
          <a:prstGeom prst="rect">
            <a:avLst/>
          </a:prstGeom>
        </p:spPr>
      </p:pic>
      <p:pic>
        <p:nvPicPr>
          <p:cNvPr id="11" name="Graphic 10" descr="Confused person with solid fill">
            <a:extLst>
              <a:ext uri="{FF2B5EF4-FFF2-40B4-BE49-F238E27FC236}">
                <a16:creationId xmlns:a16="http://schemas.microsoft.com/office/drawing/2014/main" id="{7460A4D8-C4BE-A8E5-44EA-E4750D8EA4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09002" y="4223201"/>
            <a:ext cx="914400" cy="914400"/>
          </a:xfrm>
          <a:prstGeom prst="rect">
            <a:avLst/>
          </a:prstGeom>
        </p:spPr>
      </p:pic>
      <p:pic>
        <p:nvPicPr>
          <p:cNvPr id="13" name="Graphic 12" descr="House with solid fill">
            <a:extLst>
              <a:ext uri="{FF2B5EF4-FFF2-40B4-BE49-F238E27FC236}">
                <a16:creationId xmlns:a16="http://schemas.microsoft.com/office/drawing/2014/main" id="{786915EA-B016-5ECF-4181-17CCF82D9C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93084" y="4223201"/>
            <a:ext cx="914400" cy="914400"/>
          </a:xfrm>
          <a:prstGeom prst="rect">
            <a:avLst/>
          </a:prstGeom>
        </p:spPr>
      </p:pic>
      <p:pic>
        <p:nvPicPr>
          <p:cNvPr id="15" name="Graphic 14" descr="Downward trend graph with solid fill">
            <a:extLst>
              <a:ext uri="{FF2B5EF4-FFF2-40B4-BE49-F238E27FC236}">
                <a16:creationId xmlns:a16="http://schemas.microsoft.com/office/drawing/2014/main" id="{6FF57BA3-1971-B96C-EC59-4DCB07CF06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54026" y="3766001"/>
            <a:ext cx="914400" cy="914400"/>
          </a:xfrm>
          <a:prstGeom prst="rect">
            <a:avLst/>
          </a:prstGeom>
        </p:spPr>
      </p:pic>
    </p:spTree>
    <p:extLst>
      <p:ext uri="{BB962C8B-B14F-4D97-AF65-F5344CB8AC3E}">
        <p14:creationId xmlns:p14="http://schemas.microsoft.com/office/powerpoint/2010/main" val="249252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0F1-87D5-11BC-5AE9-D46EF37B1C37}"/>
              </a:ext>
            </a:extLst>
          </p:cNvPr>
          <p:cNvSpPr>
            <a:spLocks noGrp="1"/>
          </p:cNvSpPr>
          <p:nvPr>
            <p:ph type="title"/>
          </p:nvPr>
        </p:nvSpPr>
        <p:spPr/>
        <p:txBody>
          <a:bodyPr/>
          <a:lstStyle/>
          <a:p>
            <a:r>
              <a:rPr lang="en-GB" dirty="0"/>
              <a:t>Why do we need to pay parish share</a:t>
            </a:r>
          </a:p>
        </p:txBody>
      </p:sp>
      <p:sp>
        <p:nvSpPr>
          <p:cNvPr id="3" name="Content Placeholder 2">
            <a:extLst>
              <a:ext uri="{FF2B5EF4-FFF2-40B4-BE49-F238E27FC236}">
                <a16:creationId xmlns:a16="http://schemas.microsoft.com/office/drawing/2014/main" id="{0312BF80-6D84-70B6-031B-24F8361E9B00}"/>
              </a:ext>
            </a:extLst>
          </p:cNvPr>
          <p:cNvSpPr>
            <a:spLocks noGrp="1"/>
          </p:cNvSpPr>
          <p:nvPr>
            <p:ph idx="1"/>
          </p:nvPr>
        </p:nvSpPr>
        <p:spPr/>
        <p:txBody>
          <a:bodyPr/>
          <a:lstStyle/>
          <a:p>
            <a:r>
              <a:rPr lang="en-GB" dirty="0"/>
              <a:t>The Diocese is a community of parishes  - we are all members of the Diocesan community – and your parish share is like a membership fee used to pay our community’s shared costs.</a:t>
            </a:r>
          </a:p>
          <a:p>
            <a:r>
              <a:rPr lang="en-GB" dirty="0"/>
              <a:t>Although the PCCs are all independent in terms of their charity status, the Diocese supports individual PCCs, for example when they need a bridging loan or advice.</a:t>
            </a:r>
          </a:p>
          <a:p>
            <a:r>
              <a:rPr lang="en-GB" dirty="0"/>
              <a:t>Parish Share is an investment which enables ministry and mission to take place at a local level.</a:t>
            </a:r>
          </a:p>
          <a:p>
            <a:endParaRPr lang="en-GB" dirty="0"/>
          </a:p>
          <a:p>
            <a:endParaRPr lang="en-GB" dirty="0"/>
          </a:p>
        </p:txBody>
      </p:sp>
    </p:spTree>
    <p:extLst>
      <p:ext uri="{BB962C8B-B14F-4D97-AF65-F5344CB8AC3E}">
        <p14:creationId xmlns:p14="http://schemas.microsoft.com/office/powerpoint/2010/main" val="57642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0F1-87D5-11BC-5AE9-D46EF37B1C37}"/>
              </a:ext>
            </a:extLst>
          </p:cNvPr>
          <p:cNvSpPr>
            <a:spLocks noGrp="1"/>
          </p:cNvSpPr>
          <p:nvPr>
            <p:ph type="title"/>
          </p:nvPr>
        </p:nvSpPr>
        <p:spPr/>
        <p:txBody>
          <a:bodyPr/>
          <a:lstStyle/>
          <a:p>
            <a:r>
              <a:rPr lang="en-GB" dirty="0"/>
              <a:t>When do we need to pay parish share </a:t>
            </a:r>
          </a:p>
        </p:txBody>
      </p:sp>
      <p:sp>
        <p:nvSpPr>
          <p:cNvPr id="3" name="Content Placeholder 2">
            <a:extLst>
              <a:ext uri="{FF2B5EF4-FFF2-40B4-BE49-F238E27FC236}">
                <a16:creationId xmlns:a16="http://schemas.microsoft.com/office/drawing/2014/main" id="{0312BF80-6D84-70B6-031B-24F8361E9B00}"/>
              </a:ext>
            </a:extLst>
          </p:cNvPr>
          <p:cNvSpPr>
            <a:spLocks noGrp="1"/>
          </p:cNvSpPr>
          <p:nvPr>
            <p:ph idx="1"/>
          </p:nvPr>
        </p:nvSpPr>
        <p:spPr/>
        <p:txBody>
          <a:bodyPr/>
          <a:lstStyle/>
          <a:p>
            <a:r>
              <a:rPr lang="en-GB" dirty="0"/>
              <a:t>Should be paid monthly or in the first 10 months of the year.</a:t>
            </a:r>
          </a:p>
          <a:p>
            <a:endParaRPr lang="en-GB" dirty="0"/>
          </a:p>
          <a:p>
            <a:r>
              <a:rPr lang="en-GB" dirty="0"/>
              <a:t>Payments for 2024 parish share will close on the </a:t>
            </a:r>
            <a:r>
              <a:rPr lang="en-GB" b="1" dirty="0"/>
              <a:t>15th January</a:t>
            </a:r>
            <a:r>
              <a:rPr lang="en-GB" dirty="0"/>
              <a:t> to allow us to prepare our accounts.</a:t>
            </a:r>
          </a:p>
          <a:p>
            <a:endParaRPr lang="en-GB" dirty="0"/>
          </a:p>
          <a:p>
            <a:r>
              <a:rPr lang="en-GB"/>
              <a:t>The final </a:t>
            </a:r>
            <a:r>
              <a:rPr lang="en-GB" dirty="0"/>
              <a:t>parish share statement for 2024 will be sent in February 2025.</a:t>
            </a:r>
          </a:p>
          <a:p>
            <a:endParaRPr lang="en-GB" dirty="0"/>
          </a:p>
          <a:p>
            <a:r>
              <a:rPr lang="en-GB" dirty="0"/>
              <a:t>Arrears may be paid at any time during the year where possible.</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08147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0F1-87D5-11BC-5AE9-D46EF37B1C37}"/>
              </a:ext>
            </a:extLst>
          </p:cNvPr>
          <p:cNvSpPr>
            <a:spLocks noGrp="1"/>
          </p:cNvSpPr>
          <p:nvPr>
            <p:ph type="title"/>
          </p:nvPr>
        </p:nvSpPr>
        <p:spPr/>
        <p:txBody>
          <a:bodyPr/>
          <a:lstStyle/>
          <a:p>
            <a:r>
              <a:rPr lang="en-GB" dirty="0"/>
              <a:t>Coming Up</a:t>
            </a:r>
          </a:p>
        </p:txBody>
      </p:sp>
      <p:sp>
        <p:nvSpPr>
          <p:cNvPr id="3" name="Content Placeholder 2">
            <a:extLst>
              <a:ext uri="{FF2B5EF4-FFF2-40B4-BE49-F238E27FC236}">
                <a16:creationId xmlns:a16="http://schemas.microsoft.com/office/drawing/2014/main" id="{0312BF80-6D84-70B6-031B-24F8361E9B00}"/>
              </a:ext>
            </a:extLst>
          </p:cNvPr>
          <p:cNvSpPr>
            <a:spLocks noGrp="1"/>
          </p:cNvSpPr>
          <p:nvPr>
            <p:ph idx="1"/>
          </p:nvPr>
        </p:nvSpPr>
        <p:spPr/>
        <p:txBody>
          <a:bodyPr/>
          <a:lstStyle/>
          <a:p>
            <a:r>
              <a:rPr lang="en-GB" dirty="0"/>
              <a:t>Treasurers’ Coffee Mornings (Spring 2025)</a:t>
            </a:r>
          </a:p>
          <a:p>
            <a:endParaRPr lang="en-GB" dirty="0"/>
          </a:p>
          <a:p>
            <a:r>
              <a:rPr lang="en-GB" dirty="0"/>
              <a:t>Another mini contactless device rollout – try before you buy (March 2025)</a:t>
            </a:r>
          </a:p>
          <a:p>
            <a:endParaRPr lang="en-GB" dirty="0"/>
          </a:p>
          <a:p>
            <a:r>
              <a:rPr lang="en-GB" dirty="0"/>
              <a:t>Cornerstone - an online tool to help churches understand their giving culture and an in-person workshop to facilitate its use. We hope to be engaging with this from June onwards.</a:t>
            </a:r>
          </a:p>
          <a:p>
            <a:r>
              <a:rPr lang="en-GB" dirty="0"/>
              <a:t>Treasurer Training (2025)</a:t>
            </a:r>
          </a:p>
          <a:p>
            <a:endParaRPr lang="en-GB" dirty="0"/>
          </a:p>
          <a:p>
            <a:endParaRPr lang="en-GB" dirty="0"/>
          </a:p>
        </p:txBody>
      </p:sp>
    </p:spTree>
    <p:extLst>
      <p:ext uri="{BB962C8B-B14F-4D97-AF65-F5344CB8AC3E}">
        <p14:creationId xmlns:p14="http://schemas.microsoft.com/office/powerpoint/2010/main" val="413411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8028-7571-7EDE-2FB5-50680102424A}"/>
              </a:ext>
            </a:extLst>
          </p:cNvPr>
          <p:cNvSpPr>
            <a:spLocks noGrp="1"/>
          </p:cNvSpPr>
          <p:nvPr>
            <p:ph type="title"/>
          </p:nvPr>
        </p:nvSpPr>
        <p:spPr/>
        <p:txBody>
          <a:bodyPr/>
          <a:lstStyle/>
          <a:p>
            <a:r>
              <a:rPr lang="en-GB" dirty="0"/>
              <a:t>Church grants Database</a:t>
            </a:r>
          </a:p>
        </p:txBody>
      </p:sp>
      <p:sp>
        <p:nvSpPr>
          <p:cNvPr id="3" name="Content Placeholder 2">
            <a:extLst>
              <a:ext uri="{FF2B5EF4-FFF2-40B4-BE49-F238E27FC236}">
                <a16:creationId xmlns:a16="http://schemas.microsoft.com/office/drawing/2014/main" id="{82177B41-7D40-88B3-E75D-3AA228985553}"/>
              </a:ext>
            </a:extLst>
          </p:cNvPr>
          <p:cNvSpPr>
            <a:spLocks noGrp="1"/>
          </p:cNvSpPr>
          <p:nvPr>
            <p:ph idx="1"/>
          </p:nvPr>
        </p:nvSpPr>
        <p:spPr/>
        <p:txBody>
          <a:bodyPr/>
          <a:lstStyle/>
          <a:p>
            <a:r>
              <a:rPr lang="en-GB" dirty="0"/>
              <a:t>Login can be accessed here: </a:t>
            </a:r>
            <a:r>
              <a:rPr lang="en-GB" u="sng" dirty="0">
                <a:solidFill>
                  <a:srgbClr val="0070C0"/>
                </a:solidFill>
                <a:hlinkClick r:id="rId2"/>
              </a:rPr>
              <a:t>https://canterbury.churchgrants.co.uk</a:t>
            </a:r>
            <a:endParaRPr lang="en-GB" u="sng" dirty="0">
              <a:solidFill>
                <a:srgbClr val="0070C0"/>
              </a:solidFill>
            </a:endParaRPr>
          </a:p>
          <a:p>
            <a:endParaRPr lang="en-GB" dirty="0"/>
          </a:p>
          <a:p>
            <a:r>
              <a:rPr lang="en-GB" dirty="0"/>
              <a:t>Or via the Canterbury Diocese website here: </a:t>
            </a:r>
            <a:r>
              <a:rPr lang="en-GB" u="sng" dirty="0">
                <a:solidFill>
                  <a:srgbClr val="0070C0"/>
                </a:solidFill>
                <a:hlinkClick r:id="rId3"/>
              </a:rPr>
              <a:t>https://www.canterburydiocese.org/parishsupport/generosity-stewardship/grant-opportunities.php</a:t>
            </a:r>
            <a:endParaRPr lang="en-GB" u="sng" dirty="0">
              <a:solidFill>
                <a:srgbClr val="0070C0"/>
              </a:solidFill>
            </a:endParaRPr>
          </a:p>
          <a:p>
            <a:pPr marL="0" indent="0">
              <a:buNone/>
            </a:pPr>
            <a:endParaRPr lang="en-GB" dirty="0"/>
          </a:p>
          <a:p>
            <a:r>
              <a:rPr lang="en-GB" dirty="0"/>
              <a:t>Apply to </a:t>
            </a:r>
            <a:r>
              <a:rPr lang="en-GB" u="sng" dirty="0">
                <a:solidFill>
                  <a:srgbClr val="0070C0"/>
                </a:solidFill>
                <a:hlinkClick r:id="rId4">
                  <a:extLst>
                    <a:ext uri="{A12FA001-AC4F-418D-AE19-62706E023703}">
                      <ahyp:hlinkClr xmlns:ahyp="http://schemas.microsoft.com/office/drawing/2018/hyperlinkcolor" val="tx"/>
                    </a:ext>
                  </a:extLst>
                </a:hlinkClick>
              </a:rPr>
              <a:t>generousgiving@diocant.org</a:t>
            </a:r>
            <a:r>
              <a:rPr lang="en-GB" u="sng" dirty="0">
                <a:solidFill>
                  <a:srgbClr val="0070C0"/>
                </a:solidFill>
              </a:rPr>
              <a:t> </a:t>
            </a:r>
            <a:r>
              <a:rPr lang="en-GB" dirty="0"/>
              <a:t>for your unique parish reference number</a:t>
            </a:r>
          </a:p>
        </p:txBody>
      </p:sp>
    </p:spTree>
    <p:extLst>
      <p:ext uri="{BB962C8B-B14F-4D97-AF65-F5344CB8AC3E}">
        <p14:creationId xmlns:p14="http://schemas.microsoft.com/office/powerpoint/2010/main" val="337193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692F-BA2C-A478-E949-A19354A13CA2}"/>
              </a:ext>
            </a:extLst>
          </p:cNvPr>
          <p:cNvSpPr>
            <a:spLocks noGrp="1"/>
          </p:cNvSpPr>
          <p:nvPr>
            <p:ph type="title"/>
          </p:nvPr>
        </p:nvSpPr>
        <p:spPr/>
        <p:txBody>
          <a:bodyPr/>
          <a:lstStyle/>
          <a:p>
            <a:r>
              <a:rPr lang="en-GB" dirty="0"/>
              <a:t>Helpful Resources and Contacts</a:t>
            </a:r>
          </a:p>
        </p:txBody>
      </p:sp>
      <p:sp>
        <p:nvSpPr>
          <p:cNvPr id="3" name="Content Placeholder 2">
            <a:extLst>
              <a:ext uri="{FF2B5EF4-FFF2-40B4-BE49-F238E27FC236}">
                <a16:creationId xmlns:a16="http://schemas.microsoft.com/office/drawing/2014/main" id="{1BF857DB-ECB0-B7C7-267B-CEC9D8A56E81}"/>
              </a:ext>
            </a:extLst>
          </p:cNvPr>
          <p:cNvSpPr>
            <a:spLocks noGrp="1"/>
          </p:cNvSpPr>
          <p:nvPr>
            <p:ph idx="1"/>
          </p:nvPr>
        </p:nvSpPr>
        <p:spPr/>
        <p:txBody>
          <a:bodyPr/>
          <a:lstStyle/>
          <a:p>
            <a:pPr marL="0" indent="0">
              <a:buNone/>
            </a:pPr>
            <a:r>
              <a:rPr lang="en-GB" b="1" dirty="0"/>
              <a:t>Diocese of Canterbury Website</a:t>
            </a:r>
          </a:p>
          <a:p>
            <a:pPr marL="0" indent="0">
              <a:buNone/>
            </a:pPr>
            <a:r>
              <a:rPr lang="en-GB" u="sng" dirty="0">
                <a:solidFill>
                  <a:srgbClr val="0070C0"/>
                </a:solidFill>
                <a:hlinkClick r:id="rId2"/>
              </a:rPr>
              <a:t>https://www.canterburydiocese.org/parishsupport/generosity-giving</a:t>
            </a:r>
            <a:endParaRPr lang="en-GB" u="sng" dirty="0">
              <a:solidFill>
                <a:srgbClr val="0070C0"/>
              </a:solidFill>
            </a:endParaRPr>
          </a:p>
          <a:p>
            <a:pPr marL="0" indent="0">
              <a:buNone/>
            </a:pPr>
            <a:endParaRPr lang="en-GB" u="sng" dirty="0">
              <a:solidFill>
                <a:srgbClr val="0070C0"/>
              </a:solidFill>
            </a:endParaRPr>
          </a:p>
          <a:p>
            <a:pPr marL="0" indent="0">
              <a:buNone/>
            </a:pPr>
            <a:r>
              <a:rPr lang="en-GB" b="1" dirty="0"/>
              <a:t>Parish Giving Scheme</a:t>
            </a:r>
          </a:p>
          <a:p>
            <a:pPr marL="0" indent="0">
              <a:buNone/>
            </a:pPr>
            <a:r>
              <a:rPr lang="en-GB" u="sng" dirty="0">
                <a:solidFill>
                  <a:srgbClr val="0070C0"/>
                </a:solidFill>
                <a:hlinkClick r:id="rId3"/>
              </a:rPr>
              <a:t>https://www.parishgiving.org.uk/home</a:t>
            </a:r>
            <a:endParaRPr lang="en-GB" u="sng" dirty="0">
              <a:solidFill>
                <a:srgbClr val="0070C0"/>
              </a:solidFill>
            </a:endParaRPr>
          </a:p>
          <a:p>
            <a:pPr marL="0" indent="0">
              <a:buNone/>
            </a:pPr>
            <a:endParaRPr lang="en-GB" u="sng" dirty="0">
              <a:solidFill>
                <a:srgbClr val="0070C0"/>
              </a:solidFill>
            </a:endParaRPr>
          </a:p>
          <a:p>
            <a:pPr marL="0" indent="0">
              <a:buNone/>
            </a:pPr>
            <a:r>
              <a:rPr lang="en-GB" b="1" dirty="0"/>
              <a:t>Parish Buying </a:t>
            </a:r>
            <a:r>
              <a:rPr lang="en-GB" dirty="0"/>
              <a:t>(discounted purchasing on contactless and online giving options)</a:t>
            </a:r>
          </a:p>
          <a:p>
            <a:pPr marL="0" indent="0">
              <a:buNone/>
            </a:pPr>
            <a:r>
              <a:rPr lang="en-GB" u="sng" dirty="0">
                <a:solidFill>
                  <a:srgbClr val="0070C0"/>
                </a:solidFill>
                <a:hlinkClick r:id="rId4"/>
              </a:rPr>
              <a:t>https://parishbuying.org.uk</a:t>
            </a:r>
            <a:endParaRPr lang="en-GB" u="sng" dirty="0">
              <a:solidFill>
                <a:srgbClr val="0070C0"/>
              </a:solidFill>
            </a:endParaRPr>
          </a:p>
          <a:p>
            <a:pPr marL="0" indent="0">
              <a:buNone/>
            </a:pPr>
            <a:endParaRPr lang="en-GB" u="sng" dirty="0">
              <a:solidFill>
                <a:srgbClr val="0070C0"/>
              </a:solidFill>
            </a:endParaRPr>
          </a:p>
          <a:p>
            <a:pPr marL="0" indent="0">
              <a:buNone/>
            </a:pPr>
            <a:endParaRPr lang="en-GB" u="sng" dirty="0">
              <a:solidFill>
                <a:srgbClr val="0070C0"/>
              </a:solidFill>
            </a:endParaRPr>
          </a:p>
          <a:p>
            <a:pPr marL="0" indent="0">
              <a:buNone/>
            </a:pPr>
            <a:endParaRPr lang="en-GB" u="sng" dirty="0">
              <a:solidFill>
                <a:srgbClr val="0070C0"/>
              </a:solidFill>
            </a:endParaRPr>
          </a:p>
          <a:p>
            <a:pPr marL="0" indent="0">
              <a:buNone/>
            </a:pPr>
            <a:endParaRPr lang="en-GB" u="sng" dirty="0">
              <a:solidFill>
                <a:srgbClr val="0070C0"/>
              </a:solidFill>
            </a:endParaRPr>
          </a:p>
          <a:p>
            <a:pPr marL="0" indent="0">
              <a:buNone/>
            </a:pPr>
            <a:endParaRPr lang="en-GB" dirty="0"/>
          </a:p>
        </p:txBody>
      </p:sp>
    </p:spTree>
    <p:extLst>
      <p:ext uri="{BB962C8B-B14F-4D97-AF65-F5344CB8AC3E}">
        <p14:creationId xmlns:p14="http://schemas.microsoft.com/office/powerpoint/2010/main" val="347025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89CD-4478-3202-C40C-46FB12F44957}"/>
              </a:ext>
            </a:extLst>
          </p:cNvPr>
          <p:cNvSpPr>
            <a:spLocks noGrp="1"/>
          </p:cNvSpPr>
          <p:nvPr>
            <p:ph type="title"/>
          </p:nvPr>
        </p:nvSpPr>
        <p:spPr/>
        <p:txBody>
          <a:bodyPr/>
          <a:lstStyle/>
          <a:p>
            <a:r>
              <a:rPr lang="en-GB" dirty="0"/>
              <a:t>Resources and Contacts Cont.</a:t>
            </a:r>
          </a:p>
        </p:txBody>
      </p:sp>
      <p:sp>
        <p:nvSpPr>
          <p:cNvPr id="3" name="Content Placeholder 2">
            <a:extLst>
              <a:ext uri="{FF2B5EF4-FFF2-40B4-BE49-F238E27FC236}">
                <a16:creationId xmlns:a16="http://schemas.microsoft.com/office/drawing/2014/main" id="{C2DE5C73-DC0F-3C7E-70D6-DC491480D1DF}"/>
              </a:ext>
            </a:extLst>
          </p:cNvPr>
          <p:cNvSpPr>
            <a:spLocks noGrp="1"/>
          </p:cNvSpPr>
          <p:nvPr>
            <p:ph idx="1"/>
          </p:nvPr>
        </p:nvSpPr>
        <p:spPr/>
        <p:txBody>
          <a:bodyPr/>
          <a:lstStyle/>
          <a:p>
            <a:pPr marL="0" indent="0">
              <a:buNone/>
            </a:pPr>
            <a:r>
              <a:rPr lang="en-GB" b="1" dirty="0"/>
              <a:t>Church of England Generous Giving</a:t>
            </a:r>
          </a:p>
          <a:p>
            <a:pPr marL="0" indent="0">
              <a:buNone/>
            </a:pPr>
            <a:r>
              <a:rPr lang="en-GB" u="sng" dirty="0">
                <a:solidFill>
                  <a:srgbClr val="0070C0"/>
                </a:solidFill>
                <a:hlinkClick r:id="rId2"/>
              </a:rPr>
              <a:t>https://www.churchofengland.org/resources/building-generous-church</a:t>
            </a:r>
            <a:endParaRPr lang="en-GB" u="sng" dirty="0">
              <a:solidFill>
                <a:srgbClr val="0070C0"/>
              </a:solidFill>
            </a:endParaRPr>
          </a:p>
          <a:p>
            <a:pPr marL="0" indent="0">
              <a:buNone/>
            </a:pPr>
            <a:endParaRPr lang="en-GB" dirty="0"/>
          </a:p>
          <a:p>
            <a:pPr marL="0" indent="0">
              <a:buNone/>
            </a:pPr>
            <a:r>
              <a:rPr lang="en-GB" b="1" dirty="0"/>
              <a:t>JustPark</a:t>
            </a:r>
          </a:p>
          <a:p>
            <a:pPr marL="0" indent="0">
              <a:buNone/>
            </a:pPr>
            <a:r>
              <a:rPr lang="en-GB" u="sng" dirty="0">
                <a:solidFill>
                  <a:srgbClr val="0070C0"/>
                </a:solidFill>
                <a:hlinkClick r:id="rId3"/>
              </a:rPr>
              <a:t>https://forms.office.com/e/YD9e9NqdK8</a:t>
            </a:r>
            <a:endParaRPr lang="en-GB" u="sng" dirty="0">
              <a:solidFill>
                <a:srgbClr val="0070C0"/>
              </a:solidFill>
            </a:endParaRPr>
          </a:p>
          <a:p>
            <a:pPr marL="0" indent="0">
              <a:buNone/>
            </a:pPr>
            <a:endParaRPr lang="en-GB" u="sng" dirty="0">
              <a:solidFill>
                <a:srgbClr val="0070C0"/>
              </a:solidFill>
            </a:endParaRPr>
          </a:p>
          <a:p>
            <a:pPr marL="0" indent="0">
              <a:buNone/>
            </a:pPr>
            <a:r>
              <a:rPr lang="en-GB" b="1" dirty="0"/>
              <a:t>Parish Resources</a:t>
            </a:r>
          </a:p>
          <a:p>
            <a:pPr marL="0" indent="0">
              <a:buNone/>
            </a:pPr>
            <a:r>
              <a:rPr lang="en-GB" u="sng" dirty="0">
                <a:solidFill>
                  <a:srgbClr val="0070C0"/>
                </a:solidFill>
                <a:hlinkClick r:id="rId4"/>
              </a:rPr>
              <a:t>https://parishresources.org.uk/giving</a:t>
            </a:r>
            <a:endParaRPr lang="en-GB" u="sng" dirty="0">
              <a:solidFill>
                <a:srgbClr val="0070C0"/>
              </a:solidFill>
            </a:endParaRPr>
          </a:p>
          <a:p>
            <a:pPr marL="0" indent="0">
              <a:buNone/>
            </a:pPr>
            <a:endParaRPr lang="en-GB" u="sng" dirty="0">
              <a:solidFill>
                <a:srgbClr val="0070C0"/>
              </a:solidFill>
            </a:endParaRPr>
          </a:p>
          <a:p>
            <a:pPr marL="0" indent="0">
              <a:buNone/>
            </a:pPr>
            <a:endParaRPr lang="en-GB" u="sng" dirty="0">
              <a:solidFill>
                <a:srgbClr val="0070C0"/>
              </a:solidFill>
            </a:endParaRPr>
          </a:p>
        </p:txBody>
      </p:sp>
    </p:spTree>
    <p:extLst>
      <p:ext uri="{BB962C8B-B14F-4D97-AF65-F5344CB8AC3E}">
        <p14:creationId xmlns:p14="http://schemas.microsoft.com/office/powerpoint/2010/main" val="1339533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1539-296C-CBFB-3C0B-139EA9CC9927}"/>
              </a:ext>
            </a:extLst>
          </p:cNvPr>
          <p:cNvSpPr>
            <a:spLocks noGrp="1"/>
          </p:cNvSpPr>
          <p:nvPr>
            <p:ph type="title"/>
          </p:nvPr>
        </p:nvSpPr>
        <p:spPr/>
        <p:txBody>
          <a:bodyPr/>
          <a:lstStyle/>
          <a:p>
            <a:r>
              <a:rPr lang="en-GB"/>
              <a:t>Resources and Contacts Cont.</a:t>
            </a:r>
          </a:p>
        </p:txBody>
      </p:sp>
      <p:sp>
        <p:nvSpPr>
          <p:cNvPr id="3" name="Content Placeholder 2">
            <a:extLst>
              <a:ext uri="{FF2B5EF4-FFF2-40B4-BE49-F238E27FC236}">
                <a16:creationId xmlns:a16="http://schemas.microsoft.com/office/drawing/2014/main" id="{49038A51-D19F-DFE5-50E2-48EB8E701C24}"/>
              </a:ext>
            </a:extLst>
          </p:cNvPr>
          <p:cNvSpPr>
            <a:spLocks noGrp="1"/>
          </p:cNvSpPr>
          <p:nvPr>
            <p:ph idx="1"/>
          </p:nvPr>
        </p:nvSpPr>
        <p:spPr>
          <a:xfrm>
            <a:off x="1295467" y="1081881"/>
            <a:ext cx="10609179" cy="5211812"/>
          </a:xfrm>
        </p:spPr>
        <p:txBody>
          <a:bodyPr/>
          <a:lstStyle/>
          <a:p>
            <a:pPr marL="0" indent="0">
              <a:buNone/>
            </a:pPr>
            <a:r>
              <a:rPr lang="en-GB" b="1" dirty="0"/>
              <a:t>Kent University MOOC </a:t>
            </a:r>
            <a:r>
              <a:rPr lang="en-GB" dirty="0"/>
              <a:t>(Massive Online Open Course) in Fundraising</a:t>
            </a:r>
          </a:p>
          <a:p>
            <a:pPr marL="0" indent="0">
              <a:buNone/>
            </a:pPr>
            <a:r>
              <a:rPr lang="en-GB" u="sng" dirty="0">
                <a:solidFill>
                  <a:srgbClr val="0070C0"/>
                </a:solidFill>
                <a:hlinkClick r:id="rId2"/>
              </a:rPr>
              <a:t>https://www.kent.ac.uk/social-policy-sociology-social-research/news/5790/free-online-fundraising-course-from-the-centre-for-philanthropy</a:t>
            </a:r>
            <a:endParaRPr lang="en-GB" u="sng" dirty="0">
              <a:solidFill>
                <a:srgbClr val="0070C0"/>
              </a:solidFill>
            </a:endParaRPr>
          </a:p>
          <a:p>
            <a:pPr marL="0" indent="0">
              <a:buNone/>
            </a:pPr>
            <a:endParaRPr lang="en-GB" u="sng" dirty="0">
              <a:solidFill>
                <a:srgbClr val="0070C0"/>
              </a:solidFill>
            </a:endParaRPr>
          </a:p>
          <a:p>
            <a:pPr marL="0" indent="0">
              <a:buNone/>
            </a:pPr>
            <a:r>
              <a:rPr lang="en-GB" dirty="0"/>
              <a:t>Ecclesiastical – Fundraising Hub</a:t>
            </a:r>
          </a:p>
          <a:p>
            <a:pPr marL="0" indent="0">
              <a:buNone/>
            </a:pPr>
            <a:r>
              <a:rPr lang="en-GB" u="sng" dirty="0">
                <a:solidFill>
                  <a:schemeClr val="tx2"/>
                </a:solidFill>
                <a:hlinkClick r:id="rId3"/>
              </a:rPr>
              <a:t>https://ecclesiastical.com/churchfundraising</a:t>
            </a:r>
            <a:endParaRPr lang="en-GB" u="sng" dirty="0">
              <a:solidFill>
                <a:schemeClr val="tx2"/>
              </a:solidFill>
            </a:endParaRPr>
          </a:p>
          <a:p>
            <a:pPr marL="0" indent="0">
              <a:buNone/>
            </a:pPr>
            <a:endParaRPr lang="en-GB" u="sng" dirty="0">
              <a:solidFill>
                <a:schemeClr val="tx2"/>
              </a:solidFill>
            </a:endParaRPr>
          </a:p>
        </p:txBody>
      </p:sp>
    </p:spTree>
    <p:extLst>
      <p:ext uri="{BB962C8B-B14F-4D97-AF65-F5344CB8AC3E}">
        <p14:creationId xmlns:p14="http://schemas.microsoft.com/office/powerpoint/2010/main" val="414061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1539-296C-CBFB-3C0B-139EA9CC9927}"/>
              </a:ext>
            </a:extLst>
          </p:cNvPr>
          <p:cNvSpPr>
            <a:spLocks noGrp="1"/>
          </p:cNvSpPr>
          <p:nvPr>
            <p:ph type="title"/>
          </p:nvPr>
        </p:nvSpPr>
        <p:spPr>
          <a:xfrm>
            <a:off x="1295467" y="152636"/>
            <a:ext cx="10609179" cy="1024314"/>
          </a:xfrm>
        </p:spPr>
        <p:txBody>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Meet the Finance Team</a:t>
            </a:r>
            <a:r>
              <a:rPr lang="en-GB" sz="1800" kern="100" dirty="0">
                <a:solidFill>
                  <a:schemeClr val="tx1"/>
                </a:solidFill>
                <a:latin typeface="Aptos" panose="020B0004020202020204" pitchFamily="34" charset="0"/>
                <a:cs typeface="Times New Roman" panose="02020603050405020304" pitchFamily="18" charset="0"/>
              </a:rPr>
              <a:t> finance@diocant.org; </a:t>
            </a:r>
            <a:r>
              <a:rPr lang="en-GB"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generousgiving@diocant.org</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2000" dirty="0">
              <a:solidFill>
                <a:schemeClr val="tx1"/>
              </a:solidFill>
            </a:endParaRPr>
          </a:p>
        </p:txBody>
      </p:sp>
      <p:pic>
        <p:nvPicPr>
          <p:cNvPr id="4" name="Picture 3">
            <a:extLst>
              <a:ext uri="{FF2B5EF4-FFF2-40B4-BE49-F238E27FC236}">
                <a16:creationId xmlns:a16="http://schemas.microsoft.com/office/drawing/2014/main" id="{3A423F17-A108-E3CF-86BC-8AF128547BF9}"/>
              </a:ext>
            </a:extLst>
          </p:cNvPr>
          <p:cNvPicPr>
            <a:picLocks noChangeAspect="1"/>
          </p:cNvPicPr>
          <p:nvPr/>
        </p:nvPicPr>
        <p:blipFill>
          <a:blip r:embed="rId2"/>
          <a:stretch>
            <a:fillRect/>
          </a:stretch>
        </p:blipFill>
        <p:spPr>
          <a:xfrm>
            <a:off x="1626794" y="1282715"/>
            <a:ext cx="8648700" cy="4962525"/>
          </a:xfrm>
          <a:prstGeom prst="rect">
            <a:avLst/>
          </a:prstGeom>
        </p:spPr>
      </p:pic>
    </p:spTree>
    <p:extLst>
      <p:ext uri="{BB962C8B-B14F-4D97-AF65-F5344CB8AC3E}">
        <p14:creationId xmlns:p14="http://schemas.microsoft.com/office/powerpoint/2010/main" val="403755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C20C759-5285-D0BE-5FEE-419CD40F1201}"/>
              </a:ext>
            </a:extLst>
          </p:cNvPr>
          <p:cNvPicPr>
            <a:picLocks noChangeAspect="1"/>
          </p:cNvPicPr>
          <p:nvPr/>
        </p:nvPicPr>
        <p:blipFill>
          <a:blip r:embed="rId2"/>
          <a:stretch>
            <a:fillRect/>
          </a:stretch>
        </p:blipFill>
        <p:spPr>
          <a:xfrm>
            <a:off x="1541084" y="995362"/>
            <a:ext cx="8912603" cy="4977421"/>
          </a:xfrm>
          <a:prstGeom prst="rect">
            <a:avLst/>
          </a:prstGeom>
        </p:spPr>
      </p:pic>
      <p:sp>
        <p:nvSpPr>
          <p:cNvPr id="3" name="Title 1">
            <a:extLst>
              <a:ext uri="{FF2B5EF4-FFF2-40B4-BE49-F238E27FC236}">
                <a16:creationId xmlns:a16="http://schemas.microsoft.com/office/drawing/2014/main" id="{B808D4E0-D274-10E2-C5BF-42CBDD818FAD}"/>
              </a:ext>
            </a:extLst>
          </p:cNvPr>
          <p:cNvSpPr>
            <a:spLocks noGrp="1"/>
          </p:cNvSpPr>
          <p:nvPr>
            <p:ph type="title"/>
          </p:nvPr>
        </p:nvSpPr>
        <p:spPr>
          <a:xfrm>
            <a:off x="1295400" y="152400"/>
            <a:ext cx="10609263" cy="720725"/>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Meet the Finance Team</a:t>
            </a:r>
            <a:r>
              <a:rPr lang="en-GB" sz="1800" kern="100" dirty="0">
                <a:solidFill>
                  <a:schemeClr val="tx1"/>
                </a:solidFill>
                <a:latin typeface="Aptos" panose="020B0004020202020204" pitchFamily="34" charset="0"/>
                <a:cs typeface="Times New Roman" panose="02020603050405020304" pitchFamily="18" charset="0"/>
              </a:rPr>
              <a:t> finance@diocant.org; </a:t>
            </a:r>
            <a:r>
              <a:rPr lang="en-GB"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generousgiving@diocant.org</a:t>
            </a:r>
            <a:endParaRPr lang="en-GB" sz="2000" dirty="0">
              <a:solidFill>
                <a:schemeClr val="tx1"/>
              </a:solidFill>
            </a:endParaRPr>
          </a:p>
        </p:txBody>
      </p:sp>
    </p:spTree>
    <p:extLst>
      <p:ext uri="{BB962C8B-B14F-4D97-AF65-F5344CB8AC3E}">
        <p14:creationId xmlns:p14="http://schemas.microsoft.com/office/powerpoint/2010/main" val="345669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BEC-6023-29EF-EF7B-CE1B9EC2FF64}"/>
              </a:ext>
            </a:extLst>
          </p:cNvPr>
          <p:cNvSpPr>
            <a:spLocks noGrp="1"/>
          </p:cNvSpPr>
          <p:nvPr>
            <p:ph type="title"/>
          </p:nvPr>
        </p:nvSpPr>
        <p:spPr/>
        <p:txBody>
          <a:bodyPr/>
          <a:lstStyle/>
          <a:p>
            <a:r>
              <a:rPr lang="en-GB" dirty="0"/>
              <a:t>Some verses from the Bible about Generosity</a:t>
            </a:r>
          </a:p>
        </p:txBody>
      </p:sp>
      <p:sp>
        <p:nvSpPr>
          <p:cNvPr id="4" name="TextBox 3">
            <a:extLst>
              <a:ext uri="{FF2B5EF4-FFF2-40B4-BE49-F238E27FC236}">
                <a16:creationId xmlns:a16="http://schemas.microsoft.com/office/drawing/2014/main" id="{C504915A-FDB1-EFD5-D8E2-2E7711646F21}"/>
              </a:ext>
            </a:extLst>
          </p:cNvPr>
          <p:cNvSpPr txBox="1"/>
          <p:nvPr/>
        </p:nvSpPr>
        <p:spPr>
          <a:xfrm>
            <a:off x="1042988" y="1547446"/>
            <a:ext cx="10729911" cy="4401205"/>
          </a:xfrm>
          <a:prstGeom prst="rect">
            <a:avLst/>
          </a:prstGeom>
          <a:noFill/>
        </p:spPr>
        <p:txBody>
          <a:bodyPr wrap="square">
            <a:spAutoFit/>
          </a:bodyPr>
          <a:lstStyle/>
          <a:p>
            <a:pPr algn="just"/>
            <a:r>
              <a:rPr lang="en-GB" sz="2800" dirty="0">
                <a:latin typeface="Aptos" panose="020B0004020202020204" pitchFamily="34" charset="0"/>
                <a:ea typeface="Aptos" panose="020B0004020202020204" pitchFamily="34" charset="0"/>
                <a:cs typeface="Aptos" panose="020B0004020202020204" pitchFamily="34" charset="0"/>
              </a:rPr>
              <a:t>Everything comes from you, and of your own have we given you.</a:t>
            </a:r>
          </a:p>
          <a:p>
            <a:pPr algn="just"/>
            <a:r>
              <a:rPr lang="en-GB" sz="2800" dirty="0">
                <a:latin typeface="Aptos" panose="020B0004020202020204" pitchFamily="34" charset="0"/>
                <a:ea typeface="Aptos" panose="020B0004020202020204" pitchFamily="34" charset="0"/>
                <a:cs typeface="Aptos" panose="020B0004020202020204" pitchFamily="34" charset="0"/>
              </a:rPr>
              <a:t>(1 Chronicles 29:14)</a:t>
            </a:r>
          </a:p>
          <a:p>
            <a:pPr algn="just"/>
            <a:endParaRPr lang="en-GB" sz="2800" dirty="0">
              <a:latin typeface="Aptos" panose="020B0004020202020204" pitchFamily="34" charset="0"/>
              <a:ea typeface="Aptos" panose="020B0004020202020204" pitchFamily="34" charset="0"/>
              <a:cs typeface="Aptos" panose="020B0004020202020204" pitchFamily="34" charset="0"/>
            </a:endParaRPr>
          </a:p>
          <a:p>
            <a:pPr algn="just"/>
            <a:r>
              <a:rPr lang="en-GB" sz="2800" dirty="0">
                <a:latin typeface="Aptos" panose="020B0004020202020204" pitchFamily="34" charset="0"/>
                <a:ea typeface="Aptos" panose="020B0004020202020204" pitchFamily="34" charset="0"/>
                <a:cs typeface="Aptos" panose="020B0004020202020204" pitchFamily="34" charset="0"/>
              </a:rPr>
              <a:t>Freely you have received; freely give. (Matthew 10:8)</a:t>
            </a:r>
          </a:p>
          <a:p>
            <a:pPr algn="just"/>
            <a:endParaRPr lang="en-GB" sz="2800" dirty="0">
              <a:latin typeface="Aptos" panose="020B0004020202020204" pitchFamily="34" charset="0"/>
              <a:ea typeface="Aptos" panose="020B0004020202020204" pitchFamily="34" charset="0"/>
              <a:cs typeface="Aptos" panose="020B0004020202020204" pitchFamily="34" charset="0"/>
            </a:endParaRPr>
          </a:p>
          <a:p>
            <a:pPr algn="just"/>
            <a:r>
              <a:rPr lang="en-GB" sz="2800" dirty="0">
                <a:latin typeface="Aptos" panose="020B0004020202020204" pitchFamily="34" charset="0"/>
                <a:ea typeface="Aptos" panose="020B0004020202020204" pitchFamily="34" charset="0"/>
                <a:cs typeface="Aptos" panose="020B0004020202020204" pitchFamily="34" charset="0"/>
              </a:rPr>
              <a:t>God loves a cheerful giver.  (2 Corinthians 9:7)</a:t>
            </a:r>
          </a:p>
          <a:p>
            <a:pPr algn="just"/>
            <a:endParaRPr lang="en-GB" sz="2800" dirty="0">
              <a:latin typeface="Aptos" panose="020B0004020202020204" pitchFamily="34" charset="0"/>
              <a:ea typeface="Aptos" panose="020B0004020202020204" pitchFamily="34" charset="0"/>
              <a:cs typeface="Aptos" panose="020B0004020202020204" pitchFamily="34" charset="0"/>
            </a:endParaRPr>
          </a:p>
          <a:p>
            <a:pPr algn="just"/>
            <a:endParaRPr lang="en-GB" sz="2800" dirty="0">
              <a:latin typeface="Aptos" panose="020B0004020202020204" pitchFamily="34" charset="0"/>
              <a:ea typeface="Aptos" panose="020B0004020202020204" pitchFamily="34" charset="0"/>
              <a:cs typeface="Aptos" panose="020B0004020202020204" pitchFamily="34" charset="0"/>
            </a:endParaRPr>
          </a:p>
          <a:p>
            <a:pPr algn="just"/>
            <a:endParaRPr lang="en-GB" sz="2800" dirty="0">
              <a:latin typeface="Aptos" panose="020B0004020202020204" pitchFamily="34" charset="0"/>
              <a:ea typeface="Aptos" panose="020B0004020202020204" pitchFamily="34" charset="0"/>
              <a:cs typeface="Aptos" panose="020B0004020202020204" pitchFamily="34" charset="0"/>
            </a:endParaRPr>
          </a:p>
          <a:p>
            <a:pPr algn="r"/>
            <a:endParaRPr lang="en-GB"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4481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4A03A-223D-A39B-E871-A5BB06F80D5F}"/>
              </a:ext>
            </a:extLst>
          </p:cNvPr>
          <p:cNvPicPr>
            <a:picLocks noChangeAspect="1"/>
          </p:cNvPicPr>
          <p:nvPr/>
        </p:nvPicPr>
        <p:blipFill>
          <a:blip r:embed="rId2"/>
          <a:stretch>
            <a:fillRect/>
          </a:stretch>
        </p:blipFill>
        <p:spPr>
          <a:xfrm>
            <a:off x="899566" y="-58908"/>
            <a:ext cx="10827434" cy="1072989"/>
          </a:xfrm>
          <a:prstGeom prst="rect">
            <a:avLst/>
          </a:prstGeom>
        </p:spPr>
      </p:pic>
      <p:pic>
        <p:nvPicPr>
          <p:cNvPr id="5" name="Picture 4">
            <a:extLst>
              <a:ext uri="{FF2B5EF4-FFF2-40B4-BE49-F238E27FC236}">
                <a16:creationId xmlns:a16="http://schemas.microsoft.com/office/drawing/2014/main" id="{B70D7369-B125-1564-77C4-AA73C4ECB0C1}"/>
              </a:ext>
            </a:extLst>
          </p:cNvPr>
          <p:cNvPicPr>
            <a:picLocks noChangeAspect="1"/>
          </p:cNvPicPr>
          <p:nvPr/>
        </p:nvPicPr>
        <p:blipFill>
          <a:blip r:embed="rId3"/>
          <a:stretch>
            <a:fillRect/>
          </a:stretch>
        </p:blipFill>
        <p:spPr>
          <a:xfrm>
            <a:off x="1419224" y="962025"/>
            <a:ext cx="10033955" cy="5292860"/>
          </a:xfrm>
          <a:prstGeom prst="rect">
            <a:avLst/>
          </a:prstGeom>
        </p:spPr>
      </p:pic>
    </p:spTree>
    <p:extLst>
      <p:ext uri="{BB962C8B-B14F-4D97-AF65-F5344CB8AC3E}">
        <p14:creationId xmlns:p14="http://schemas.microsoft.com/office/powerpoint/2010/main" val="54712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EDC7-265B-99AC-CFB6-C61F9299EB5B}"/>
              </a:ext>
            </a:extLst>
          </p:cNvPr>
          <p:cNvSpPr>
            <a:spLocks noGrp="1"/>
          </p:cNvSpPr>
          <p:nvPr>
            <p:ph type="title"/>
          </p:nvPr>
        </p:nvSpPr>
        <p:spPr/>
        <p:txBody>
          <a:bodyPr/>
          <a:lstStyle/>
          <a:p>
            <a:r>
              <a:rPr lang="en-GB" dirty="0"/>
              <a:t>Increasing Generosity - MINT</a:t>
            </a:r>
          </a:p>
        </p:txBody>
      </p:sp>
      <p:sp>
        <p:nvSpPr>
          <p:cNvPr id="3" name="Content Placeholder 2">
            <a:extLst>
              <a:ext uri="{FF2B5EF4-FFF2-40B4-BE49-F238E27FC236}">
                <a16:creationId xmlns:a16="http://schemas.microsoft.com/office/drawing/2014/main" id="{64CB3451-E09A-BEB8-1CCC-5B3519DB22C6}"/>
              </a:ext>
            </a:extLst>
          </p:cNvPr>
          <p:cNvSpPr>
            <a:spLocks noGrp="1"/>
          </p:cNvSpPr>
          <p:nvPr>
            <p:ph idx="1"/>
          </p:nvPr>
        </p:nvSpPr>
        <p:spPr/>
        <p:txBody>
          <a:bodyPr/>
          <a:lstStyle/>
          <a:p>
            <a:r>
              <a:rPr lang="en-GB" b="1" dirty="0">
                <a:solidFill>
                  <a:schemeClr val="tx2"/>
                </a:solidFill>
              </a:rPr>
              <a:t>Mechanisms </a:t>
            </a:r>
            <a:r>
              <a:rPr lang="en-GB" b="1" dirty="0"/>
              <a:t>– </a:t>
            </a:r>
            <a:r>
              <a:rPr lang="en-GB" dirty="0"/>
              <a:t>Having these in place so that people can give as much as they wish to easily</a:t>
            </a:r>
            <a:endParaRPr lang="en-GB" dirty="0">
              <a:solidFill>
                <a:schemeClr val="tx2"/>
              </a:solidFill>
            </a:endParaRPr>
          </a:p>
          <a:p>
            <a:r>
              <a:rPr lang="en-GB" b="1" dirty="0">
                <a:solidFill>
                  <a:schemeClr val="tx2"/>
                </a:solidFill>
              </a:rPr>
              <a:t>Impact </a:t>
            </a:r>
            <a:r>
              <a:rPr lang="en-GB" dirty="0"/>
              <a:t>–</a:t>
            </a:r>
            <a:r>
              <a:rPr lang="en-GB" b="1" dirty="0"/>
              <a:t> </a:t>
            </a:r>
            <a:r>
              <a:rPr lang="en-GB" dirty="0"/>
              <a:t>Communicating to people how their giving enables the mission and ministry of their church and how it enriches their local community</a:t>
            </a:r>
            <a:endParaRPr lang="en-GB" dirty="0">
              <a:solidFill>
                <a:schemeClr val="tx2"/>
              </a:solidFill>
            </a:endParaRPr>
          </a:p>
          <a:p>
            <a:r>
              <a:rPr lang="en-GB" b="1" dirty="0">
                <a:solidFill>
                  <a:schemeClr val="tx2"/>
                </a:solidFill>
              </a:rPr>
              <a:t>Need </a:t>
            </a:r>
            <a:r>
              <a:rPr lang="en-GB" dirty="0"/>
              <a:t>– Communicating the need your church has for money</a:t>
            </a:r>
            <a:endParaRPr lang="en-GB" b="1" dirty="0"/>
          </a:p>
          <a:p>
            <a:r>
              <a:rPr lang="en-GB" b="1" dirty="0">
                <a:solidFill>
                  <a:schemeClr val="tx2"/>
                </a:solidFill>
              </a:rPr>
              <a:t>Trust</a:t>
            </a:r>
            <a:r>
              <a:rPr lang="en-GB" dirty="0"/>
              <a:t> – Building trust with congregation and community members</a:t>
            </a:r>
            <a:endParaRPr lang="en-GB" b="1" dirty="0">
              <a:solidFill>
                <a:schemeClr val="tx2"/>
              </a:solidFill>
            </a:endParaRPr>
          </a:p>
        </p:txBody>
      </p:sp>
      <p:pic>
        <p:nvPicPr>
          <p:cNvPr id="7" name="Picture 6" descr="A word with different colored letters&#10;&#10;Description automatically generated with medium confidence">
            <a:extLst>
              <a:ext uri="{FF2B5EF4-FFF2-40B4-BE49-F238E27FC236}">
                <a16:creationId xmlns:a16="http://schemas.microsoft.com/office/drawing/2014/main" id="{622F0708-30FB-BC11-07BF-BAAA2B70B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652" y="4641461"/>
            <a:ext cx="3013504" cy="1695095"/>
          </a:xfrm>
          <a:prstGeom prst="rect">
            <a:avLst/>
          </a:prstGeom>
        </p:spPr>
      </p:pic>
    </p:spTree>
    <p:extLst>
      <p:ext uri="{BB962C8B-B14F-4D97-AF65-F5344CB8AC3E}">
        <p14:creationId xmlns:p14="http://schemas.microsoft.com/office/powerpoint/2010/main" val="154766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35DD-8AD9-C176-5D27-3BB22ABB1ECD}"/>
              </a:ext>
            </a:extLst>
          </p:cNvPr>
          <p:cNvSpPr>
            <a:spLocks noGrp="1"/>
          </p:cNvSpPr>
          <p:nvPr>
            <p:ph type="title"/>
          </p:nvPr>
        </p:nvSpPr>
        <p:spPr/>
        <p:txBody>
          <a:bodyPr/>
          <a:lstStyle/>
          <a:p>
            <a:r>
              <a:rPr lang="en-GB" dirty="0"/>
              <a:t>Mechanisms</a:t>
            </a:r>
          </a:p>
        </p:txBody>
      </p:sp>
      <p:sp>
        <p:nvSpPr>
          <p:cNvPr id="3" name="Content Placeholder 2">
            <a:extLst>
              <a:ext uri="{FF2B5EF4-FFF2-40B4-BE49-F238E27FC236}">
                <a16:creationId xmlns:a16="http://schemas.microsoft.com/office/drawing/2014/main" id="{3044509D-505C-07FB-3AA3-A0874C2B741D}"/>
              </a:ext>
            </a:extLst>
          </p:cNvPr>
          <p:cNvSpPr>
            <a:spLocks noGrp="1"/>
          </p:cNvSpPr>
          <p:nvPr>
            <p:ph sz="half" idx="1"/>
          </p:nvPr>
        </p:nvSpPr>
        <p:spPr>
          <a:xfrm>
            <a:off x="1243693" y="1147686"/>
            <a:ext cx="7326181" cy="5112545"/>
          </a:xfrm>
        </p:spPr>
        <p:txBody>
          <a:bodyPr/>
          <a:lstStyle/>
          <a:p>
            <a:r>
              <a:rPr lang="en-GB" dirty="0"/>
              <a:t>Contactless Giving – Self-service devices such as </a:t>
            </a:r>
            <a:r>
              <a:rPr lang="en-GB" dirty="0" err="1"/>
              <a:t>CollecTin</a:t>
            </a:r>
            <a:r>
              <a:rPr lang="en-GB" dirty="0"/>
              <a:t> More and </a:t>
            </a:r>
            <a:r>
              <a:rPr lang="en-GB" dirty="0" err="1"/>
              <a:t>Payaz</a:t>
            </a:r>
            <a:r>
              <a:rPr lang="en-GB" dirty="0"/>
              <a:t> . New GWD devices such as the GWD Express work offline and can be rented</a:t>
            </a:r>
          </a:p>
          <a:p>
            <a:pPr marL="0" indent="0">
              <a:buNone/>
            </a:pPr>
            <a:endParaRPr lang="en-GB" dirty="0"/>
          </a:p>
          <a:p>
            <a:r>
              <a:rPr lang="en-GB" dirty="0"/>
              <a:t>Online Giving – Add a “Donate Here” button to your website and link it via a QR code – the cheapest way to facilitate online giving is via PGS (1.5%) or Give a Little and Sum-Up (1.95%)</a:t>
            </a:r>
          </a:p>
        </p:txBody>
      </p:sp>
      <p:pic>
        <p:nvPicPr>
          <p:cNvPr id="6" name="Content Placeholder 5" descr="A white electronic device with a white label&#10;&#10;Description automatically generated">
            <a:extLst>
              <a:ext uri="{FF2B5EF4-FFF2-40B4-BE49-F238E27FC236}">
                <a16:creationId xmlns:a16="http://schemas.microsoft.com/office/drawing/2014/main" id="{E32D6E38-8680-C0BC-BD59-62562E958AF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773981" y="872716"/>
            <a:ext cx="2174326" cy="2166401"/>
          </a:xfrm>
        </p:spPr>
      </p:pic>
      <p:pic>
        <p:nvPicPr>
          <p:cNvPr id="13" name="Picture 12" descr="A qr code on a white background&#10;&#10;Description automatically generated">
            <a:extLst>
              <a:ext uri="{FF2B5EF4-FFF2-40B4-BE49-F238E27FC236}">
                <a16:creationId xmlns:a16="http://schemas.microsoft.com/office/drawing/2014/main" id="{F58F4BEA-6745-AE69-DF84-CFF53AA130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69874" y="3597433"/>
            <a:ext cx="2582540" cy="2582540"/>
          </a:xfrm>
          <a:prstGeom prst="rect">
            <a:avLst/>
          </a:prstGeom>
        </p:spPr>
      </p:pic>
    </p:spTree>
    <p:extLst>
      <p:ext uri="{BB962C8B-B14F-4D97-AF65-F5344CB8AC3E}">
        <p14:creationId xmlns:p14="http://schemas.microsoft.com/office/powerpoint/2010/main" val="121510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BFA3-1470-5E23-54A3-A4352A9DB2AA}"/>
              </a:ext>
            </a:extLst>
          </p:cNvPr>
          <p:cNvSpPr>
            <a:spLocks noGrp="1"/>
          </p:cNvSpPr>
          <p:nvPr>
            <p:ph type="title"/>
          </p:nvPr>
        </p:nvSpPr>
        <p:spPr/>
        <p:txBody>
          <a:bodyPr/>
          <a:lstStyle/>
          <a:p>
            <a:r>
              <a:rPr lang="en-GB" dirty="0"/>
              <a:t>Parish Giving Scheme (PGS)</a:t>
            </a:r>
          </a:p>
        </p:txBody>
      </p:sp>
      <p:sp>
        <p:nvSpPr>
          <p:cNvPr id="3" name="Content Placeholder 2">
            <a:extLst>
              <a:ext uri="{FF2B5EF4-FFF2-40B4-BE49-F238E27FC236}">
                <a16:creationId xmlns:a16="http://schemas.microsoft.com/office/drawing/2014/main" id="{811940EF-BC35-BCBD-F876-74E22B6EF160}"/>
              </a:ext>
            </a:extLst>
          </p:cNvPr>
          <p:cNvSpPr>
            <a:spLocks noGrp="1"/>
          </p:cNvSpPr>
          <p:nvPr>
            <p:ph idx="1"/>
          </p:nvPr>
        </p:nvSpPr>
        <p:spPr/>
        <p:txBody>
          <a:bodyPr/>
          <a:lstStyle/>
          <a:p>
            <a:r>
              <a:rPr lang="en-GB" dirty="0"/>
              <a:t>Enables regular giving at no transaction cost</a:t>
            </a:r>
          </a:p>
          <a:p>
            <a:r>
              <a:rPr lang="en-GB" dirty="0"/>
              <a:t>Direct Debit collection from donors</a:t>
            </a:r>
          </a:p>
          <a:p>
            <a:r>
              <a:rPr lang="en-GB" dirty="0"/>
              <a:t>Several ways for people to sign up: online, paper form, telephone – flexible and accessible</a:t>
            </a:r>
          </a:p>
          <a:p>
            <a:r>
              <a:rPr lang="en-GB" dirty="0"/>
              <a:t>Option to increase gift annually in line with inflation </a:t>
            </a:r>
          </a:p>
          <a:p>
            <a:r>
              <a:rPr lang="en-GB" dirty="0"/>
              <a:t>Gift-Aid processed by the scheme including on one-off donations </a:t>
            </a:r>
          </a:p>
          <a:p>
            <a:endParaRPr lang="en-GB" dirty="0"/>
          </a:p>
        </p:txBody>
      </p:sp>
      <p:pic>
        <p:nvPicPr>
          <p:cNvPr id="9" name="Picture 8" descr="A group of logos with text&#10;&#10;Description automatically generated">
            <a:extLst>
              <a:ext uri="{FF2B5EF4-FFF2-40B4-BE49-F238E27FC236}">
                <a16:creationId xmlns:a16="http://schemas.microsoft.com/office/drawing/2014/main" id="{74F88F9B-CF8C-DBF3-489D-333988698AD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83585" y="4923900"/>
            <a:ext cx="4024829" cy="1309419"/>
          </a:xfrm>
          <a:prstGeom prst="rect">
            <a:avLst/>
          </a:prstGeom>
        </p:spPr>
      </p:pic>
    </p:spTree>
    <p:extLst>
      <p:ext uri="{BB962C8B-B14F-4D97-AF65-F5344CB8AC3E}">
        <p14:creationId xmlns:p14="http://schemas.microsoft.com/office/powerpoint/2010/main" val="26336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EDC7-265B-99AC-CFB6-C61F9299EB5B}"/>
              </a:ext>
            </a:extLst>
          </p:cNvPr>
          <p:cNvSpPr>
            <a:spLocks noGrp="1"/>
          </p:cNvSpPr>
          <p:nvPr>
            <p:ph type="title"/>
          </p:nvPr>
        </p:nvSpPr>
        <p:spPr/>
        <p:txBody>
          <a:bodyPr/>
          <a:lstStyle/>
          <a:p>
            <a:r>
              <a:rPr lang="en-GB" dirty="0"/>
              <a:t>Increasing Generosity – EASY WINS</a:t>
            </a:r>
          </a:p>
        </p:txBody>
      </p:sp>
      <p:sp>
        <p:nvSpPr>
          <p:cNvPr id="3" name="Content Placeholder 2">
            <a:extLst>
              <a:ext uri="{FF2B5EF4-FFF2-40B4-BE49-F238E27FC236}">
                <a16:creationId xmlns:a16="http://schemas.microsoft.com/office/drawing/2014/main" id="{64CB3451-E09A-BEB8-1CCC-5B3519DB22C6}"/>
              </a:ext>
            </a:extLst>
          </p:cNvPr>
          <p:cNvSpPr>
            <a:spLocks noGrp="1"/>
          </p:cNvSpPr>
          <p:nvPr>
            <p:ph idx="1"/>
          </p:nvPr>
        </p:nvSpPr>
        <p:spPr/>
        <p:txBody>
          <a:bodyPr/>
          <a:lstStyle/>
          <a:p>
            <a:endParaRPr lang="en-GB" b="1" dirty="0">
              <a:solidFill>
                <a:schemeClr val="tx2"/>
              </a:solidFill>
            </a:endParaRPr>
          </a:p>
          <a:p>
            <a:endParaRPr lang="en-GB" b="1" dirty="0">
              <a:solidFill>
                <a:schemeClr val="tx2"/>
              </a:solidFill>
            </a:endParaRPr>
          </a:p>
          <a:p>
            <a:r>
              <a:rPr lang="en-GB" b="1" dirty="0">
                <a:solidFill>
                  <a:schemeClr val="tx2"/>
                </a:solidFill>
              </a:rPr>
              <a:t>Contactless devices </a:t>
            </a:r>
          </a:p>
          <a:p>
            <a:r>
              <a:rPr lang="en-GB" b="1" dirty="0">
                <a:solidFill>
                  <a:schemeClr val="tx2"/>
                </a:solidFill>
              </a:rPr>
              <a:t>QR codes</a:t>
            </a:r>
          </a:p>
          <a:p>
            <a:r>
              <a:rPr lang="en-GB" b="1" dirty="0">
                <a:solidFill>
                  <a:schemeClr val="tx2"/>
                </a:solidFill>
              </a:rPr>
              <a:t>Online donations</a:t>
            </a:r>
          </a:p>
          <a:p>
            <a:r>
              <a:rPr lang="en-GB" b="1" dirty="0">
                <a:solidFill>
                  <a:schemeClr val="tx2"/>
                </a:solidFill>
              </a:rPr>
              <a:t>Parish giving scheme (PGS)</a:t>
            </a:r>
          </a:p>
          <a:p>
            <a:r>
              <a:rPr lang="en-GB" b="1" dirty="0">
                <a:solidFill>
                  <a:schemeClr val="tx2"/>
                </a:solidFill>
              </a:rPr>
              <a:t>Gift aid</a:t>
            </a:r>
          </a:p>
          <a:p>
            <a:endParaRPr lang="en-GB" b="1" dirty="0">
              <a:solidFill>
                <a:schemeClr val="tx2"/>
              </a:solidFill>
            </a:endParaRPr>
          </a:p>
          <a:p>
            <a:pPr marL="0" indent="0">
              <a:buNone/>
            </a:pPr>
            <a:endParaRPr lang="en-GB" b="1" dirty="0">
              <a:solidFill>
                <a:schemeClr val="tx2"/>
              </a:solidFill>
            </a:endParaRPr>
          </a:p>
          <a:p>
            <a:endParaRPr lang="en-GB" b="1" dirty="0">
              <a:solidFill>
                <a:schemeClr val="tx2"/>
              </a:solidFill>
            </a:endParaRPr>
          </a:p>
          <a:p>
            <a:endParaRPr lang="en-GB" b="1" dirty="0">
              <a:solidFill>
                <a:schemeClr val="tx2"/>
              </a:solidFill>
            </a:endParaRPr>
          </a:p>
        </p:txBody>
      </p:sp>
    </p:spTree>
    <p:extLst>
      <p:ext uri="{BB962C8B-B14F-4D97-AF65-F5344CB8AC3E}">
        <p14:creationId xmlns:p14="http://schemas.microsoft.com/office/powerpoint/2010/main" val="97267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91BD-254A-B488-A9D5-FD38828AC6DC}"/>
              </a:ext>
            </a:extLst>
          </p:cNvPr>
          <p:cNvSpPr>
            <a:spLocks noGrp="1"/>
          </p:cNvSpPr>
          <p:nvPr>
            <p:ph type="title"/>
          </p:nvPr>
        </p:nvSpPr>
        <p:spPr/>
        <p:txBody>
          <a:bodyPr/>
          <a:lstStyle/>
          <a:p>
            <a:r>
              <a:rPr lang="en-GB" dirty="0"/>
              <a:t>Legacies</a:t>
            </a:r>
          </a:p>
        </p:txBody>
      </p:sp>
      <p:sp>
        <p:nvSpPr>
          <p:cNvPr id="3" name="Content Placeholder 2">
            <a:extLst>
              <a:ext uri="{FF2B5EF4-FFF2-40B4-BE49-F238E27FC236}">
                <a16:creationId xmlns:a16="http://schemas.microsoft.com/office/drawing/2014/main" id="{B2557406-5084-571C-B84D-69131FB899A6}"/>
              </a:ext>
            </a:extLst>
          </p:cNvPr>
          <p:cNvSpPr>
            <a:spLocks noGrp="1"/>
          </p:cNvSpPr>
          <p:nvPr>
            <p:ph idx="1"/>
          </p:nvPr>
        </p:nvSpPr>
        <p:spPr/>
        <p:txBody>
          <a:bodyPr/>
          <a:lstStyle/>
          <a:p>
            <a:r>
              <a:rPr lang="en-GB" sz="2800" dirty="0"/>
              <a:t>Communicate to people how leaving a gift to a church in their will can help the church’s good work continue after they die</a:t>
            </a:r>
          </a:p>
          <a:p>
            <a:r>
              <a:rPr lang="en-GB" sz="2800" dirty="0"/>
              <a:t>Communicate how your church might use a legacy</a:t>
            </a:r>
          </a:p>
          <a:p>
            <a:r>
              <a:rPr lang="en-GB" sz="2800" dirty="0"/>
              <a:t>Importance of having a legacy policy </a:t>
            </a:r>
          </a:p>
          <a:p>
            <a:r>
              <a:rPr lang="en-GB" sz="2800" dirty="0"/>
              <a:t>For more information see here: </a:t>
            </a:r>
            <a:r>
              <a:rPr lang="en-GB" sz="2800" u="sng" dirty="0">
                <a:solidFill>
                  <a:srgbClr val="0070C0"/>
                </a:solidFill>
                <a:hlinkClick r:id="rId2"/>
              </a:rPr>
              <a:t>https://parishresources.org.uk/giving/legacies/</a:t>
            </a:r>
            <a:endParaRPr lang="en-GB" sz="2800" u="sng" dirty="0">
              <a:solidFill>
                <a:srgbClr val="0070C0"/>
              </a:solidFill>
            </a:endParaRPr>
          </a:p>
          <a:p>
            <a:r>
              <a:rPr lang="en-GB" sz="2800" dirty="0"/>
              <a:t>Consider joining Christian Aid’s Faith Will Campaign to help promote the importance of writing a will and leaving a gift to both Christian Aid and your church.</a:t>
            </a:r>
          </a:p>
          <a:p>
            <a:r>
              <a:rPr lang="en-GB" sz="2800" u="sng" dirty="0">
                <a:solidFill>
                  <a:srgbClr val="0070C0"/>
                </a:solidFill>
                <a:hlinkClick r:id="rId3"/>
              </a:rPr>
              <a:t>https://www.christianaid.org.uk/appeals/key-appeals/faith-will</a:t>
            </a:r>
            <a:endParaRPr lang="en-GB" sz="2800" u="sng" dirty="0">
              <a:solidFill>
                <a:srgbClr val="0070C0"/>
              </a:solidFill>
            </a:endParaRPr>
          </a:p>
          <a:p>
            <a:pPr marL="0" indent="0">
              <a:buNone/>
            </a:pPr>
            <a:endParaRPr lang="en-GB" sz="2800" u="sng" dirty="0">
              <a:solidFill>
                <a:srgbClr val="0070C0"/>
              </a:solidFill>
            </a:endParaRPr>
          </a:p>
          <a:p>
            <a:pPr marL="0" indent="0">
              <a:buNone/>
            </a:pPr>
            <a:endParaRPr lang="en-GB" u="sng" dirty="0">
              <a:solidFill>
                <a:srgbClr val="0070C0"/>
              </a:solidFill>
            </a:endParaRPr>
          </a:p>
        </p:txBody>
      </p:sp>
      <p:pic>
        <p:nvPicPr>
          <p:cNvPr id="4" name="Picture 3" descr="A yellow and white sign&#10;&#10;Description automatically generated">
            <a:extLst>
              <a:ext uri="{FF2B5EF4-FFF2-40B4-BE49-F238E27FC236}">
                <a16:creationId xmlns:a16="http://schemas.microsoft.com/office/drawing/2014/main" id="{FBE16143-B2C0-3174-2F42-BAB1D4CE2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146" y="1957051"/>
            <a:ext cx="1735582" cy="1471949"/>
          </a:xfrm>
          <a:prstGeom prst="rect">
            <a:avLst/>
          </a:prstGeom>
        </p:spPr>
      </p:pic>
    </p:spTree>
    <p:extLst>
      <p:ext uri="{BB962C8B-B14F-4D97-AF65-F5344CB8AC3E}">
        <p14:creationId xmlns:p14="http://schemas.microsoft.com/office/powerpoint/2010/main" val="102340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1373-5B1E-A02E-8E88-C9A1AFED6FC7}"/>
              </a:ext>
            </a:extLst>
          </p:cNvPr>
          <p:cNvSpPr>
            <a:spLocks noGrp="1"/>
          </p:cNvSpPr>
          <p:nvPr>
            <p:ph type="title"/>
          </p:nvPr>
        </p:nvSpPr>
        <p:spPr/>
        <p:txBody>
          <a:bodyPr/>
          <a:lstStyle/>
          <a:p>
            <a:r>
              <a:rPr lang="en-GB" dirty="0"/>
              <a:t>Generating income</a:t>
            </a:r>
          </a:p>
        </p:txBody>
      </p:sp>
      <p:sp>
        <p:nvSpPr>
          <p:cNvPr id="3" name="Content Placeholder 2">
            <a:extLst>
              <a:ext uri="{FF2B5EF4-FFF2-40B4-BE49-F238E27FC236}">
                <a16:creationId xmlns:a16="http://schemas.microsoft.com/office/drawing/2014/main" id="{116E6AF0-F7D9-B2E2-4EC1-A57AD52C47AB}"/>
              </a:ext>
            </a:extLst>
          </p:cNvPr>
          <p:cNvSpPr>
            <a:spLocks noGrp="1"/>
          </p:cNvSpPr>
          <p:nvPr>
            <p:ph idx="1"/>
          </p:nvPr>
        </p:nvSpPr>
        <p:spPr>
          <a:xfrm>
            <a:off x="1295063" y="872716"/>
            <a:ext cx="10609179" cy="5544126"/>
          </a:xfrm>
        </p:spPr>
        <p:txBody>
          <a:bodyPr/>
          <a:lstStyle/>
          <a:p>
            <a:pPr marL="0" indent="0">
              <a:buNone/>
            </a:pPr>
            <a:r>
              <a:rPr lang="en-GB" dirty="0"/>
              <a:t>Depending on your resources you can generate additional income: </a:t>
            </a:r>
          </a:p>
          <a:p>
            <a:pPr>
              <a:buFontTx/>
              <a:buChar char="-"/>
            </a:pPr>
            <a:r>
              <a:rPr lang="en-GB" dirty="0"/>
              <a:t>Renting out church halls and other buildings</a:t>
            </a:r>
          </a:p>
          <a:p>
            <a:pPr>
              <a:buFontTx/>
              <a:buChar char="-"/>
            </a:pPr>
            <a:r>
              <a:rPr lang="en-GB" dirty="0"/>
              <a:t>Renting out empty parking spaces with </a:t>
            </a:r>
            <a:r>
              <a:rPr lang="en-GB" dirty="0" err="1"/>
              <a:t>JustPark</a:t>
            </a:r>
            <a:r>
              <a:rPr lang="en-GB" dirty="0"/>
              <a:t> </a:t>
            </a:r>
            <a:r>
              <a:rPr lang="en-GB" u="sng" dirty="0">
                <a:solidFill>
                  <a:schemeClr val="tx2"/>
                </a:solidFill>
                <a:hlinkClick r:id="rId2"/>
              </a:rPr>
              <a:t>https://www.canterburydiocese.org/parishsupport/generosity-giving/just-park</a:t>
            </a:r>
            <a:endParaRPr lang="en-GB" u="sng" dirty="0">
              <a:solidFill>
                <a:schemeClr val="tx2"/>
              </a:solidFill>
            </a:endParaRPr>
          </a:p>
          <a:p>
            <a:pPr>
              <a:buFontTx/>
              <a:buChar char="-"/>
            </a:pPr>
            <a:r>
              <a:rPr lang="en-GB" dirty="0"/>
              <a:t>Fundraising events such as Ride and Stride</a:t>
            </a:r>
          </a:p>
          <a:p>
            <a:pPr>
              <a:buFontTx/>
              <a:buChar char="-"/>
            </a:pPr>
            <a:r>
              <a:rPr lang="en-GB" dirty="0"/>
              <a:t>Run a Gift Day </a:t>
            </a:r>
          </a:p>
          <a:p>
            <a:pPr>
              <a:buFontTx/>
              <a:buChar char="-"/>
            </a:pPr>
            <a:r>
              <a:rPr lang="en-GB" dirty="0"/>
              <a:t>Other ventures such as a Church Café, Magazine (advertisement revenue) </a:t>
            </a:r>
          </a:p>
          <a:p>
            <a:pPr>
              <a:buFontTx/>
              <a:buChar char="-"/>
            </a:pPr>
            <a:r>
              <a:rPr lang="en-GB" dirty="0"/>
              <a:t>Take advice on how best to invest your church’s resources</a:t>
            </a:r>
          </a:p>
        </p:txBody>
      </p:sp>
    </p:spTree>
    <p:extLst>
      <p:ext uri="{BB962C8B-B14F-4D97-AF65-F5344CB8AC3E}">
        <p14:creationId xmlns:p14="http://schemas.microsoft.com/office/powerpoint/2010/main" val="3480669148"/>
      </p:ext>
    </p:extLst>
  </p:cSld>
  <p:clrMapOvr>
    <a:masterClrMapping/>
  </p:clrMapOvr>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Default Design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Default Design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Default Design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Default Design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Default Design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Default Design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Default Design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Default Design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Default Design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Default Design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10434C68DA9B40B2D01B6E83733F99" ma:contentTypeVersion="6" ma:contentTypeDescription="Create a new document." ma:contentTypeScope="" ma:versionID="75fe371ef002836fbd9eed2a51e77cd1">
  <xsd:schema xmlns:xsd="http://www.w3.org/2001/XMLSchema" xmlns:xs="http://www.w3.org/2001/XMLSchema" xmlns:p="http://schemas.microsoft.com/office/2006/metadata/properties" xmlns:ns2="03edfea8-c537-438e-a2b9-75a1fe60029f" xmlns:ns3="0bdf8ac3-b83f-4372-ac39-e3da3a096068" targetNamespace="http://schemas.microsoft.com/office/2006/metadata/properties" ma:root="true" ma:fieldsID="43562c20a2a835089eabf6d407b925a8" ns2:_="" ns3:_="">
    <xsd:import namespace="03edfea8-c537-438e-a2b9-75a1fe60029f"/>
    <xsd:import namespace="0bdf8ac3-b83f-4372-ac39-e3da3a096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dfea8-c537-438e-a2b9-75a1fe6002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df8ac3-b83f-4372-ac39-e3da3a0960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3edfea8-c537-438e-a2b9-75a1fe60029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91783-3475-4795-8B31-E9763680A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dfea8-c537-438e-a2b9-75a1fe60029f"/>
    <ds:schemaRef ds:uri="0bdf8ac3-b83f-4372-ac39-e3da3a0960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925AE-8C10-4330-BA60-7FC5C7172F3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3edfea8-c537-438e-a2b9-75a1fe60029f"/>
    <ds:schemaRef ds:uri="0bdf8ac3-b83f-4372-ac39-e3da3a096068"/>
    <ds:schemaRef ds:uri="http://www.w3.org/XML/1998/namespace"/>
  </ds:schemaRefs>
</ds:datastoreItem>
</file>

<file path=customXml/itemProps3.xml><?xml version="1.0" encoding="utf-8"?>
<ds:datastoreItem xmlns:ds="http://schemas.openxmlformats.org/officeDocument/2006/customXml" ds:itemID="{D7479785-ECD9-4B24-AA7D-309E37F284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5404</TotalTime>
  <Words>1320</Words>
  <Application>Microsoft Office PowerPoint</Application>
  <PresentationFormat>Widescreen</PresentationFormat>
  <Paragraphs>171</Paragraphs>
  <Slides>30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Calibri</vt:lpstr>
      <vt:lpstr>Arial</vt:lpstr>
      <vt:lpstr>Wingdings</vt:lpstr>
      <vt:lpstr>Courier New</vt:lpstr>
      <vt:lpstr>Aptos</vt:lpstr>
      <vt:lpstr>Times New Roman</vt:lpstr>
      <vt:lpstr>1_Default Design</vt:lpstr>
      <vt:lpstr>2_Default Design</vt:lpstr>
      <vt:lpstr>Parish Share and how will you be able to afford it?</vt:lpstr>
      <vt:lpstr>Subjects covered in this presentation</vt:lpstr>
      <vt:lpstr>Some verses from the Bible about Generosity</vt:lpstr>
      <vt:lpstr>Increasing Generosity - MINT</vt:lpstr>
      <vt:lpstr>Mechanisms</vt:lpstr>
      <vt:lpstr>Parish Giving Scheme (PGS)</vt:lpstr>
      <vt:lpstr>Increasing Generosity – EASY WINS</vt:lpstr>
      <vt:lpstr>Legacies</vt:lpstr>
      <vt:lpstr>Generating income</vt:lpstr>
      <vt:lpstr>Fundraising Leaflets          generousgiving@diocant.org</vt:lpstr>
      <vt:lpstr>THANK YOU!</vt:lpstr>
      <vt:lpstr>2023 Financial results and why do we need Parish Share</vt:lpstr>
      <vt:lpstr>2023 expenditure</vt:lpstr>
      <vt:lpstr>Further Details on Expenditure</vt:lpstr>
      <vt:lpstr>Further Details on Expenditure</vt:lpstr>
      <vt:lpstr>Further Details on Expenditure</vt:lpstr>
      <vt:lpstr>How do our Support costs compare?</vt:lpstr>
      <vt:lpstr>2024 Budget – Income &amp; Expenditure (unrestricted)</vt:lpstr>
      <vt:lpstr>2025 Indicative Budget</vt:lpstr>
      <vt:lpstr>Parish share calculation</vt:lpstr>
      <vt:lpstr>Why do we need to pay parish share</vt:lpstr>
      <vt:lpstr>When do we need to pay parish share </vt:lpstr>
      <vt:lpstr>Coming Up</vt:lpstr>
      <vt:lpstr>Church grants Database</vt:lpstr>
      <vt:lpstr>Helpful Resources and Contacts</vt:lpstr>
      <vt:lpstr>Resources and Contacts Cont.</vt:lpstr>
      <vt:lpstr>Resources and Contacts Cont.</vt:lpstr>
      <vt:lpstr>        Meet the Finance Team finance@diocant.org; generousgiving@diocant.org </vt:lpstr>
      <vt:lpstr>          Meet the Finance Team finance@diocant.org; generousgiving@diocant.org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Shrimpton</dc:creator>
  <cp:lastModifiedBy>Natalia Olszewska</cp:lastModifiedBy>
  <cp:revision>129</cp:revision>
  <cp:lastPrinted>2024-09-03T11:45:07Z</cp:lastPrinted>
  <dcterms:created xsi:type="dcterms:W3CDTF">2017-09-13T13:47:58Z</dcterms:created>
  <dcterms:modified xsi:type="dcterms:W3CDTF">2025-01-03T08:04:07Z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0x0101009B10434C68DA9B40B2D01B6E83733F99</vt:lpwstr>
  </property>
  <property fmtid="{D5CDD505-2E9C-101B-9397-08002B2CF9AE}" pid="3" name="MediaServiceImageTags">
    <vt:lpwstr/>
  </property>
  <property fmtid="{D5CDD505-2E9C-101B-9397-08002B2CF9AE}" pid="4" name="Order">
    <vt:r8>7200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