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1" r:id="rId5"/>
  </p:sldMasterIdLst>
  <p:notesMasterIdLst>
    <p:notesMasterId r:id="rId42"/>
  </p:notesMasterIdLst>
  <p:handoutMasterIdLst>
    <p:handoutMasterId r:id="rId43"/>
  </p:handoutMasterIdLst>
  <p:sldIdLst>
    <p:sldId id="586" r:id="rId6"/>
    <p:sldId id="590" r:id="rId7"/>
    <p:sldId id="631" r:id="rId8"/>
    <p:sldId id="591" r:id="rId9"/>
    <p:sldId id="578" r:id="rId10"/>
    <p:sldId id="579" r:id="rId11"/>
    <p:sldId id="256" r:id="rId12"/>
    <p:sldId id="616" r:id="rId13"/>
    <p:sldId id="617" r:id="rId14"/>
    <p:sldId id="632" r:id="rId15"/>
    <p:sldId id="580" r:id="rId16"/>
    <p:sldId id="257" r:id="rId17"/>
    <p:sldId id="571" r:id="rId18"/>
    <p:sldId id="572" r:id="rId19"/>
    <p:sldId id="573" r:id="rId20"/>
    <p:sldId id="576" r:id="rId21"/>
    <p:sldId id="574" r:id="rId22"/>
    <p:sldId id="598" r:id="rId23"/>
    <p:sldId id="619" r:id="rId24"/>
    <p:sldId id="610" r:id="rId25"/>
    <p:sldId id="611" r:id="rId26"/>
    <p:sldId id="633" r:id="rId27"/>
    <p:sldId id="612" r:id="rId28"/>
    <p:sldId id="624" r:id="rId29"/>
    <p:sldId id="614" r:id="rId30"/>
    <p:sldId id="269" r:id="rId31"/>
    <p:sldId id="622" r:id="rId32"/>
    <p:sldId id="629" r:id="rId33"/>
    <p:sldId id="621" r:id="rId34"/>
    <p:sldId id="628" r:id="rId35"/>
    <p:sldId id="635" r:id="rId36"/>
    <p:sldId id="634" r:id="rId37"/>
    <p:sldId id="605" r:id="rId38"/>
    <p:sldId id="587" r:id="rId39"/>
    <p:sldId id="630" r:id="rId40"/>
    <p:sldId id="581" r:id="rId4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51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EC701B-05C8-041B-A497-24E9997915F1}" name="Ben Hatfield" initials="BH" userId="S::bhatfield@diocant.org::d3674475-4c9a-4fb0-9601-f7c8c9be9e00" providerId="AD"/>
  <p188:author id="{F69B9A3D-091A-24BD-19A9-E41E14992F61}" name="Colin Evans" initials="CE" userId="S::cevans@diocant.org::7be63ee4-9502-421b-b6b8-13ac67c48e44" providerId="AD"/>
  <p188:author id="{B1288448-A358-6B1F-A1F2-490BB3DFEEBB}" name="Stephen Taylor" initials="ST" userId="S::staylor@diocant.org::85e34a92-022b-483d-b917-7015d3f18e95" providerId="AD"/>
  <p188:author id="{4ADC6273-18E6-93D8-2545-56D3639A006F}" name="Colin Evans" initials="CE" userId="S::CEvans@Diocant.org::7be63ee4-9502-421b-b6b8-13ac67c48e44" providerId="AD"/>
  <p188:author id="{10C13888-6996-A9E9-40DA-87BED53C77E8}" name="Anna Drew" initials="AD" userId="S::adrew@diocant.org::7713c02c-de71-4beb-a0a4-0ff9512fc5e4" providerId="AD"/>
  <p188:author id="{89948EAC-3B67-8AB1-053A-825D25312F88}" name="Darren Miller" initials="DNM" userId="Darren Mill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D"/>
    <a:srgbClr val="FEF9DA"/>
    <a:srgbClr val="0C65AF"/>
    <a:srgbClr val="CD683F"/>
    <a:srgbClr val="F6F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122" autoAdjust="0"/>
  </p:normalViewPr>
  <p:slideViewPr>
    <p:cSldViewPr snapToGrid="0" showGuides="1">
      <p:cViewPr varScale="1">
        <p:scale>
          <a:sx n="79" d="100"/>
          <a:sy n="79" d="100"/>
        </p:scale>
        <p:origin x="821" y="58"/>
      </p:cViewPr>
      <p:guideLst>
        <p:guide orient="horz" pos="618"/>
        <p:guide pos="517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in Blythe" userId="422fe623-76a4-4cd6-ab00-ac8e8717d3a4" providerId="ADAL" clId="{DE3F655D-0D68-4ABA-9B36-FF79B8A503B5}"/>
    <pc:docChg chg="modSld sldOrd">
      <pc:chgData name="Iain Blythe" userId="422fe623-76a4-4cd6-ab00-ac8e8717d3a4" providerId="ADAL" clId="{DE3F655D-0D68-4ABA-9B36-FF79B8A503B5}" dt="2024-06-07T08:47:28.637" v="1"/>
      <pc:docMkLst>
        <pc:docMk/>
      </pc:docMkLst>
      <pc:sldChg chg="ord">
        <pc:chgData name="Iain Blythe" userId="422fe623-76a4-4cd6-ab00-ac8e8717d3a4" providerId="ADAL" clId="{DE3F655D-0D68-4ABA-9B36-FF79B8A503B5}" dt="2024-06-07T08:47:28.637" v="1"/>
        <pc:sldMkLst>
          <pc:docMk/>
          <pc:sldMk cId="3759479197" sldId="6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nterburydiocesan.sharepoint.com/sites/ResourcingGroup/Shared%20Documents/General/Financial%20Strategy/2024-04-23%20Financial%20Budget%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nterburydiocesan.sharepoint.com/sites/ResourcingGroup/Shared%20Documents/General/Financial%20Strategy/2024-04-23%20Financial%20Budget%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Income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'[2024-04-23 Financial Budget Charts.xlsx]Sheet1'!$B$2</c:f>
              <c:strCache>
                <c:ptCount val="1"/>
                <c:pt idx="0">
                  <c:v>Budget</c:v>
                </c:pt>
              </c:strCache>
            </c:strRef>
          </c:tx>
          <c:dPt>
            <c:idx val="0"/>
            <c:bubble3D val="0"/>
            <c:spPr>
              <a:solidFill>
                <a:schemeClr val="accent1"/>
              </a:solidFill>
              <a:ln>
                <a:noFill/>
              </a:ln>
              <a:effectLst/>
            </c:spPr>
            <c:extLst>
              <c:ext xmlns:c16="http://schemas.microsoft.com/office/drawing/2014/chart" uri="{C3380CC4-5D6E-409C-BE32-E72D297353CC}">
                <c16:uniqueId val="{00000001-0615-4069-82F6-621050E79B8C}"/>
              </c:ext>
            </c:extLst>
          </c:dPt>
          <c:dPt>
            <c:idx val="1"/>
            <c:bubble3D val="0"/>
            <c:spPr>
              <a:solidFill>
                <a:schemeClr val="accent2"/>
              </a:solidFill>
              <a:ln>
                <a:noFill/>
              </a:ln>
              <a:effectLst/>
            </c:spPr>
            <c:extLst>
              <c:ext xmlns:c16="http://schemas.microsoft.com/office/drawing/2014/chart" uri="{C3380CC4-5D6E-409C-BE32-E72D297353CC}">
                <c16:uniqueId val="{00000003-0615-4069-82F6-621050E79B8C}"/>
              </c:ext>
            </c:extLst>
          </c:dPt>
          <c:dPt>
            <c:idx val="2"/>
            <c:bubble3D val="0"/>
            <c:spPr>
              <a:solidFill>
                <a:schemeClr val="accent3"/>
              </a:solidFill>
              <a:ln>
                <a:noFill/>
              </a:ln>
              <a:effectLst/>
            </c:spPr>
            <c:extLst>
              <c:ext xmlns:c16="http://schemas.microsoft.com/office/drawing/2014/chart" uri="{C3380CC4-5D6E-409C-BE32-E72D297353CC}">
                <c16:uniqueId val="{00000005-0615-4069-82F6-621050E79B8C}"/>
              </c:ext>
            </c:extLst>
          </c:dPt>
          <c:dPt>
            <c:idx val="3"/>
            <c:bubble3D val="0"/>
            <c:spPr>
              <a:solidFill>
                <a:schemeClr val="accent4"/>
              </a:solidFill>
              <a:ln>
                <a:noFill/>
              </a:ln>
              <a:effectLst/>
            </c:spPr>
            <c:extLst>
              <c:ext xmlns:c16="http://schemas.microsoft.com/office/drawing/2014/chart" uri="{C3380CC4-5D6E-409C-BE32-E72D297353CC}">
                <c16:uniqueId val="{00000007-0615-4069-82F6-621050E79B8C}"/>
              </c:ext>
            </c:extLst>
          </c:dPt>
          <c:dPt>
            <c:idx val="4"/>
            <c:bubble3D val="0"/>
            <c:spPr>
              <a:solidFill>
                <a:schemeClr val="accent5"/>
              </a:solidFill>
              <a:ln>
                <a:noFill/>
              </a:ln>
              <a:effectLst/>
            </c:spPr>
            <c:extLst>
              <c:ext xmlns:c16="http://schemas.microsoft.com/office/drawing/2014/chart" uri="{C3380CC4-5D6E-409C-BE32-E72D297353CC}">
                <c16:uniqueId val="{00000009-0615-4069-82F6-621050E79B8C}"/>
              </c:ext>
            </c:extLst>
          </c:dPt>
          <c:dPt>
            <c:idx val="5"/>
            <c:bubble3D val="0"/>
            <c:spPr>
              <a:solidFill>
                <a:schemeClr val="accent6"/>
              </a:solidFill>
              <a:ln>
                <a:noFill/>
              </a:ln>
              <a:effectLst/>
            </c:spPr>
            <c:extLst>
              <c:ext xmlns:c16="http://schemas.microsoft.com/office/drawing/2014/chart" uri="{C3380CC4-5D6E-409C-BE32-E72D297353CC}">
                <c16:uniqueId val="{0000000B-0615-4069-82F6-621050E79B8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0615-4069-82F6-621050E79B8C}"/>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0615-4069-82F6-621050E79B8C}"/>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0615-4069-82F6-621050E79B8C}"/>
              </c:ext>
            </c:extLst>
          </c:dPt>
          <c:cat>
            <c:strRef>
              <c:f>'[2024-04-23 Financial Budget Charts.xlsx]Sheet1'!$A$3:$A$11</c:f>
              <c:strCache>
                <c:ptCount val="9"/>
                <c:pt idx="0">
                  <c:v>Parish Share cash requested</c:v>
                </c:pt>
                <c:pt idx="1">
                  <c:v>Full year LInC grants (allocated)</c:v>
                </c:pt>
                <c:pt idx="2">
                  <c:v>Unallocated LInC grant (accrued)</c:v>
                </c:pt>
                <c:pt idx="3">
                  <c:v>External grants</c:v>
                </c:pt>
                <c:pt idx="4">
                  <c:v>Parochial Fees</c:v>
                </c:pt>
                <c:pt idx="5">
                  <c:v>Other income</c:v>
                </c:pt>
                <c:pt idx="6">
                  <c:v>Investment Fund income</c:v>
                </c:pt>
                <c:pt idx="7">
                  <c:v>Gross rental income</c:v>
                </c:pt>
                <c:pt idx="8">
                  <c:v>Income from trading subsidiaries</c:v>
                </c:pt>
              </c:strCache>
            </c:strRef>
          </c:cat>
          <c:val>
            <c:numRef>
              <c:f>'[2024-04-23 Financial Budget Charts.xlsx]Sheet1'!$B$3:$B$11</c:f>
              <c:numCache>
                <c:formatCode>#,##0;[Red]\(#,##0\)</c:formatCode>
                <c:ptCount val="9"/>
                <c:pt idx="0">
                  <c:v>7413376</c:v>
                </c:pt>
                <c:pt idx="1">
                  <c:v>796266</c:v>
                </c:pt>
                <c:pt idx="2">
                  <c:v>67456</c:v>
                </c:pt>
                <c:pt idx="3">
                  <c:v>40000</c:v>
                </c:pt>
                <c:pt idx="4">
                  <c:v>300000</c:v>
                </c:pt>
                <c:pt idx="5">
                  <c:v>110000</c:v>
                </c:pt>
                <c:pt idx="6">
                  <c:v>165000</c:v>
                </c:pt>
                <c:pt idx="7">
                  <c:v>550000</c:v>
                </c:pt>
                <c:pt idx="8">
                  <c:v>89000</c:v>
                </c:pt>
              </c:numCache>
            </c:numRef>
          </c:val>
          <c:extLst>
            <c:ext xmlns:c16="http://schemas.microsoft.com/office/drawing/2014/chart" uri="{C3380CC4-5D6E-409C-BE32-E72D297353CC}">
              <c16:uniqueId val="{00000012-0615-4069-82F6-621050E79B8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Expenditure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'[2024-04-23 Financial Budget Charts.xlsx]Sheet1'!$B$15</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B1-4E8E-91E2-A82AF12C2D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B1-4E8E-91E2-A82AF12C2D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B1-4E8E-91E2-A82AF12C2D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B1-4E8E-91E2-A82AF12C2D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B1-4E8E-91E2-A82AF12C2D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B1-4E8E-91E2-A82AF12C2D1B}"/>
              </c:ext>
            </c:extLst>
          </c:dPt>
          <c:cat>
            <c:strRef>
              <c:f>'[2024-04-23 Financial Budget Charts.xlsx]Sheet1'!$A$16:$A$21</c:f>
              <c:strCache>
                <c:ptCount val="6"/>
                <c:pt idx="0">
                  <c:v>Parish Ministry</c:v>
                </c:pt>
                <c:pt idx="1">
                  <c:v>Children and Young People</c:v>
                </c:pt>
                <c:pt idx="2">
                  <c:v>Social Justice Network</c:v>
                </c:pt>
                <c:pt idx="3">
                  <c:v>Diocesan Strategy</c:v>
                </c:pt>
                <c:pt idx="4">
                  <c:v>Support Services</c:v>
                </c:pt>
                <c:pt idx="5">
                  <c:v>Grants</c:v>
                </c:pt>
              </c:strCache>
            </c:strRef>
          </c:cat>
          <c:val>
            <c:numRef>
              <c:f>'[2024-04-23 Financial Budget Charts.xlsx]Sheet1'!$B$16:$B$21</c:f>
              <c:numCache>
                <c:formatCode>#,##0;[Red]\(#,##0\)</c:formatCode>
                <c:ptCount val="6"/>
                <c:pt idx="0">
                  <c:v>7087125</c:v>
                </c:pt>
                <c:pt idx="1">
                  <c:v>417108</c:v>
                </c:pt>
                <c:pt idx="2">
                  <c:v>108000</c:v>
                </c:pt>
                <c:pt idx="3">
                  <c:v>85000</c:v>
                </c:pt>
                <c:pt idx="4">
                  <c:v>1818884</c:v>
                </c:pt>
                <c:pt idx="5">
                  <c:v>15000</c:v>
                </c:pt>
              </c:numCache>
            </c:numRef>
          </c:val>
          <c:extLst>
            <c:ext xmlns:c16="http://schemas.microsoft.com/office/drawing/2014/chart" uri="{C3380CC4-5D6E-409C-BE32-E72D297353CC}">
              <c16:uniqueId val="{0000000C-C8B1-4E8E-91E2-A82AF12C2D1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4512906616858801"/>
          <c:y val="0.85424839467089897"/>
          <c:w val="0.71575022637792496"/>
          <c:h val="0.129046097992489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7A3D1-2993-42A7-A5B5-05B1BE2FE5B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21BC9AA-95DD-4442-97A8-E14A1BE163F8}">
      <dgm:prSet custT="1"/>
      <dgm:spPr/>
      <dgm:t>
        <a:bodyPr/>
        <a:lstStyle/>
        <a:p>
          <a:pPr>
            <a:defRPr cap="all"/>
          </a:pPr>
          <a:r>
            <a:rPr lang="en-GB" sz="2400" cap="none" baseline="0" dirty="0">
              <a:latin typeface="Aptos" panose="020B0004020202020204" pitchFamily="34" charset="0"/>
            </a:rPr>
            <a:t>for your financial contribution to the life and ministry of our diocese!</a:t>
          </a:r>
          <a:endParaRPr lang="en-US" sz="2400" cap="none" baseline="0" dirty="0">
            <a:latin typeface="Aptos" panose="020B0004020202020204" pitchFamily="34" charset="0"/>
          </a:endParaRPr>
        </a:p>
      </dgm:t>
    </dgm:pt>
    <dgm:pt modelId="{B1B49661-69C0-46CA-BA0F-AB9E0FD5DCC2}" type="parTrans" cxnId="{76B450FD-738D-421C-852E-88EE400FD357}">
      <dgm:prSet/>
      <dgm:spPr/>
      <dgm:t>
        <a:bodyPr/>
        <a:lstStyle/>
        <a:p>
          <a:endParaRPr lang="en-US" sz="2400" cap="none" baseline="0">
            <a:latin typeface="Aptos" panose="020B0004020202020204" pitchFamily="34" charset="0"/>
          </a:endParaRPr>
        </a:p>
      </dgm:t>
    </dgm:pt>
    <dgm:pt modelId="{CB4AFD2D-C751-4B08-A060-9E8590A92C25}" type="sibTrans" cxnId="{76B450FD-738D-421C-852E-88EE400FD357}">
      <dgm:prSet/>
      <dgm:spPr/>
      <dgm:t>
        <a:bodyPr/>
        <a:lstStyle/>
        <a:p>
          <a:endParaRPr lang="en-US" sz="2400" cap="none" baseline="0">
            <a:latin typeface="Aptos" panose="020B0004020202020204" pitchFamily="34" charset="0"/>
          </a:endParaRPr>
        </a:p>
      </dgm:t>
    </dgm:pt>
    <dgm:pt modelId="{CF24EE2F-784E-4FF3-B8C2-44D785C2089F}">
      <dgm:prSet custT="1"/>
      <dgm:spPr/>
      <dgm:t>
        <a:bodyPr/>
        <a:lstStyle/>
        <a:p>
          <a:pPr>
            <a:defRPr cap="all"/>
          </a:pPr>
          <a:r>
            <a:rPr lang="en-GB" sz="2400" cap="none" baseline="0" dirty="0">
              <a:latin typeface="Aptos" panose="020B0004020202020204" pitchFamily="34" charset="0"/>
            </a:rPr>
            <a:t>for your partnership in the Gospel</a:t>
          </a:r>
          <a:endParaRPr lang="en-US" sz="2400" cap="none" baseline="0" dirty="0">
            <a:latin typeface="Aptos" panose="020B0004020202020204" pitchFamily="34" charset="0"/>
          </a:endParaRPr>
        </a:p>
      </dgm:t>
    </dgm:pt>
    <dgm:pt modelId="{A8785F97-F056-47C2-8B6B-2CBEEA751B32}" type="parTrans" cxnId="{0564A3A9-6C98-4AC3-B2A8-E743A6FE63B0}">
      <dgm:prSet/>
      <dgm:spPr/>
      <dgm:t>
        <a:bodyPr/>
        <a:lstStyle/>
        <a:p>
          <a:endParaRPr lang="en-US" sz="2400" cap="none" baseline="0">
            <a:latin typeface="Aptos" panose="020B0004020202020204" pitchFamily="34" charset="0"/>
          </a:endParaRPr>
        </a:p>
      </dgm:t>
    </dgm:pt>
    <dgm:pt modelId="{B546DB35-11CE-4914-835D-9CD57CB2C935}" type="sibTrans" cxnId="{0564A3A9-6C98-4AC3-B2A8-E743A6FE63B0}">
      <dgm:prSet/>
      <dgm:spPr/>
      <dgm:t>
        <a:bodyPr/>
        <a:lstStyle/>
        <a:p>
          <a:endParaRPr lang="en-US" sz="2400" cap="none" baseline="0">
            <a:latin typeface="Aptos" panose="020B0004020202020204" pitchFamily="34" charset="0"/>
          </a:endParaRPr>
        </a:p>
      </dgm:t>
    </dgm:pt>
    <dgm:pt modelId="{D9FE6205-CAF5-48F6-A31D-5D25860EFC66}">
      <dgm:prSet custT="1"/>
      <dgm:spPr/>
      <dgm:t>
        <a:bodyPr/>
        <a:lstStyle/>
        <a:p>
          <a:pPr>
            <a:defRPr cap="all"/>
          </a:pPr>
          <a:r>
            <a:rPr lang="en-GB" sz="2400" cap="none" baseline="0" dirty="0">
              <a:latin typeface="Aptos" panose="020B0004020202020204" pitchFamily="34" charset="0"/>
            </a:rPr>
            <a:t>for your service to God</a:t>
          </a:r>
          <a:endParaRPr lang="en-US" sz="2400" cap="none" baseline="0" dirty="0">
            <a:latin typeface="Aptos" panose="020B0004020202020204" pitchFamily="34" charset="0"/>
          </a:endParaRPr>
        </a:p>
      </dgm:t>
    </dgm:pt>
    <dgm:pt modelId="{84D732A4-D6BF-4CBB-8BD3-C970FD023F03}" type="parTrans" cxnId="{ECAEEDDD-A2B3-4FBD-BE04-57E28450525B}">
      <dgm:prSet/>
      <dgm:spPr/>
      <dgm:t>
        <a:bodyPr/>
        <a:lstStyle/>
        <a:p>
          <a:endParaRPr lang="en-US" sz="2400" cap="none" baseline="0">
            <a:latin typeface="Aptos" panose="020B0004020202020204" pitchFamily="34" charset="0"/>
          </a:endParaRPr>
        </a:p>
      </dgm:t>
    </dgm:pt>
    <dgm:pt modelId="{CB3054C9-4CE3-42AD-B471-C934EEF6370A}" type="sibTrans" cxnId="{ECAEEDDD-A2B3-4FBD-BE04-57E28450525B}">
      <dgm:prSet/>
      <dgm:spPr/>
      <dgm:t>
        <a:bodyPr/>
        <a:lstStyle/>
        <a:p>
          <a:endParaRPr lang="en-US" sz="2400" cap="none" baseline="0">
            <a:latin typeface="Aptos" panose="020B0004020202020204" pitchFamily="34" charset="0"/>
          </a:endParaRPr>
        </a:p>
      </dgm:t>
    </dgm:pt>
    <dgm:pt modelId="{7FC47239-EABD-4982-8747-88D3BCF0CC57}" type="pres">
      <dgm:prSet presAssocID="{CFE7A3D1-2993-42A7-A5B5-05B1BE2FE5B7}" presName="root" presStyleCnt="0">
        <dgm:presLayoutVars>
          <dgm:dir/>
          <dgm:resizeHandles val="exact"/>
        </dgm:presLayoutVars>
      </dgm:prSet>
      <dgm:spPr/>
    </dgm:pt>
    <dgm:pt modelId="{98BD950D-31A6-4645-A014-D07854BEC299}" type="pres">
      <dgm:prSet presAssocID="{A21BC9AA-95DD-4442-97A8-E14A1BE163F8}" presName="compNode" presStyleCnt="0"/>
      <dgm:spPr/>
    </dgm:pt>
    <dgm:pt modelId="{8A2991A3-B490-4465-AFA8-963B72269E72}" type="pres">
      <dgm:prSet presAssocID="{A21BC9AA-95DD-4442-97A8-E14A1BE163F8}" presName="iconBgRect" presStyleLbl="bgShp" presStyleIdx="0" presStyleCnt="3"/>
      <dgm:spPr/>
    </dgm:pt>
    <dgm:pt modelId="{575D3906-5C68-469B-AC9E-67F394CCC125}" type="pres">
      <dgm:prSet presAssocID="{A21BC9AA-95DD-4442-97A8-E14A1BE163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C47D5067-8C26-4F34-A855-C1ADE3AF9929}" type="pres">
      <dgm:prSet presAssocID="{A21BC9AA-95DD-4442-97A8-E14A1BE163F8}" presName="spaceRect" presStyleCnt="0"/>
      <dgm:spPr/>
    </dgm:pt>
    <dgm:pt modelId="{B2DC1210-4B55-4172-928B-C886AFEBF414}" type="pres">
      <dgm:prSet presAssocID="{A21BC9AA-95DD-4442-97A8-E14A1BE163F8}" presName="textRect" presStyleLbl="revTx" presStyleIdx="0" presStyleCnt="3">
        <dgm:presLayoutVars>
          <dgm:chMax val="1"/>
          <dgm:chPref val="1"/>
        </dgm:presLayoutVars>
      </dgm:prSet>
      <dgm:spPr/>
    </dgm:pt>
    <dgm:pt modelId="{0E311F31-6C75-405B-A04D-D676141F4828}" type="pres">
      <dgm:prSet presAssocID="{CB4AFD2D-C751-4B08-A060-9E8590A92C25}" presName="sibTrans" presStyleCnt="0"/>
      <dgm:spPr/>
    </dgm:pt>
    <dgm:pt modelId="{39E7B691-C7D6-4284-9140-916DC94B9257}" type="pres">
      <dgm:prSet presAssocID="{CF24EE2F-784E-4FF3-B8C2-44D785C2089F}" presName="compNode" presStyleCnt="0"/>
      <dgm:spPr/>
    </dgm:pt>
    <dgm:pt modelId="{D072D3E1-F66F-4DB6-9813-7C7A67B8B64C}" type="pres">
      <dgm:prSet presAssocID="{CF24EE2F-784E-4FF3-B8C2-44D785C2089F}" presName="iconBgRect" presStyleLbl="bgShp" presStyleIdx="1" presStyleCnt="3"/>
      <dgm:spPr/>
    </dgm:pt>
    <dgm:pt modelId="{DF932A09-9AD2-4563-BCE8-DDD7A2607038}" type="pres">
      <dgm:prSet presAssocID="{CF24EE2F-784E-4FF3-B8C2-44D785C208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EDABAC5-ACA5-4F18-AA08-18BBB76FAFA6}" type="pres">
      <dgm:prSet presAssocID="{CF24EE2F-784E-4FF3-B8C2-44D785C2089F}" presName="spaceRect" presStyleCnt="0"/>
      <dgm:spPr/>
    </dgm:pt>
    <dgm:pt modelId="{39D78DCC-CF10-459D-96C2-38B62E0F8EEB}" type="pres">
      <dgm:prSet presAssocID="{CF24EE2F-784E-4FF3-B8C2-44D785C2089F}" presName="textRect" presStyleLbl="revTx" presStyleIdx="1" presStyleCnt="3">
        <dgm:presLayoutVars>
          <dgm:chMax val="1"/>
          <dgm:chPref val="1"/>
        </dgm:presLayoutVars>
      </dgm:prSet>
      <dgm:spPr/>
    </dgm:pt>
    <dgm:pt modelId="{FE1E3BA8-7B4F-4B7C-9C93-0003DC7E3743}" type="pres">
      <dgm:prSet presAssocID="{B546DB35-11CE-4914-835D-9CD57CB2C935}" presName="sibTrans" presStyleCnt="0"/>
      <dgm:spPr/>
    </dgm:pt>
    <dgm:pt modelId="{B98502C0-3E3A-41D4-B71A-697648242594}" type="pres">
      <dgm:prSet presAssocID="{D9FE6205-CAF5-48F6-A31D-5D25860EFC66}" presName="compNode" presStyleCnt="0"/>
      <dgm:spPr/>
    </dgm:pt>
    <dgm:pt modelId="{BF79048D-8EE1-4448-9F73-4B869A806E30}" type="pres">
      <dgm:prSet presAssocID="{D9FE6205-CAF5-48F6-A31D-5D25860EFC66}" presName="iconBgRect" presStyleLbl="bgShp" presStyleIdx="2" presStyleCnt="3"/>
      <dgm:spPr/>
    </dgm:pt>
    <dgm:pt modelId="{FC59AAAD-AD82-45B3-BAA6-FE156108B1D8}" type="pres">
      <dgm:prSet presAssocID="{D9FE6205-CAF5-48F6-A31D-5D25860EFC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ayer Candle"/>
        </a:ext>
      </dgm:extLst>
    </dgm:pt>
    <dgm:pt modelId="{918B59AD-B900-4E5E-90B8-8CDBCF07F25B}" type="pres">
      <dgm:prSet presAssocID="{D9FE6205-CAF5-48F6-A31D-5D25860EFC66}" presName="spaceRect" presStyleCnt="0"/>
      <dgm:spPr/>
    </dgm:pt>
    <dgm:pt modelId="{75DE2037-16A7-4FE8-9E45-68555F05B650}" type="pres">
      <dgm:prSet presAssocID="{D9FE6205-CAF5-48F6-A31D-5D25860EFC66}" presName="textRect" presStyleLbl="revTx" presStyleIdx="2" presStyleCnt="3">
        <dgm:presLayoutVars>
          <dgm:chMax val="1"/>
          <dgm:chPref val="1"/>
        </dgm:presLayoutVars>
      </dgm:prSet>
      <dgm:spPr/>
    </dgm:pt>
  </dgm:ptLst>
  <dgm:cxnLst>
    <dgm:cxn modelId="{1D9F7507-7C86-49E7-BB93-959925453C65}" type="presOf" srcId="{A21BC9AA-95DD-4442-97A8-E14A1BE163F8}" destId="{B2DC1210-4B55-4172-928B-C886AFEBF414}" srcOrd="0" destOrd="0" presId="urn:microsoft.com/office/officeart/2018/5/layout/IconCircleLabelList"/>
    <dgm:cxn modelId="{8A698528-F43E-4248-B59C-B1897E77B723}" type="presOf" srcId="{D9FE6205-CAF5-48F6-A31D-5D25860EFC66}" destId="{75DE2037-16A7-4FE8-9E45-68555F05B650}" srcOrd="0" destOrd="0" presId="urn:microsoft.com/office/officeart/2018/5/layout/IconCircleLabelList"/>
    <dgm:cxn modelId="{FCFE1879-1898-4845-8DA4-EACC504937D9}" type="presOf" srcId="{CFE7A3D1-2993-42A7-A5B5-05B1BE2FE5B7}" destId="{7FC47239-EABD-4982-8747-88D3BCF0CC57}" srcOrd="0" destOrd="0" presId="urn:microsoft.com/office/officeart/2018/5/layout/IconCircleLabelList"/>
    <dgm:cxn modelId="{0564A3A9-6C98-4AC3-B2A8-E743A6FE63B0}" srcId="{CFE7A3D1-2993-42A7-A5B5-05B1BE2FE5B7}" destId="{CF24EE2F-784E-4FF3-B8C2-44D785C2089F}" srcOrd="1" destOrd="0" parTransId="{A8785F97-F056-47C2-8B6B-2CBEEA751B32}" sibTransId="{B546DB35-11CE-4914-835D-9CD57CB2C935}"/>
    <dgm:cxn modelId="{25DD2FBA-AD1B-4221-9AB3-0C0FE8F2506F}" type="presOf" srcId="{CF24EE2F-784E-4FF3-B8C2-44D785C2089F}" destId="{39D78DCC-CF10-459D-96C2-38B62E0F8EEB}" srcOrd="0" destOrd="0" presId="urn:microsoft.com/office/officeart/2018/5/layout/IconCircleLabelList"/>
    <dgm:cxn modelId="{ECAEEDDD-A2B3-4FBD-BE04-57E28450525B}" srcId="{CFE7A3D1-2993-42A7-A5B5-05B1BE2FE5B7}" destId="{D9FE6205-CAF5-48F6-A31D-5D25860EFC66}" srcOrd="2" destOrd="0" parTransId="{84D732A4-D6BF-4CBB-8BD3-C970FD023F03}" sibTransId="{CB3054C9-4CE3-42AD-B471-C934EEF6370A}"/>
    <dgm:cxn modelId="{76B450FD-738D-421C-852E-88EE400FD357}" srcId="{CFE7A3D1-2993-42A7-A5B5-05B1BE2FE5B7}" destId="{A21BC9AA-95DD-4442-97A8-E14A1BE163F8}" srcOrd="0" destOrd="0" parTransId="{B1B49661-69C0-46CA-BA0F-AB9E0FD5DCC2}" sibTransId="{CB4AFD2D-C751-4B08-A060-9E8590A92C25}"/>
    <dgm:cxn modelId="{60967134-DF6E-4F97-BD3C-678E56BE2FD5}" type="presParOf" srcId="{7FC47239-EABD-4982-8747-88D3BCF0CC57}" destId="{98BD950D-31A6-4645-A014-D07854BEC299}" srcOrd="0" destOrd="0" presId="urn:microsoft.com/office/officeart/2018/5/layout/IconCircleLabelList"/>
    <dgm:cxn modelId="{A28178D2-A3B1-4588-9F91-FA542AF3E7E0}" type="presParOf" srcId="{98BD950D-31A6-4645-A014-D07854BEC299}" destId="{8A2991A3-B490-4465-AFA8-963B72269E72}" srcOrd="0" destOrd="0" presId="urn:microsoft.com/office/officeart/2018/5/layout/IconCircleLabelList"/>
    <dgm:cxn modelId="{BBFA2F20-5291-4199-AD81-6184C4B74FD9}" type="presParOf" srcId="{98BD950D-31A6-4645-A014-D07854BEC299}" destId="{575D3906-5C68-469B-AC9E-67F394CCC125}" srcOrd="1" destOrd="0" presId="urn:microsoft.com/office/officeart/2018/5/layout/IconCircleLabelList"/>
    <dgm:cxn modelId="{1F3154C7-C40E-4D2C-A280-B2815AFB62D5}" type="presParOf" srcId="{98BD950D-31A6-4645-A014-D07854BEC299}" destId="{C47D5067-8C26-4F34-A855-C1ADE3AF9929}" srcOrd="2" destOrd="0" presId="urn:microsoft.com/office/officeart/2018/5/layout/IconCircleLabelList"/>
    <dgm:cxn modelId="{D137438F-3D54-4A96-84CD-E0889C1B9A8E}" type="presParOf" srcId="{98BD950D-31A6-4645-A014-D07854BEC299}" destId="{B2DC1210-4B55-4172-928B-C886AFEBF414}" srcOrd="3" destOrd="0" presId="urn:microsoft.com/office/officeart/2018/5/layout/IconCircleLabelList"/>
    <dgm:cxn modelId="{716134D5-E5B3-491D-807C-10F069376C3F}" type="presParOf" srcId="{7FC47239-EABD-4982-8747-88D3BCF0CC57}" destId="{0E311F31-6C75-405B-A04D-D676141F4828}" srcOrd="1" destOrd="0" presId="urn:microsoft.com/office/officeart/2018/5/layout/IconCircleLabelList"/>
    <dgm:cxn modelId="{912528FE-1978-4734-A05A-DE95C2CB89DF}" type="presParOf" srcId="{7FC47239-EABD-4982-8747-88D3BCF0CC57}" destId="{39E7B691-C7D6-4284-9140-916DC94B9257}" srcOrd="2" destOrd="0" presId="urn:microsoft.com/office/officeart/2018/5/layout/IconCircleLabelList"/>
    <dgm:cxn modelId="{6AF8E0BE-5E48-4DA0-9404-44D16BCA1083}" type="presParOf" srcId="{39E7B691-C7D6-4284-9140-916DC94B9257}" destId="{D072D3E1-F66F-4DB6-9813-7C7A67B8B64C}" srcOrd="0" destOrd="0" presId="urn:microsoft.com/office/officeart/2018/5/layout/IconCircleLabelList"/>
    <dgm:cxn modelId="{B72F29D6-0B29-416A-A42A-9F16F782509E}" type="presParOf" srcId="{39E7B691-C7D6-4284-9140-916DC94B9257}" destId="{DF932A09-9AD2-4563-BCE8-DDD7A2607038}" srcOrd="1" destOrd="0" presId="urn:microsoft.com/office/officeart/2018/5/layout/IconCircleLabelList"/>
    <dgm:cxn modelId="{C40AF469-6817-498A-A31E-EECD72AA13BD}" type="presParOf" srcId="{39E7B691-C7D6-4284-9140-916DC94B9257}" destId="{FEDABAC5-ACA5-4F18-AA08-18BBB76FAFA6}" srcOrd="2" destOrd="0" presId="urn:microsoft.com/office/officeart/2018/5/layout/IconCircleLabelList"/>
    <dgm:cxn modelId="{5AEE70C1-FA4E-404F-B450-CE03E5B7089F}" type="presParOf" srcId="{39E7B691-C7D6-4284-9140-916DC94B9257}" destId="{39D78DCC-CF10-459D-96C2-38B62E0F8EEB}" srcOrd="3" destOrd="0" presId="urn:microsoft.com/office/officeart/2018/5/layout/IconCircleLabelList"/>
    <dgm:cxn modelId="{2CF95DEE-7098-441D-B4D4-F28E52616217}" type="presParOf" srcId="{7FC47239-EABD-4982-8747-88D3BCF0CC57}" destId="{FE1E3BA8-7B4F-4B7C-9C93-0003DC7E3743}" srcOrd="3" destOrd="0" presId="urn:microsoft.com/office/officeart/2018/5/layout/IconCircleLabelList"/>
    <dgm:cxn modelId="{AF398EB2-CB2E-4C7B-A759-2F7DA42B0E6B}" type="presParOf" srcId="{7FC47239-EABD-4982-8747-88D3BCF0CC57}" destId="{B98502C0-3E3A-41D4-B71A-697648242594}" srcOrd="4" destOrd="0" presId="urn:microsoft.com/office/officeart/2018/5/layout/IconCircleLabelList"/>
    <dgm:cxn modelId="{D1D990EF-F94B-48CB-8FC1-617D582529F7}" type="presParOf" srcId="{B98502C0-3E3A-41D4-B71A-697648242594}" destId="{BF79048D-8EE1-4448-9F73-4B869A806E30}" srcOrd="0" destOrd="0" presId="urn:microsoft.com/office/officeart/2018/5/layout/IconCircleLabelList"/>
    <dgm:cxn modelId="{0B5F0195-07D0-4D51-99E5-B89CFFCEF281}" type="presParOf" srcId="{B98502C0-3E3A-41D4-B71A-697648242594}" destId="{FC59AAAD-AD82-45B3-BAA6-FE156108B1D8}" srcOrd="1" destOrd="0" presId="urn:microsoft.com/office/officeart/2018/5/layout/IconCircleLabelList"/>
    <dgm:cxn modelId="{A94146AC-AC2E-44B7-BA3E-C4ABCC3C1AC7}" type="presParOf" srcId="{B98502C0-3E3A-41D4-B71A-697648242594}" destId="{918B59AD-B900-4E5E-90B8-8CDBCF07F25B}" srcOrd="2" destOrd="0" presId="urn:microsoft.com/office/officeart/2018/5/layout/IconCircleLabelList"/>
    <dgm:cxn modelId="{B0DF6FFF-6114-4654-AE05-89C622864EBC}" type="presParOf" srcId="{B98502C0-3E3A-41D4-B71A-697648242594}" destId="{75DE2037-16A7-4FE8-9E45-68555F05B65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07704-B5A8-4F46-A735-3F5678E4F54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4B0E1B1-3155-44EA-8131-CEC5D8FBF2E8}">
      <dgm:prSet/>
      <dgm:spPr/>
      <dgm:t>
        <a:bodyPr/>
        <a:lstStyle/>
        <a:p>
          <a:r>
            <a:rPr lang="en-GB"/>
            <a:t>Not for profit sector</a:t>
          </a:r>
          <a:endParaRPr lang="en-US"/>
        </a:p>
      </dgm:t>
    </dgm:pt>
    <dgm:pt modelId="{D18839A3-72E3-45A8-864E-82649939C9BC}" type="parTrans" cxnId="{EA92A7B0-CCF0-488D-9E57-3CDE103EDA2B}">
      <dgm:prSet/>
      <dgm:spPr/>
      <dgm:t>
        <a:bodyPr/>
        <a:lstStyle/>
        <a:p>
          <a:endParaRPr lang="en-US"/>
        </a:p>
      </dgm:t>
    </dgm:pt>
    <dgm:pt modelId="{6F1FFBDD-69CD-48D7-B2B3-0D0036AAE459}" type="sibTrans" cxnId="{EA92A7B0-CCF0-488D-9E57-3CDE103EDA2B}">
      <dgm:prSet/>
      <dgm:spPr/>
      <dgm:t>
        <a:bodyPr/>
        <a:lstStyle/>
        <a:p>
          <a:endParaRPr lang="en-US"/>
        </a:p>
      </dgm:t>
    </dgm:pt>
    <dgm:pt modelId="{3BA93310-FA39-41F3-8D76-D51017FB5C58}">
      <dgm:prSet/>
      <dgm:spPr/>
      <dgm:t>
        <a:bodyPr/>
        <a:lstStyle/>
        <a:p>
          <a:r>
            <a:rPr lang="en-GB" dirty="0"/>
            <a:t>Admin expense ratio: 19% vs Range 15% to 25%</a:t>
          </a:r>
          <a:endParaRPr lang="en-US" dirty="0"/>
        </a:p>
      </dgm:t>
    </dgm:pt>
    <dgm:pt modelId="{AB98DF43-E2AB-4C20-B10A-4C006B80B03E}" type="parTrans" cxnId="{2A993142-4BD3-40A2-B0AA-B5C7A096CB90}">
      <dgm:prSet/>
      <dgm:spPr/>
      <dgm:t>
        <a:bodyPr/>
        <a:lstStyle/>
        <a:p>
          <a:endParaRPr lang="en-US"/>
        </a:p>
      </dgm:t>
    </dgm:pt>
    <dgm:pt modelId="{05EE8412-0ACF-4557-81C6-709A2F599A08}" type="sibTrans" cxnId="{2A993142-4BD3-40A2-B0AA-B5C7A096CB90}">
      <dgm:prSet/>
      <dgm:spPr/>
      <dgm:t>
        <a:bodyPr/>
        <a:lstStyle/>
        <a:p>
          <a:endParaRPr lang="en-US"/>
        </a:p>
      </dgm:t>
    </dgm:pt>
    <dgm:pt modelId="{E10DFB54-0D06-4538-8944-C26E36F5A014}">
      <dgm:prSet/>
      <dgm:spPr/>
      <dgm:t>
        <a:bodyPr/>
        <a:lstStyle/>
        <a:p>
          <a:r>
            <a:rPr lang="en-GB"/>
            <a:t>Other dioceses</a:t>
          </a:r>
          <a:endParaRPr lang="en-US"/>
        </a:p>
      </dgm:t>
    </dgm:pt>
    <dgm:pt modelId="{13F2D6F4-5F3B-4375-9111-AC0435339817}" type="parTrans" cxnId="{2AEDE17B-C5A3-48BC-9218-122B6EC5C213}">
      <dgm:prSet/>
      <dgm:spPr/>
      <dgm:t>
        <a:bodyPr/>
        <a:lstStyle/>
        <a:p>
          <a:endParaRPr lang="en-US"/>
        </a:p>
      </dgm:t>
    </dgm:pt>
    <dgm:pt modelId="{41C17929-6E91-44BF-8843-EFA3E3EB6CF3}" type="sibTrans" cxnId="{2AEDE17B-C5A3-48BC-9218-122B6EC5C213}">
      <dgm:prSet/>
      <dgm:spPr/>
      <dgm:t>
        <a:bodyPr/>
        <a:lstStyle/>
        <a:p>
          <a:endParaRPr lang="en-US"/>
        </a:p>
      </dgm:t>
    </dgm:pt>
    <dgm:pt modelId="{8E29D834-0AB4-4F6D-B62A-45906606ED95}">
      <dgm:prSet/>
      <dgm:spPr/>
      <dgm:t>
        <a:bodyPr/>
        <a:lstStyle/>
        <a:p>
          <a:r>
            <a:rPr lang="en-GB"/>
            <a:t>Headcount in line with similar dioceses</a:t>
          </a:r>
          <a:endParaRPr lang="en-US"/>
        </a:p>
      </dgm:t>
    </dgm:pt>
    <dgm:pt modelId="{0A2FD323-396E-422C-94D9-290CE3A3DA71}" type="parTrans" cxnId="{519586C2-F754-48E2-B476-8EEF0DB3C9D9}">
      <dgm:prSet/>
      <dgm:spPr/>
      <dgm:t>
        <a:bodyPr/>
        <a:lstStyle/>
        <a:p>
          <a:endParaRPr lang="en-US"/>
        </a:p>
      </dgm:t>
    </dgm:pt>
    <dgm:pt modelId="{BA787699-BB13-408A-913C-FC60DF3D38C3}" type="sibTrans" cxnId="{519586C2-F754-48E2-B476-8EEF0DB3C9D9}">
      <dgm:prSet/>
      <dgm:spPr/>
      <dgm:t>
        <a:bodyPr/>
        <a:lstStyle/>
        <a:p>
          <a:endParaRPr lang="en-US"/>
        </a:p>
      </dgm:t>
    </dgm:pt>
    <dgm:pt modelId="{CFEDA959-58A2-4C1D-8764-965074DC0355}">
      <dgm:prSet/>
      <dgm:spPr/>
      <dgm:t>
        <a:bodyPr/>
        <a:lstStyle/>
        <a:p>
          <a:r>
            <a:rPr lang="en-GB"/>
            <a:t>More detailed study expected summer 2024</a:t>
          </a:r>
          <a:endParaRPr lang="en-US"/>
        </a:p>
      </dgm:t>
    </dgm:pt>
    <dgm:pt modelId="{7568C2E7-3793-4205-AEC5-AD30C2441FA6}" type="parTrans" cxnId="{349BCE2E-DAE2-4FD0-A74E-995318DBE5C0}">
      <dgm:prSet/>
      <dgm:spPr/>
      <dgm:t>
        <a:bodyPr/>
        <a:lstStyle/>
        <a:p>
          <a:endParaRPr lang="en-US"/>
        </a:p>
      </dgm:t>
    </dgm:pt>
    <dgm:pt modelId="{82679DF4-F987-49F9-955A-9B9A39B2F775}" type="sibTrans" cxnId="{349BCE2E-DAE2-4FD0-A74E-995318DBE5C0}">
      <dgm:prSet/>
      <dgm:spPr/>
      <dgm:t>
        <a:bodyPr/>
        <a:lstStyle/>
        <a:p>
          <a:endParaRPr lang="en-US"/>
        </a:p>
      </dgm:t>
    </dgm:pt>
    <dgm:pt modelId="{B59017FD-963B-4368-8970-4AFEAF5A26E6}">
      <dgm:prSet/>
      <dgm:spPr/>
      <dgm:t>
        <a:bodyPr/>
        <a:lstStyle/>
        <a:p>
          <a:r>
            <a:rPr lang="en-GB"/>
            <a:t>Parish Share collection: 90% vs Average 90%</a:t>
          </a:r>
          <a:endParaRPr lang="en-US"/>
        </a:p>
      </dgm:t>
    </dgm:pt>
    <dgm:pt modelId="{722A3F3F-C15D-4FF8-B6BB-DD8E7B899312}" type="parTrans" cxnId="{D457E0A6-8F57-46C4-84D5-B15A652B2185}">
      <dgm:prSet/>
      <dgm:spPr/>
      <dgm:t>
        <a:bodyPr/>
        <a:lstStyle/>
        <a:p>
          <a:endParaRPr lang="en-US"/>
        </a:p>
      </dgm:t>
    </dgm:pt>
    <dgm:pt modelId="{643E85F0-38D0-4D1C-8960-C6287EE7219C}" type="sibTrans" cxnId="{D457E0A6-8F57-46C4-84D5-B15A652B2185}">
      <dgm:prSet/>
      <dgm:spPr/>
      <dgm:t>
        <a:bodyPr/>
        <a:lstStyle/>
        <a:p>
          <a:endParaRPr lang="en-US"/>
        </a:p>
      </dgm:t>
    </dgm:pt>
    <dgm:pt modelId="{713A2C86-3D3E-4CD9-9082-CE4444A0CDB7}">
      <dgm:prSet/>
      <dgm:spPr/>
      <dgm:t>
        <a:bodyPr/>
        <a:lstStyle/>
        <a:p>
          <a:r>
            <a:rPr lang="en-GB"/>
            <a:t>Conclusion</a:t>
          </a:r>
          <a:endParaRPr lang="en-US"/>
        </a:p>
      </dgm:t>
    </dgm:pt>
    <dgm:pt modelId="{CFDF40D2-4317-415D-AA54-58E9EE9565BA}" type="parTrans" cxnId="{660B13DB-E8C0-425B-8A61-EB9745819913}">
      <dgm:prSet/>
      <dgm:spPr/>
      <dgm:t>
        <a:bodyPr/>
        <a:lstStyle/>
        <a:p>
          <a:endParaRPr lang="en-US"/>
        </a:p>
      </dgm:t>
    </dgm:pt>
    <dgm:pt modelId="{5C30B12B-31D4-4CA8-B3EE-A1A75BE109AF}" type="sibTrans" cxnId="{660B13DB-E8C0-425B-8A61-EB9745819913}">
      <dgm:prSet/>
      <dgm:spPr/>
      <dgm:t>
        <a:bodyPr/>
        <a:lstStyle/>
        <a:p>
          <a:endParaRPr lang="en-US"/>
        </a:p>
      </dgm:t>
    </dgm:pt>
    <dgm:pt modelId="{F6EF4FF5-7D6D-4042-9136-5DA53C65D7B3}">
      <dgm:prSet/>
      <dgm:spPr/>
      <dgm:t>
        <a:bodyPr/>
        <a:lstStyle/>
        <a:p>
          <a:r>
            <a:rPr lang="en-GB"/>
            <a:t>Support costs are reasonable</a:t>
          </a:r>
          <a:endParaRPr lang="en-US"/>
        </a:p>
      </dgm:t>
    </dgm:pt>
    <dgm:pt modelId="{E099A84F-B0F4-4DB0-8BF4-4085A94D9ABC}" type="parTrans" cxnId="{9ACC3967-5FBB-481E-913A-D53D9B48B6E5}">
      <dgm:prSet/>
      <dgm:spPr/>
      <dgm:t>
        <a:bodyPr/>
        <a:lstStyle/>
        <a:p>
          <a:endParaRPr lang="en-US"/>
        </a:p>
      </dgm:t>
    </dgm:pt>
    <dgm:pt modelId="{2CB49FAD-711E-438B-91B8-A52CDBAF9ABF}" type="sibTrans" cxnId="{9ACC3967-5FBB-481E-913A-D53D9B48B6E5}">
      <dgm:prSet/>
      <dgm:spPr/>
      <dgm:t>
        <a:bodyPr/>
        <a:lstStyle/>
        <a:p>
          <a:endParaRPr lang="en-US"/>
        </a:p>
      </dgm:t>
    </dgm:pt>
    <dgm:pt modelId="{A6C45E26-922E-43D2-A439-EEC594BC1E24}">
      <dgm:prSet/>
      <dgm:spPr/>
      <dgm:t>
        <a:bodyPr/>
        <a:lstStyle/>
        <a:p>
          <a:r>
            <a:rPr lang="en-GB"/>
            <a:t>A focus on efficiency and cost reduction has already enabled improvements and savings</a:t>
          </a:r>
          <a:endParaRPr lang="en-US"/>
        </a:p>
      </dgm:t>
    </dgm:pt>
    <dgm:pt modelId="{994F97D2-B586-4469-A0F5-A4958AB3A6A7}" type="parTrans" cxnId="{48FFC4A6-5D9B-40AE-803C-649A484A32EC}">
      <dgm:prSet/>
      <dgm:spPr/>
      <dgm:t>
        <a:bodyPr/>
        <a:lstStyle/>
        <a:p>
          <a:endParaRPr lang="en-US"/>
        </a:p>
      </dgm:t>
    </dgm:pt>
    <dgm:pt modelId="{201C97AD-4C32-4045-AFCF-BC1E9BD69805}" type="sibTrans" cxnId="{48FFC4A6-5D9B-40AE-803C-649A484A32EC}">
      <dgm:prSet/>
      <dgm:spPr/>
      <dgm:t>
        <a:bodyPr/>
        <a:lstStyle/>
        <a:p>
          <a:endParaRPr lang="en-US"/>
        </a:p>
      </dgm:t>
    </dgm:pt>
    <dgm:pt modelId="{5A9E7294-7BA9-4BFE-945C-9ED3CCC342BB}" type="pres">
      <dgm:prSet presAssocID="{6FD07704-B5A8-4F46-A735-3F5678E4F549}" presName="linear" presStyleCnt="0">
        <dgm:presLayoutVars>
          <dgm:dir/>
          <dgm:animLvl val="lvl"/>
          <dgm:resizeHandles val="exact"/>
        </dgm:presLayoutVars>
      </dgm:prSet>
      <dgm:spPr/>
    </dgm:pt>
    <dgm:pt modelId="{F3D2C42A-E017-44DD-A39A-133699C84B85}" type="pres">
      <dgm:prSet presAssocID="{E4B0E1B1-3155-44EA-8131-CEC5D8FBF2E8}" presName="parentLin" presStyleCnt="0"/>
      <dgm:spPr/>
    </dgm:pt>
    <dgm:pt modelId="{60464DAF-821D-4B4D-B3C1-74F084CEE8EE}" type="pres">
      <dgm:prSet presAssocID="{E4B0E1B1-3155-44EA-8131-CEC5D8FBF2E8}" presName="parentLeftMargin" presStyleLbl="node1" presStyleIdx="0" presStyleCnt="3"/>
      <dgm:spPr/>
    </dgm:pt>
    <dgm:pt modelId="{C42C86D6-7A2E-445C-9B3B-628AA4D8F66F}" type="pres">
      <dgm:prSet presAssocID="{E4B0E1B1-3155-44EA-8131-CEC5D8FBF2E8}" presName="parentText" presStyleLbl="node1" presStyleIdx="0" presStyleCnt="3">
        <dgm:presLayoutVars>
          <dgm:chMax val="0"/>
          <dgm:bulletEnabled val="1"/>
        </dgm:presLayoutVars>
      </dgm:prSet>
      <dgm:spPr/>
    </dgm:pt>
    <dgm:pt modelId="{42323886-27F9-4311-B2A0-C8487871C6A2}" type="pres">
      <dgm:prSet presAssocID="{E4B0E1B1-3155-44EA-8131-CEC5D8FBF2E8}" presName="negativeSpace" presStyleCnt="0"/>
      <dgm:spPr/>
    </dgm:pt>
    <dgm:pt modelId="{1D2A3F04-4B8D-431C-B761-7FC05FA38073}" type="pres">
      <dgm:prSet presAssocID="{E4B0E1B1-3155-44EA-8131-CEC5D8FBF2E8}" presName="childText" presStyleLbl="conFgAcc1" presStyleIdx="0" presStyleCnt="3">
        <dgm:presLayoutVars>
          <dgm:bulletEnabled val="1"/>
        </dgm:presLayoutVars>
      </dgm:prSet>
      <dgm:spPr/>
    </dgm:pt>
    <dgm:pt modelId="{9D0D1F41-BD5E-4420-950C-FD8196D4F615}" type="pres">
      <dgm:prSet presAssocID="{6F1FFBDD-69CD-48D7-B2B3-0D0036AAE459}" presName="spaceBetweenRectangles" presStyleCnt="0"/>
      <dgm:spPr/>
    </dgm:pt>
    <dgm:pt modelId="{E340BC4E-B3B4-4798-B268-E17696EA969E}" type="pres">
      <dgm:prSet presAssocID="{E10DFB54-0D06-4538-8944-C26E36F5A014}" presName="parentLin" presStyleCnt="0"/>
      <dgm:spPr/>
    </dgm:pt>
    <dgm:pt modelId="{A295B3A6-7D7E-49C9-9183-CD7272F3E9F0}" type="pres">
      <dgm:prSet presAssocID="{E10DFB54-0D06-4538-8944-C26E36F5A014}" presName="parentLeftMargin" presStyleLbl="node1" presStyleIdx="0" presStyleCnt="3"/>
      <dgm:spPr/>
    </dgm:pt>
    <dgm:pt modelId="{4AD85A1B-6FB7-487D-8DEF-1D95AD1253E8}" type="pres">
      <dgm:prSet presAssocID="{E10DFB54-0D06-4538-8944-C26E36F5A014}" presName="parentText" presStyleLbl="node1" presStyleIdx="1" presStyleCnt="3">
        <dgm:presLayoutVars>
          <dgm:chMax val="0"/>
          <dgm:bulletEnabled val="1"/>
        </dgm:presLayoutVars>
      </dgm:prSet>
      <dgm:spPr/>
    </dgm:pt>
    <dgm:pt modelId="{674A9ADB-CEC1-414A-9E62-411B362B4D35}" type="pres">
      <dgm:prSet presAssocID="{E10DFB54-0D06-4538-8944-C26E36F5A014}" presName="negativeSpace" presStyleCnt="0"/>
      <dgm:spPr/>
    </dgm:pt>
    <dgm:pt modelId="{B5C26281-D41F-45CA-9F60-1E8726BD9F3B}" type="pres">
      <dgm:prSet presAssocID="{E10DFB54-0D06-4538-8944-C26E36F5A014}" presName="childText" presStyleLbl="conFgAcc1" presStyleIdx="1" presStyleCnt="3">
        <dgm:presLayoutVars>
          <dgm:bulletEnabled val="1"/>
        </dgm:presLayoutVars>
      </dgm:prSet>
      <dgm:spPr/>
    </dgm:pt>
    <dgm:pt modelId="{8B8B2779-B8D0-47FB-81A6-5B8BB91A2483}" type="pres">
      <dgm:prSet presAssocID="{41C17929-6E91-44BF-8843-EFA3E3EB6CF3}" presName="spaceBetweenRectangles" presStyleCnt="0"/>
      <dgm:spPr/>
    </dgm:pt>
    <dgm:pt modelId="{06089F28-15D5-416D-AEF6-8B7D1128F008}" type="pres">
      <dgm:prSet presAssocID="{713A2C86-3D3E-4CD9-9082-CE4444A0CDB7}" presName="parentLin" presStyleCnt="0"/>
      <dgm:spPr/>
    </dgm:pt>
    <dgm:pt modelId="{BAB0EFFE-C486-42A0-BFD4-271B6EC3EC36}" type="pres">
      <dgm:prSet presAssocID="{713A2C86-3D3E-4CD9-9082-CE4444A0CDB7}" presName="parentLeftMargin" presStyleLbl="node1" presStyleIdx="1" presStyleCnt="3"/>
      <dgm:spPr/>
    </dgm:pt>
    <dgm:pt modelId="{AE9CD1F7-B8FD-4FBF-AE99-382DE67E3A0C}" type="pres">
      <dgm:prSet presAssocID="{713A2C86-3D3E-4CD9-9082-CE4444A0CDB7}" presName="parentText" presStyleLbl="node1" presStyleIdx="2" presStyleCnt="3">
        <dgm:presLayoutVars>
          <dgm:chMax val="0"/>
          <dgm:bulletEnabled val="1"/>
        </dgm:presLayoutVars>
      </dgm:prSet>
      <dgm:spPr/>
    </dgm:pt>
    <dgm:pt modelId="{6B4B2093-6D2D-40E6-945C-E299202D9198}" type="pres">
      <dgm:prSet presAssocID="{713A2C86-3D3E-4CD9-9082-CE4444A0CDB7}" presName="negativeSpace" presStyleCnt="0"/>
      <dgm:spPr/>
    </dgm:pt>
    <dgm:pt modelId="{FD08CF42-CE99-4FC8-A4E8-AFEC86EDF8E0}" type="pres">
      <dgm:prSet presAssocID="{713A2C86-3D3E-4CD9-9082-CE4444A0CDB7}" presName="childText" presStyleLbl="conFgAcc1" presStyleIdx="2" presStyleCnt="3">
        <dgm:presLayoutVars>
          <dgm:bulletEnabled val="1"/>
        </dgm:presLayoutVars>
      </dgm:prSet>
      <dgm:spPr/>
    </dgm:pt>
  </dgm:ptLst>
  <dgm:cxnLst>
    <dgm:cxn modelId="{A624B008-9A3A-49B0-8966-CF3F44981DCE}" type="presOf" srcId="{E4B0E1B1-3155-44EA-8131-CEC5D8FBF2E8}" destId="{60464DAF-821D-4B4D-B3C1-74F084CEE8EE}" srcOrd="0" destOrd="0" presId="urn:microsoft.com/office/officeart/2005/8/layout/list1"/>
    <dgm:cxn modelId="{7CC4AD14-C269-4D3D-8767-E9A5FEBD7581}" type="presOf" srcId="{E4B0E1B1-3155-44EA-8131-CEC5D8FBF2E8}" destId="{C42C86D6-7A2E-445C-9B3B-628AA4D8F66F}" srcOrd="1" destOrd="0" presId="urn:microsoft.com/office/officeart/2005/8/layout/list1"/>
    <dgm:cxn modelId="{B0636D1B-EE9B-48B7-8F78-0985CAFEC212}" type="presOf" srcId="{A6C45E26-922E-43D2-A439-EEC594BC1E24}" destId="{FD08CF42-CE99-4FC8-A4E8-AFEC86EDF8E0}" srcOrd="0" destOrd="1" presId="urn:microsoft.com/office/officeart/2005/8/layout/list1"/>
    <dgm:cxn modelId="{349BCE2E-DAE2-4FD0-A74E-995318DBE5C0}" srcId="{E10DFB54-0D06-4538-8944-C26E36F5A014}" destId="{CFEDA959-58A2-4C1D-8764-965074DC0355}" srcOrd="1" destOrd="0" parTransId="{7568C2E7-3793-4205-AEC5-AD30C2441FA6}" sibTransId="{82679DF4-F987-49F9-955A-9B9A39B2F775}"/>
    <dgm:cxn modelId="{F411AE5D-23A4-4EDA-B18F-4862C5ADB4ED}" type="presOf" srcId="{3BA93310-FA39-41F3-8D76-D51017FB5C58}" destId="{1D2A3F04-4B8D-431C-B761-7FC05FA38073}" srcOrd="0" destOrd="0" presId="urn:microsoft.com/office/officeart/2005/8/layout/list1"/>
    <dgm:cxn modelId="{2A993142-4BD3-40A2-B0AA-B5C7A096CB90}" srcId="{E4B0E1B1-3155-44EA-8131-CEC5D8FBF2E8}" destId="{3BA93310-FA39-41F3-8D76-D51017FB5C58}" srcOrd="0" destOrd="0" parTransId="{AB98DF43-E2AB-4C20-B10A-4C006B80B03E}" sibTransId="{05EE8412-0ACF-4557-81C6-709A2F599A08}"/>
    <dgm:cxn modelId="{9ACC3967-5FBB-481E-913A-D53D9B48B6E5}" srcId="{713A2C86-3D3E-4CD9-9082-CE4444A0CDB7}" destId="{F6EF4FF5-7D6D-4042-9136-5DA53C65D7B3}" srcOrd="0" destOrd="0" parTransId="{E099A84F-B0F4-4DB0-8BF4-4085A94D9ABC}" sibTransId="{2CB49FAD-711E-438B-91B8-A52CDBAF9ABF}"/>
    <dgm:cxn modelId="{4E1A2273-5283-4767-9902-7D26DA4BA781}" type="presOf" srcId="{B59017FD-963B-4368-8970-4AFEAF5A26E6}" destId="{B5C26281-D41F-45CA-9F60-1E8726BD9F3B}" srcOrd="0" destOrd="2" presId="urn:microsoft.com/office/officeart/2005/8/layout/list1"/>
    <dgm:cxn modelId="{2AEDE17B-C5A3-48BC-9218-122B6EC5C213}" srcId="{6FD07704-B5A8-4F46-A735-3F5678E4F549}" destId="{E10DFB54-0D06-4538-8944-C26E36F5A014}" srcOrd="1" destOrd="0" parTransId="{13F2D6F4-5F3B-4375-9111-AC0435339817}" sibTransId="{41C17929-6E91-44BF-8843-EFA3E3EB6CF3}"/>
    <dgm:cxn modelId="{DFF9C295-C05C-45DC-86E9-5C11487B762D}" type="presOf" srcId="{713A2C86-3D3E-4CD9-9082-CE4444A0CDB7}" destId="{BAB0EFFE-C486-42A0-BFD4-271B6EC3EC36}" srcOrd="0" destOrd="0" presId="urn:microsoft.com/office/officeart/2005/8/layout/list1"/>
    <dgm:cxn modelId="{48FFC4A6-5D9B-40AE-803C-649A484A32EC}" srcId="{713A2C86-3D3E-4CD9-9082-CE4444A0CDB7}" destId="{A6C45E26-922E-43D2-A439-EEC594BC1E24}" srcOrd="1" destOrd="0" parTransId="{994F97D2-B586-4469-A0F5-A4958AB3A6A7}" sibTransId="{201C97AD-4C32-4045-AFCF-BC1E9BD69805}"/>
    <dgm:cxn modelId="{D457E0A6-8F57-46C4-84D5-B15A652B2185}" srcId="{E10DFB54-0D06-4538-8944-C26E36F5A014}" destId="{B59017FD-963B-4368-8970-4AFEAF5A26E6}" srcOrd="2" destOrd="0" parTransId="{722A3F3F-C15D-4FF8-B6BB-DD8E7B899312}" sibTransId="{643E85F0-38D0-4D1C-8960-C6287EE7219C}"/>
    <dgm:cxn modelId="{38B084AC-C4D8-407E-ACA0-1B509AE08067}" type="presOf" srcId="{CFEDA959-58A2-4C1D-8764-965074DC0355}" destId="{B5C26281-D41F-45CA-9F60-1E8726BD9F3B}" srcOrd="0" destOrd="1" presId="urn:microsoft.com/office/officeart/2005/8/layout/list1"/>
    <dgm:cxn modelId="{0D1F0CAF-72DB-4F70-9776-BCA0952D500C}" type="presOf" srcId="{E10DFB54-0D06-4538-8944-C26E36F5A014}" destId="{A295B3A6-7D7E-49C9-9183-CD7272F3E9F0}" srcOrd="0" destOrd="0" presId="urn:microsoft.com/office/officeart/2005/8/layout/list1"/>
    <dgm:cxn modelId="{EA92A7B0-CCF0-488D-9E57-3CDE103EDA2B}" srcId="{6FD07704-B5A8-4F46-A735-3F5678E4F549}" destId="{E4B0E1B1-3155-44EA-8131-CEC5D8FBF2E8}" srcOrd="0" destOrd="0" parTransId="{D18839A3-72E3-45A8-864E-82649939C9BC}" sibTransId="{6F1FFBDD-69CD-48D7-B2B3-0D0036AAE459}"/>
    <dgm:cxn modelId="{6AF469B6-FC55-4B5C-A6DC-432A36C40B8B}" type="presOf" srcId="{8E29D834-0AB4-4F6D-B62A-45906606ED95}" destId="{B5C26281-D41F-45CA-9F60-1E8726BD9F3B}" srcOrd="0" destOrd="0" presId="urn:microsoft.com/office/officeart/2005/8/layout/list1"/>
    <dgm:cxn modelId="{519586C2-F754-48E2-B476-8EEF0DB3C9D9}" srcId="{E10DFB54-0D06-4538-8944-C26E36F5A014}" destId="{8E29D834-0AB4-4F6D-B62A-45906606ED95}" srcOrd="0" destOrd="0" parTransId="{0A2FD323-396E-422C-94D9-290CE3A3DA71}" sibTransId="{BA787699-BB13-408A-913C-FC60DF3D38C3}"/>
    <dgm:cxn modelId="{AEC0A5C4-EEEF-413A-92F8-4DBFDA2BBDED}" type="presOf" srcId="{E10DFB54-0D06-4538-8944-C26E36F5A014}" destId="{4AD85A1B-6FB7-487D-8DEF-1D95AD1253E8}" srcOrd="1" destOrd="0" presId="urn:microsoft.com/office/officeart/2005/8/layout/list1"/>
    <dgm:cxn modelId="{256200D4-FE48-4094-869E-8D3A39C69D14}" type="presOf" srcId="{6FD07704-B5A8-4F46-A735-3F5678E4F549}" destId="{5A9E7294-7BA9-4BFE-945C-9ED3CCC342BB}" srcOrd="0" destOrd="0" presId="urn:microsoft.com/office/officeart/2005/8/layout/list1"/>
    <dgm:cxn modelId="{DACBFED9-1BED-4432-B6B9-B85C64DC3951}" type="presOf" srcId="{713A2C86-3D3E-4CD9-9082-CE4444A0CDB7}" destId="{AE9CD1F7-B8FD-4FBF-AE99-382DE67E3A0C}" srcOrd="1" destOrd="0" presId="urn:microsoft.com/office/officeart/2005/8/layout/list1"/>
    <dgm:cxn modelId="{660B13DB-E8C0-425B-8A61-EB9745819913}" srcId="{6FD07704-B5A8-4F46-A735-3F5678E4F549}" destId="{713A2C86-3D3E-4CD9-9082-CE4444A0CDB7}" srcOrd="2" destOrd="0" parTransId="{CFDF40D2-4317-415D-AA54-58E9EE9565BA}" sibTransId="{5C30B12B-31D4-4CA8-B3EE-A1A75BE109AF}"/>
    <dgm:cxn modelId="{89985DE5-377C-4C5B-92D9-B349FF5C9F97}" type="presOf" srcId="{F6EF4FF5-7D6D-4042-9136-5DA53C65D7B3}" destId="{FD08CF42-CE99-4FC8-A4E8-AFEC86EDF8E0}" srcOrd="0" destOrd="0" presId="urn:microsoft.com/office/officeart/2005/8/layout/list1"/>
    <dgm:cxn modelId="{289C4127-CF72-4060-98D6-BC37C96B104E}" type="presParOf" srcId="{5A9E7294-7BA9-4BFE-945C-9ED3CCC342BB}" destId="{F3D2C42A-E017-44DD-A39A-133699C84B85}" srcOrd="0" destOrd="0" presId="urn:microsoft.com/office/officeart/2005/8/layout/list1"/>
    <dgm:cxn modelId="{E3A96C1A-6403-4A39-888F-5522E13C1652}" type="presParOf" srcId="{F3D2C42A-E017-44DD-A39A-133699C84B85}" destId="{60464DAF-821D-4B4D-B3C1-74F084CEE8EE}" srcOrd="0" destOrd="0" presId="urn:microsoft.com/office/officeart/2005/8/layout/list1"/>
    <dgm:cxn modelId="{AF9CBA22-B077-4D79-A5D8-452D4388FAFF}" type="presParOf" srcId="{F3D2C42A-E017-44DD-A39A-133699C84B85}" destId="{C42C86D6-7A2E-445C-9B3B-628AA4D8F66F}" srcOrd="1" destOrd="0" presId="urn:microsoft.com/office/officeart/2005/8/layout/list1"/>
    <dgm:cxn modelId="{E4BAE847-8325-4BCA-A544-836DB7DA2222}" type="presParOf" srcId="{5A9E7294-7BA9-4BFE-945C-9ED3CCC342BB}" destId="{42323886-27F9-4311-B2A0-C8487871C6A2}" srcOrd="1" destOrd="0" presId="urn:microsoft.com/office/officeart/2005/8/layout/list1"/>
    <dgm:cxn modelId="{2E2B6A0A-5E0E-427D-9E07-E1F0436A99C5}" type="presParOf" srcId="{5A9E7294-7BA9-4BFE-945C-9ED3CCC342BB}" destId="{1D2A3F04-4B8D-431C-B761-7FC05FA38073}" srcOrd="2" destOrd="0" presId="urn:microsoft.com/office/officeart/2005/8/layout/list1"/>
    <dgm:cxn modelId="{2B0811D7-7A4B-4518-948B-BE6147AEBFD3}" type="presParOf" srcId="{5A9E7294-7BA9-4BFE-945C-9ED3CCC342BB}" destId="{9D0D1F41-BD5E-4420-950C-FD8196D4F615}" srcOrd="3" destOrd="0" presId="urn:microsoft.com/office/officeart/2005/8/layout/list1"/>
    <dgm:cxn modelId="{57DEFAEB-6B5C-4A28-9C42-1CEE34AC6EFC}" type="presParOf" srcId="{5A9E7294-7BA9-4BFE-945C-9ED3CCC342BB}" destId="{E340BC4E-B3B4-4798-B268-E17696EA969E}" srcOrd="4" destOrd="0" presId="urn:microsoft.com/office/officeart/2005/8/layout/list1"/>
    <dgm:cxn modelId="{82016136-9665-4D88-A1DA-B4053027158B}" type="presParOf" srcId="{E340BC4E-B3B4-4798-B268-E17696EA969E}" destId="{A295B3A6-7D7E-49C9-9183-CD7272F3E9F0}" srcOrd="0" destOrd="0" presId="urn:microsoft.com/office/officeart/2005/8/layout/list1"/>
    <dgm:cxn modelId="{AF727A64-A905-4884-877A-AAE6FB6E85F9}" type="presParOf" srcId="{E340BC4E-B3B4-4798-B268-E17696EA969E}" destId="{4AD85A1B-6FB7-487D-8DEF-1D95AD1253E8}" srcOrd="1" destOrd="0" presId="urn:microsoft.com/office/officeart/2005/8/layout/list1"/>
    <dgm:cxn modelId="{C9C99369-2F4E-4EE0-964B-8BD8567E1FF3}" type="presParOf" srcId="{5A9E7294-7BA9-4BFE-945C-9ED3CCC342BB}" destId="{674A9ADB-CEC1-414A-9E62-411B362B4D35}" srcOrd="5" destOrd="0" presId="urn:microsoft.com/office/officeart/2005/8/layout/list1"/>
    <dgm:cxn modelId="{E6632070-BA67-4E7D-9283-D09687C78999}" type="presParOf" srcId="{5A9E7294-7BA9-4BFE-945C-9ED3CCC342BB}" destId="{B5C26281-D41F-45CA-9F60-1E8726BD9F3B}" srcOrd="6" destOrd="0" presId="urn:microsoft.com/office/officeart/2005/8/layout/list1"/>
    <dgm:cxn modelId="{8FADBDA1-5C0B-4B83-B43F-A2EB69DF7F2F}" type="presParOf" srcId="{5A9E7294-7BA9-4BFE-945C-9ED3CCC342BB}" destId="{8B8B2779-B8D0-47FB-81A6-5B8BB91A2483}" srcOrd="7" destOrd="0" presId="urn:microsoft.com/office/officeart/2005/8/layout/list1"/>
    <dgm:cxn modelId="{5E261C52-9696-40B8-870F-1614F73AC9DC}" type="presParOf" srcId="{5A9E7294-7BA9-4BFE-945C-9ED3CCC342BB}" destId="{06089F28-15D5-416D-AEF6-8B7D1128F008}" srcOrd="8" destOrd="0" presId="urn:microsoft.com/office/officeart/2005/8/layout/list1"/>
    <dgm:cxn modelId="{BDD1E4E5-0EFE-433E-8D42-1538A29F7F5A}" type="presParOf" srcId="{06089F28-15D5-416D-AEF6-8B7D1128F008}" destId="{BAB0EFFE-C486-42A0-BFD4-271B6EC3EC36}" srcOrd="0" destOrd="0" presId="urn:microsoft.com/office/officeart/2005/8/layout/list1"/>
    <dgm:cxn modelId="{759FEE11-604D-4F27-B360-D40429BFA7F5}" type="presParOf" srcId="{06089F28-15D5-416D-AEF6-8B7D1128F008}" destId="{AE9CD1F7-B8FD-4FBF-AE99-382DE67E3A0C}" srcOrd="1" destOrd="0" presId="urn:microsoft.com/office/officeart/2005/8/layout/list1"/>
    <dgm:cxn modelId="{94CEDB51-F0B2-4FF2-8A63-4BFFFF277893}" type="presParOf" srcId="{5A9E7294-7BA9-4BFE-945C-9ED3CCC342BB}" destId="{6B4B2093-6D2D-40E6-945C-E299202D9198}" srcOrd="9" destOrd="0" presId="urn:microsoft.com/office/officeart/2005/8/layout/list1"/>
    <dgm:cxn modelId="{94CD5BCF-2EE6-49C0-9703-86ED804F4C83}" type="presParOf" srcId="{5A9E7294-7BA9-4BFE-945C-9ED3CCC342BB}" destId="{FD08CF42-CE99-4FC8-A4E8-AFEC86EDF8E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22078D-6FAD-4AA7-A265-7DD80AD9B9E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2E835CE-E9C3-4263-99C3-1DECCABA1A16}">
      <dgm:prSet custT="1"/>
      <dgm:spPr/>
      <dgm:t>
        <a:bodyPr/>
        <a:lstStyle/>
        <a:p>
          <a:pPr>
            <a:lnSpc>
              <a:spcPct val="100000"/>
            </a:lnSpc>
          </a:pPr>
          <a:r>
            <a:rPr lang="en-GB" sz="2400" dirty="0">
              <a:latin typeface="Aptos" panose="020B0004020202020204" pitchFamily="34" charset="0"/>
            </a:rPr>
            <a:t>The is no significant opportunity to reduce costs</a:t>
          </a:r>
          <a:endParaRPr lang="en-US" sz="2400" dirty="0">
            <a:latin typeface="Aptos" panose="020B0004020202020204" pitchFamily="34" charset="0"/>
          </a:endParaRPr>
        </a:p>
      </dgm:t>
    </dgm:pt>
    <dgm:pt modelId="{8F330D7F-6B46-43E8-8F6B-7AB127E74050}" type="parTrans" cxnId="{E4BE4FF6-150A-4063-98A8-163C4AB33855}">
      <dgm:prSet/>
      <dgm:spPr/>
      <dgm:t>
        <a:bodyPr/>
        <a:lstStyle/>
        <a:p>
          <a:endParaRPr lang="en-US" sz="2400">
            <a:latin typeface="Aptos" panose="020B0004020202020204" pitchFamily="34" charset="0"/>
          </a:endParaRPr>
        </a:p>
      </dgm:t>
    </dgm:pt>
    <dgm:pt modelId="{D6A46E27-C8B1-4930-8AEE-ACD4CC7F4C41}" type="sibTrans" cxnId="{E4BE4FF6-150A-4063-98A8-163C4AB33855}">
      <dgm:prSet/>
      <dgm:spPr/>
      <dgm:t>
        <a:bodyPr/>
        <a:lstStyle/>
        <a:p>
          <a:endParaRPr lang="en-US" sz="2400">
            <a:latin typeface="Aptos" panose="020B0004020202020204" pitchFamily="34" charset="0"/>
          </a:endParaRPr>
        </a:p>
      </dgm:t>
    </dgm:pt>
    <dgm:pt modelId="{BC6FD637-3D72-401A-8C76-6A14559EEA09}">
      <dgm:prSet custT="1"/>
      <dgm:spPr/>
      <dgm:t>
        <a:bodyPr/>
        <a:lstStyle/>
        <a:p>
          <a:pPr>
            <a:lnSpc>
              <a:spcPct val="100000"/>
            </a:lnSpc>
          </a:pPr>
          <a:r>
            <a:rPr lang="en-GB" sz="2400">
              <a:latin typeface="Aptos" panose="020B0004020202020204" pitchFamily="34" charset="0"/>
            </a:rPr>
            <a:t>Our strategy will help with the financial position in the growth scenarios</a:t>
          </a:r>
          <a:endParaRPr lang="en-US" sz="2400">
            <a:latin typeface="Aptos" panose="020B0004020202020204" pitchFamily="34" charset="0"/>
          </a:endParaRPr>
        </a:p>
      </dgm:t>
    </dgm:pt>
    <dgm:pt modelId="{5F886E6B-617A-4884-AC92-5E42EECDE690}" type="parTrans" cxnId="{BE5405E2-1861-4D07-9F84-2097CDA3F6EF}">
      <dgm:prSet/>
      <dgm:spPr/>
      <dgm:t>
        <a:bodyPr/>
        <a:lstStyle/>
        <a:p>
          <a:endParaRPr lang="en-US" sz="2400">
            <a:latin typeface="Aptos" panose="020B0004020202020204" pitchFamily="34" charset="0"/>
          </a:endParaRPr>
        </a:p>
      </dgm:t>
    </dgm:pt>
    <dgm:pt modelId="{E7E236DB-44C6-4FAD-9E95-6ABAD710D5B6}" type="sibTrans" cxnId="{BE5405E2-1861-4D07-9F84-2097CDA3F6EF}">
      <dgm:prSet/>
      <dgm:spPr/>
      <dgm:t>
        <a:bodyPr/>
        <a:lstStyle/>
        <a:p>
          <a:endParaRPr lang="en-US" sz="2400">
            <a:latin typeface="Aptos" panose="020B0004020202020204" pitchFamily="34" charset="0"/>
          </a:endParaRPr>
        </a:p>
      </dgm:t>
    </dgm:pt>
    <dgm:pt modelId="{2DD2F45E-183C-488F-B5F3-E6567CE10C29}">
      <dgm:prSet custT="1"/>
      <dgm:spPr/>
      <dgm:t>
        <a:bodyPr/>
        <a:lstStyle/>
        <a:p>
          <a:pPr>
            <a:lnSpc>
              <a:spcPct val="100000"/>
            </a:lnSpc>
          </a:pPr>
          <a:r>
            <a:rPr lang="en-GB" sz="2400" b="0" dirty="0">
              <a:latin typeface="Aptos" panose="020B0004020202020204" pitchFamily="34" charset="0"/>
            </a:rPr>
            <a:t>In the short to medium term we will need to focus on giving and generosity, sale of assets and helping PCCs build financial resilience</a:t>
          </a:r>
          <a:endParaRPr lang="en-US" sz="2400" dirty="0">
            <a:latin typeface="Aptos" panose="020B0004020202020204" pitchFamily="34" charset="0"/>
          </a:endParaRPr>
        </a:p>
      </dgm:t>
    </dgm:pt>
    <dgm:pt modelId="{D6EA89B0-3524-4E80-A673-6D2F43B0CDC9}" type="parTrans" cxnId="{AD019190-177A-4849-A3FD-E73CB824629F}">
      <dgm:prSet/>
      <dgm:spPr/>
      <dgm:t>
        <a:bodyPr/>
        <a:lstStyle/>
        <a:p>
          <a:endParaRPr lang="en-US" sz="2400">
            <a:latin typeface="Aptos" panose="020B0004020202020204" pitchFamily="34" charset="0"/>
          </a:endParaRPr>
        </a:p>
      </dgm:t>
    </dgm:pt>
    <dgm:pt modelId="{6DB0B2A9-399E-4903-BD9F-4AED77F44BB3}" type="sibTrans" cxnId="{AD019190-177A-4849-A3FD-E73CB824629F}">
      <dgm:prSet/>
      <dgm:spPr/>
      <dgm:t>
        <a:bodyPr/>
        <a:lstStyle/>
        <a:p>
          <a:endParaRPr lang="en-US" sz="2400">
            <a:latin typeface="Aptos" panose="020B0004020202020204" pitchFamily="34" charset="0"/>
          </a:endParaRPr>
        </a:p>
      </dgm:t>
    </dgm:pt>
    <dgm:pt modelId="{AD542599-0180-4A62-A018-1A34F8744D17}">
      <dgm:prSet custT="1"/>
      <dgm:spPr/>
      <dgm:t>
        <a:bodyPr/>
        <a:lstStyle/>
        <a:p>
          <a:pPr>
            <a:lnSpc>
              <a:spcPct val="100000"/>
            </a:lnSpc>
          </a:pPr>
          <a:r>
            <a:rPr lang="en-GB" sz="2400" b="0" dirty="0">
              <a:latin typeface="Aptos" panose="020B0004020202020204" pitchFamily="34" charset="0"/>
            </a:rPr>
            <a:t>Synod/CDBF can only influence parishes but will look to find investment to support growth</a:t>
          </a:r>
          <a:endParaRPr lang="en-US" sz="2400" dirty="0">
            <a:latin typeface="Aptos" panose="020B0004020202020204" pitchFamily="34" charset="0"/>
          </a:endParaRPr>
        </a:p>
      </dgm:t>
    </dgm:pt>
    <dgm:pt modelId="{455641FA-E7DD-493B-9FB8-AE2CA5DF213F}" type="parTrans" cxnId="{B9DD6DB4-E9FC-43D0-9BA7-80B9683B323D}">
      <dgm:prSet/>
      <dgm:spPr/>
      <dgm:t>
        <a:bodyPr/>
        <a:lstStyle/>
        <a:p>
          <a:endParaRPr lang="en-US" sz="2400">
            <a:latin typeface="Aptos" panose="020B0004020202020204" pitchFamily="34" charset="0"/>
          </a:endParaRPr>
        </a:p>
      </dgm:t>
    </dgm:pt>
    <dgm:pt modelId="{2D8F706F-9702-4BE0-84D7-F61168DEA0B4}" type="sibTrans" cxnId="{B9DD6DB4-E9FC-43D0-9BA7-80B9683B323D}">
      <dgm:prSet/>
      <dgm:spPr/>
      <dgm:t>
        <a:bodyPr/>
        <a:lstStyle/>
        <a:p>
          <a:endParaRPr lang="en-US" sz="2400">
            <a:latin typeface="Aptos" panose="020B0004020202020204" pitchFamily="34" charset="0"/>
          </a:endParaRPr>
        </a:p>
      </dgm:t>
    </dgm:pt>
    <dgm:pt modelId="{54AF3BDF-626D-457C-8E8E-54A12AE56968}">
      <dgm:prSet custT="1"/>
      <dgm:spPr/>
      <dgm:t>
        <a:bodyPr/>
        <a:lstStyle/>
        <a:p>
          <a:pPr>
            <a:lnSpc>
              <a:spcPct val="100000"/>
            </a:lnSpc>
          </a:pPr>
          <a:r>
            <a:rPr lang="en-GB" sz="2400" b="0" dirty="0">
              <a:latin typeface="Aptos" panose="020B0004020202020204" pitchFamily="34" charset="0"/>
            </a:rPr>
            <a:t>Mutuality and generosity will be key – we are one body!</a:t>
          </a:r>
          <a:endParaRPr lang="en-US" sz="2400" dirty="0">
            <a:latin typeface="Aptos" panose="020B0004020202020204" pitchFamily="34" charset="0"/>
          </a:endParaRPr>
        </a:p>
      </dgm:t>
    </dgm:pt>
    <dgm:pt modelId="{18F94AFF-8183-4678-8F86-8647749F80E0}" type="parTrans" cxnId="{FA903D69-3DE0-49C7-8DBC-11BEBDCA0D48}">
      <dgm:prSet/>
      <dgm:spPr/>
      <dgm:t>
        <a:bodyPr/>
        <a:lstStyle/>
        <a:p>
          <a:endParaRPr lang="en-GB" sz="2400">
            <a:latin typeface="Aptos" panose="020B0004020202020204" pitchFamily="34" charset="0"/>
          </a:endParaRPr>
        </a:p>
      </dgm:t>
    </dgm:pt>
    <dgm:pt modelId="{2933A673-1CF2-432B-BB40-0302D233C114}" type="sibTrans" cxnId="{FA903D69-3DE0-49C7-8DBC-11BEBDCA0D48}">
      <dgm:prSet/>
      <dgm:spPr/>
      <dgm:t>
        <a:bodyPr/>
        <a:lstStyle/>
        <a:p>
          <a:endParaRPr lang="en-GB" sz="2400">
            <a:latin typeface="Aptos" panose="020B0004020202020204" pitchFamily="34" charset="0"/>
          </a:endParaRPr>
        </a:p>
      </dgm:t>
    </dgm:pt>
    <dgm:pt modelId="{59465FE9-0E3E-4B00-8260-FF0F600FD289}" type="pres">
      <dgm:prSet presAssocID="{AD22078D-6FAD-4AA7-A265-7DD80AD9B9E8}" presName="root" presStyleCnt="0">
        <dgm:presLayoutVars>
          <dgm:dir/>
          <dgm:resizeHandles val="exact"/>
        </dgm:presLayoutVars>
      </dgm:prSet>
      <dgm:spPr/>
    </dgm:pt>
    <dgm:pt modelId="{8A0BD666-72DF-430D-98DD-232ED6C32881}" type="pres">
      <dgm:prSet presAssocID="{62E835CE-E9C3-4263-99C3-1DECCABA1A16}" presName="compNode" presStyleCnt="0"/>
      <dgm:spPr/>
    </dgm:pt>
    <dgm:pt modelId="{BEBBE7E8-108B-4E3A-BD23-E36E12AE2F00}" type="pres">
      <dgm:prSet presAssocID="{62E835CE-E9C3-4263-99C3-1DECCABA1A16}" presName="bgRect" presStyleLbl="bgShp" presStyleIdx="0" presStyleCnt="5"/>
      <dgm:spPr/>
    </dgm:pt>
    <dgm:pt modelId="{46FD884B-D541-4785-A2B0-37F8A4F15EC1}" type="pres">
      <dgm:prSet presAssocID="{62E835CE-E9C3-4263-99C3-1DECCABA1A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brush"/>
        </a:ext>
      </dgm:extLst>
    </dgm:pt>
    <dgm:pt modelId="{0F3289FE-4D5A-4F2A-8B20-46B03568C4B1}" type="pres">
      <dgm:prSet presAssocID="{62E835CE-E9C3-4263-99C3-1DECCABA1A16}" presName="spaceRect" presStyleCnt="0"/>
      <dgm:spPr/>
    </dgm:pt>
    <dgm:pt modelId="{8B2F36FA-9138-458F-BE06-5CEDDCF6B8AF}" type="pres">
      <dgm:prSet presAssocID="{62E835CE-E9C3-4263-99C3-1DECCABA1A16}" presName="parTx" presStyleLbl="revTx" presStyleIdx="0" presStyleCnt="5">
        <dgm:presLayoutVars>
          <dgm:chMax val="0"/>
          <dgm:chPref val="0"/>
        </dgm:presLayoutVars>
      </dgm:prSet>
      <dgm:spPr/>
    </dgm:pt>
    <dgm:pt modelId="{EB3A191F-2A2A-4968-B50C-F3C2672EF533}" type="pres">
      <dgm:prSet presAssocID="{D6A46E27-C8B1-4930-8AEE-ACD4CC7F4C41}" presName="sibTrans" presStyleCnt="0"/>
      <dgm:spPr/>
    </dgm:pt>
    <dgm:pt modelId="{2D68E720-0703-434F-B24F-239B8C907BE3}" type="pres">
      <dgm:prSet presAssocID="{BC6FD637-3D72-401A-8C76-6A14559EEA09}" presName="compNode" presStyleCnt="0"/>
      <dgm:spPr/>
    </dgm:pt>
    <dgm:pt modelId="{AF8057C8-7A01-4DB4-AB36-C721C951E38F}" type="pres">
      <dgm:prSet presAssocID="{BC6FD637-3D72-401A-8C76-6A14559EEA09}" presName="bgRect" presStyleLbl="bgShp" presStyleIdx="1" presStyleCnt="5"/>
      <dgm:spPr/>
    </dgm:pt>
    <dgm:pt modelId="{C2F7A3DE-AAD5-40E4-BB7F-A32F328D8BB9}" type="pres">
      <dgm:prSet presAssocID="{BC6FD637-3D72-401A-8C76-6A14559EEA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BFCA35D4-82E5-420C-BAF9-BF7BCB2B8845}" type="pres">
      <dgm:prSet presAssocID="{BC6FD637-3D72-401A-8C76-6A14559EEA09}" presName="spaceRect" presStyleCnt="0"/>
      <dgm:spPr/>
    </dgm:pt>
    <dgm:pt modelId="{1799F2EE-85DD-457F-B00E-77156393FB6F}" type="pres">
      <dgm:prSet presAssocID="{BC6FD637-3D72-401A-8C76-6A14559EEA09}" presName="parTx" presStyleLbl="revTx" presStyleIdx="1" presStyleCnt="5">
        <dgm:presLayoutVars>
          <dgm:chMax val="0"/>
          <dgm:chPref val="0"/>
        </dgm:presLayoutVars>
      </dgm:prSet>
      <dgm:spPr/>
    </dgm:pt>
    <dgm:pt modelId="{C5FE7C53-EF41-4ADA-848F-1A5DABFD9B49}" type="pres">
      <dgm:prSet presAssocID="{E7E236DB-44C6-4FAD-9E95-6ABAD710D5B6}" presName="sibTrans" presStyleCnt="0"/>
      <dgm:spPr/>
    </dgm:pt>
    <dgm:pt modelId="{48E13FBB-614A-43D6-BC50-209BD10DB3B5}" type="pres">
      <dgm:prSet presAssocID="{2DD2F45E-183C-488F-B5F3-E6567CE10C29}" presName="compNode" presStyleCnt="0"/>
      <dgm:spPr/>
    </dgm:pt>
    <dgm:pt modelId="{5B876962-B2A8-43DA-A891-44D1D81C2E80}" type="pres">
      <dgm:prSet presAssocID="{2DD2F45E-183C-488F-B5F3-E6567CE10C29}" presName="bgRect" presStyleLbl="bgShp" presStyleIdx="2" presStyleCnt="5"/>
      <dgm:spPr/>
    </dgm:pt>
    <dgm:pt modelId="{78FB7F77-E60C-4DFD-8C79-CE24F5700F37}" type="pres">
      <dgm:prSet presAssocID="{2DD2F45E-183C-488F-B5F3-E6567CE10C2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C1096C3-2CA7-48B8-8D2C-B29983FAAE72}" type="pres">
      <dgm:prSet presAssocID="{2DD2F45E-183C-488F-B5F3-E6567CE10C29}" presName="spaceRect" presStyleCnt="0"/>
      <dgm:spPr/>
    </dgm:pt>
    <dgm:pt modelId="{841C65C5-009D-42C3-8FD9-F034BCD57756}" type="pres">
      <dgm:prSet presAssocID="{2DD2F45E-183C-488F-B5F3-E6567CE10C29}" presName="parTx" presStyleLbl="revTx" presStyleIdx="2" presStyleCnt="5">
        <dgm:presLayoutVars>
          <dgm:chMax val="0"/>
          <dgm:chPref val="0"/>
        </dgm:presLayoutVars>
      </dgm:prSet>
      <dgm:spPr/>
    </dgm:pt>
    <dgm:pt modelId="{91C04FB2-E212-43DD-A54B-A0396984DCE2}" type="pres">
      <dgm:prSet presAssocID="{6DB0B2A9-399E-4903-BD9F-4AED77F44BB3}" presName="sibTrans" presStyleCnt="0"/>
      <dgm:spPr/>
    </dgm:pt>
    <dgm:pt modelId="{F8452A1B-0D3C-4620-B1C4-0E1761EC03DB}" type="pres">
      <dgm:prSet presAssocID="{AD542599-0180-4A62-A018-1A34F8744D17}" presName="compNode" presStyleCnt="0"/>
      <dgm:spPr/>
    </dgm:pt>
    <dgm:pt modelId="{E2269125-C284-43DA-9828-CAFEF3F396B6}" type="pres">
      <dgm:prSet presAssocID="{AD542599-0180-4A62-A018-1A34F8744D17}" presName="bgRect" presStyleLbl="bgShp" presStyleIdx="3" presStyleCnt="5"/>
      <dgm:spPr/>
    </dgm:pt>
    <dgm:pt modelId="{33E5461E-4DF1-4450-872D-34EF4DC69A82}" type="pres">
      <dgm:prSet presAssocID="{AD542599-0180-4A62-A018-1A34F8744D17}" presName="iconRect" presStyleLbl="node1" presStyleIdx="3" presStyleCnt="5" custLinFactNeighborX="-2861" custLinFactNeighborY="-190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B63370E6-75E7-46B9-B434-B18095700FDB}" type="pres">
      <dgm:prSet presAssocID="{AD542599-0180-4A62-A018-1A34F8744D17}" presName="spaceRect" presStyleCnt="0"/>
      <dgm:spPr/>
    </dgm:pt>
    <dgm:pt modelId="{CE56DC64-440F-476D-A60D-B085E18DB48E}" type="pres">
      <dgm:prSet presAssocID="{AD542599-0180-4A62-A018-1A34F8744D17}" presName="parTx" presStyleLbl="revTx" presStyleIdx="3" presStyleCnt="5">
        <dgm:presLayoutVars>
          <dgm:chMax val="0"/>
          <dgm:chPref val="0"/>
        </dgm:presLayoutVars>
      </dgm:prSet>
      <dgm:spPr/>
    </dgm:pt>
    <dgm:pt modelId="{CC40F526-5063-49A1-8562-E173D4B09E99}" type="pres">
      <dgm:prSet presAssocID="{2D8F706F-9702-4BE0-84D7-F61168DEA0B4}" presName="sibTrans" presStyleCnt="0"/>
      <dgm:spPr/>
    </dgm:pt>
    <dgm:pt modelId="{A918C14C-477B-471E-B1F2-C6F98A770047}" type="pres">
      <dgm:prSet presAssocID="{54AF3BDF-626D-457C-8E8E-54A12AE56968}" presName="compNode" presStyleCnt="0"/>
      <dgm:spPr/>
    </dgm:pt>
    <dgm:pt modelId="{286B4281-1590-478C-B934-CCF48C8EB89D}" type="pres">
      <dgm:prSet presAssocID="{54AF3BDF-626D-457C-8E8E-54A12AE56968}" presName="bgRect" presStyleLbl="bgShp" presStyleIdx="4" presStyleCnt="5"/>
      <dgm:spPr/>
    </dgm:pt>
    <dgm:pt modelId="{559D46D7-E391-4F07-B4BC-6F8D4F4AE6B0}" type="pres">
      <dgm:prSet presAssocID="{54AF3BDF-626D-457C-8E8E-54A12AE5696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eart lock with solid fill"/>
        </a:ext>
      </dgm:extLst>
    </dgm:pt>
    <dgm:pt modelId="{3C10AD18-5C71-4A93-B26F-4B95A44EEC1B}" type="pres">
      <dgm:prSet presAssocID="{54AF3BDF-626D-457C-8E8E-54A12AE56968}" presName="spaceRect" presStyleCnt="0"/>
      <dgm:spPr/>
    </dgm:pt>
    <dgm:pt modelId="{59381778-D0DD-45E8-B488-C4143E627E78}" type="pres">
      <dgm:prSet presAssocID="{54AF3BDF-626D-457C-8E8E-54A12AE56968}" presName="parTx" presStyleLbl="revTx" presStyleIdx="4" presStyleCnt="5">
        <dgm:presLayoutVars>
          <dgm:chMax val="0"/>
          <dgm:chPref val="0"/>
        </dgm:presLayoutVars>
      </dgm:prSet>
      <dgm:spPr/>
    </dgm:pt>
  </dgm:ptLst>
  <dgm:cxnLst>
    <dgm:cxn modelId="{D8285404-2DF9-4C6B-A636-A9C218953A62}" type="presOf" srcId="{54AF3BDF-626D-457C-8E8E-54A12AE56968}" destId="{59381778-D0DD-45E8-B488-C4143E627E78}" srcOrd="0" destOrd="0" presId="urn:microsoft.com/office/officeart/2018/2/layout/IconVerticalSolidList"/>
    <dgm:cxn modelId="{44C14214-B6AA-482F-9A05-F6BFACA8066F}" type="presOf" srcId="{AD22078D-6FAD-4AA7-A265-7DD80AD9B9E8}" destId="{59465FE9-0E3E-4B00-8260-FF0F600FD289}" srcOrd="0" destOrd="0" presId="urn:microsoft.com/office/officeart/2018/2/layout/IconVerticalSolidList"/>
    <dgm:cxn modelId="{2B66EA2C-9EEC-4F3B-BDEC-2D4BC5DCA765}" type="presOf" srcId="{BC6FD637-3D72-401A-8C76-6A14559EEA09}" destId="{1799F2EE-85DD-457F-B00E-77156393FB6F}" srcOrd="0" destOrd="0" presId="urn:microsoft.com/office/officeart/2018/2/layout/IconVerticalSolidList"/>
    <dgm:cxn modelId="{FA903D69-3DE0-49C7-8DBC-11BEBDCA0D48}" srcId="{AD22078D-6FAD-4AA7-A265-7DD80AD9B9E8}" destId="{54AF3BDF-626D-457C-8E8E-54A12AE56968}" srcOrd="4" destOrd="0" parTransId="{18F94AFF-8183-4678-8F86-8647749F80E0}" sibTransId="{2933A673-1CF2-432B-BB40-0302D233C114}"/>
    <dgm:cxn modelId="{AD019190-177A-4849-A3FD-E73CB824629F}" srcId="{AD22078D-6FAD-4AA7-A265-7DD80AD9B9E8}" destId="{2DD2F45E-183C-488F-B5F3-E6567CE10C29}" srcOrd="2" destOrd="0" parTransId="{D6EA89B0-3524-4E80-A673-6D2F43B0CDC9}" sibTransId="{6DB0B2A9-399E-4903-BD9F-4AED77F44BB3}"/>
    <dgm:cxn modelId="{B9DD6DB4-E9FC-43D0-9BA7-80B9683B323D}" srcId="{AD22078D-6FAD-4AA7-A265-7DD80AD9B9E8}" destId="{AD542599-0180-4A62-A018-1A34F8744D17}" srcOrd="3" destOrd="0" parTransId="{455641FA-E7DD-493B-9FB8-AE2CA5DF213F}" sibTransId="{2D8F706F-9702-4BE0-84D7-F61168DEA0B4}"/>
    <dgm:cxn modelId="{7189BDBC-A4E3-4D97-B885-0DFED0987E7F}" type="presOf" srcId="{AD542599-0180-4A62-A018-1A34F8744D17}" destId="{CE56DC64-440F-476D-A60D-B085E18DB48E}" srcOrd="0" destOrd="0" presId="urn:microsoft.com/office/officeart/2018/2/layout/IconVerticalSolidList"/>
    <dgm:cxn modelId="{4593D8D4-A1A0-4AB9-9E56-34D4AABA9729}" type="presOf" srcId="{2DD2F45E-183C-488F-B5F3-E6567CE10C29}" destId="{841C65C5-009D-42C3-8FD9-F034BCD57756}" srcOrd="0" destOrd="0" presId="urn:microsoft.com/office/officeart/2018/2/layout/IconVerticalSolidList"/>
    <dgm:cxn modelId="{A99CF5DD-1E7D-4CDD-A94B-F22437A5D287}" type="presOf" srcId="{62E835CE-E9C3-4263-99C3-1DECCABA1A16}" destId="{8B2F36FA-9138-458F-BE06-5CEDDCF6B8AF}" srcOrd="0" destOrd="0" presId="urn:microsoft.com/office/officeart/2018/2/layout/IconVerticalSolidList"/>
    <dgm:cxn modelId="{BE5405E2-1861-4D07-9F84-2097CDA3F6EF}" srcId="{AD22078D-6FAD-4AA7-A265-7DD80AD9B9E8}" destId="{BC6FD637-3D72-401A-8C76-6A14559EEA09}" srcOrd="1" destOrd="0" parTransId="{5F886E6B-617A-4884-AC92-5E42EECDE690}" sibTransId="{E7E236DB-44C6-4FAD-9E95-6ABAD710D5B6}"/>
    <dgm:cxn modelId="{E4BE4FF6-150A-4063-98A8-163C4AB33855}" srcId="{AD22078D-6FAD-4AA7-A265-7DD80AD9B9E8}" destId="{62E835CE-E9C3-4263-99C3-1DECCABA1A16}" srcOrd="0" destOrd="0" parTransId="{8F330D7F-6B46-43E8-8F6B-7AB127E74050}" sibTransId="{D6A46E27-C8B1-4930-8AEE-ACD4CC7F4C41}"/>
    <dgm:cxn modelId="{99A0FCAB-8697-4CA2-BCCF-F8320308FFE5}" type="presParOf" srcId="{59465FE9-0E3E-4B00-8260-FF0F600FD289}" destId="{8A0BD666-72DF-430D-98DD-232ED6C32881}" srcOrd="0" destOrd="0" presId="urn:microsoft.com/office/officeart/2018/2/layout/IconVerticalSolidList"/>
    <dgm:cxn modelId="{8DF114BB-821A-49DE-A518-25E344A73636}" type="presParOf" srcId="{8A0BD666-72DF-430D-98DD-232ED6C32881}" destId="{BEBBE7E8-108B-4E3A-BD23-E36E12AE2F00}" srcOrd="0" destOrd="0" presId="urn:microsoft.com/office/officeart/2018/2/layout/IconVerticalSolidList"/>
    <dgm:cxn modelId="{A805344A-6455-43D0-BE15-B0D7E5B5AD69}" type="presParOf" srcId="{8A0BD666-72DF-430D-98DD-232ED6C32881}" destId="{46FD884B-D541-4785-A2B0-37F8A4F15EC1}" srcOrd="1" destOrd="0" presId="urn:microsoft.com/office/officeart/2018/2/layout/IconVerticalSolidList"/>
    <dgm:cxn modelId="{45232881-8CB8-4153-961D-95AD9D885CB3}" type="presParOf" srcId="{8A0BD666-72DF-430D-98DD-232ED6C32881}" destId="{0F3289FE-4D5A-4F2A-8B20-46B03568C4B1}" srcOrd="2" destOrd="0" presId="urn:microsoft.com/office/officeart/2018/2/layout/IconVerticalSolidList"/>
    <dgm:cxn modelId="{740CBA38-4506-4920-AE42-10ECD9B4818A}" type="presParOf" srcId="{8A0BD666-72DF-430D-98DD-232ED6C32881}" destId="{8B2F36FA-9138-458F-BE06-5CEDDCF6B8AF}" srcOrd="3" destOrd="0" presId="urn:microsoft.com/office/officeart/2018/2/layout/IconVerticalSolidList"/>
    <dgm:cxn modelId="{8BDBE2E3-4674-401E-B37C-7EB2C768FB80}" type="presParOf" srcId="{59465FE9-0E3E-4B00-8260-FF0F600FD289}" destId="{EB3A191F-2A2A-4968-B50C-F3C2672EF533}" srcOrd="1" destOrd="0" presId="urn:microsoft.com/office/officeart/2018/2/layout/IconVerticalSolidList"/>
    <dgm:cxn modelId="{A20870C6-C34D-4379-ACBA-8AFEFB183C94}" type="presParOf" srcId="{59465FE9-0E3E-4B00-8260-FF0F600FD289}" destId="{2D68E720-0703-434F-B24F-239B8C907BE3}" srcOrd="2" destOrd="0" presId="urn:microsoft.com/office/officeart/2018/2/layout/IconVerticalSolidList"/>
    <dgm:cxn modelId="{42BB5E02-A844-40AA-BEC4-819917040E93}" type="presParOf" srcId="{2D68E720-0703-434F-B24F-239B8C907BE3}" destId="{AF8057C8-7A01-4DB4-AB36-C721C951E38F}" srcOrd="0" destOrd="0" presId="urn:microsoft.com/office/officeart/2018/2/layout/IconVerticalSolidList"/>
    <dgm:cxn modelId="{08EEF950-F64E-4C81-9001-3DD285D133C0}" type="presParOf" srcId="{2D68E720-0703-434F-B24F-239B8C907BE3}" destId="{C2F7A3DE-AAD5-40E4-BB7F-A32F328D8BB9}" srcOrd="1" destOrd="0" presId="urn:microsoft.com/office/officeart/2018/2/layout/IconVerticalSolidList"/>
    <dgm:cxn modelId="{45CEC77F-2C41-47BF-AF32-63C0FBAD5E95}" type="presParOf" srcId="{2D68E720-0703-434F-B24F-239B8C907BE3}" destId="{BFCA35D4-82E5-420C-BAF9-BF7BCB2B8845}" srcOrd="2" destOrd="0" presId="urn:microsoft.com/office/officeart/2018/2/layout/IconVerticalSolidList"/>
    <dgm:cxn modelId="{A5D2E23F-5507-4168-A984-90F8A59375D1}" type="presParOf" srcId="{2D68E720-0703-434F-B24F-239B8C907BE3}" destId="{1799F2EE-85DD-457F-B00E-77156393FB6F}" srcOrd="3" destOrd="0" presId="urn:microsoft.com/office/officeart/2018/2/layout/IconVerticalSolidList"/>
    <dgm:cxn modelId="{33EAB9CF-346D-4CE7-B04C-A1088C3122BF}" type="presParOf" srcId="{59465FE9-0E3E-4B00-8260-FF0F600FD289}" destId="{C5FE7C53-EF41-4ADA-848F-1A5DABFD9B49}" srcOrd="3" destOrd="0" presId="urn:microsoft.com/office/officeart/2018/2/layout/IconVerticalSolidList"/>
    <dgm:cxn modelId="{CF4B6BCC-B38E-4FC6-85F8-5704AE1B3CC8}" type="presParOf" srcId="{59465FE9-0E3E-4B00-8260-FF0F600FD289}" destId="{48E13FBB-614A-43D6-BC50-209BD10DB3B5}" srcOrd="4" destOrd="0" presId="urn:microsoft.com/office/officeart/2018/2/layout/IconVerticalSolidList"/>
    <dgm:cxn modelId="{8FF0E6FD-FAF9-43EB-92F8-A2574FB2B150}" type="presParOf" srcId="{48E13FBB-614A-43D6-BC50-209BD10DB3B5}" destId="{5B876962-B2A8-43DA-A891-44D1D81C2E80}" srcOrd="0" destOrd="0" presId="urn:microsoft.com/office/officeart/2018/2/layout/IconVerticalSolidList"/>
    <dgm:cxn modelId="{8A142420-D501-488B-B120-73E158C08136}" type="presParOf" srcId="{48E13FBB-614A-43D6-BC50-209BD10DB3B5}" destId="{78FB7F77-E60C-4DFD-8C79-CE24F5700F37}" srcOrd="1" destOrd="0" presId="urn:microsoft.com/office/officeart/2018/2/layout/IconVerticalSolidList"/>
    <dgm:cxn modelId="{203981EE-99DB-4882-9F87-0F7D84D48475}" type="presParOf" srcId="{48E13FBB-614A-43D6-BC50-209BD10DB3B5}" destId="{8C1096C3-2CA7-48B8-8D2C-B29983FAAE72}" srcOrd="2" destOrd="0" presId="urn:microsoft.com/office/officeart/2018/2/layout/IconVerticalSolidList"/>
    <dgm:cxn modelId="{291DA8F7-CA03-47D4-8944-F10DC7D3024D}" type="presParOf" srcId="{48E13FBB-614A-43D6-BC50-209BD10DB3B5}" destId="{841C65C5-009D-42C3-8FD9-F034BCD57756}" srcOrd="3" destOrd="0" presId="urn:microsoft.com/office/officeart/2018/2/layout/IconVerticalSolidList"/>
    <dgm:cxn modelId="{A5AC4DF0-4D7D-4D4A-9C2C-DEC3C56E20B3}" type="presParOf" srcId="{59465FE9-0E3E-4B00-8260-FF0F600FD289}" destId="{91C04FB2-E212-43DD-A54B-A0396984DCE2}" srcOrd="5" destOrd="0" presId="urn:microsoft.com/office/officeart/2018/2/layout/IconVerticalSolidList"/>
    <dgm:cxn modelId="{012CB7B5-FAF6-4FA6-9093-CCBC86A5A7B8}" type="presParOf" srcId="{59465FE9-0E3E-4B00-8260-FF0F600FD289}" destId="{F8452A1B-0D3C-4620-B1C4-0E1761EC03DB}" srcOrd="6" destOrd="0" presId="urn:microsoft.com/office/officeart/2018/2/layout/IconVerticalSolidList"/>
    <dgm:cxn modelId="{FFAC0945-FBA2-422D-8E86-D0D72BED3D24}" type="presParOf" srcId="{F8452A1B-0D3C-4620-B1C4-0E1761EC03DB}" destId="{E2269125-C284-43DA-9828-CAFEF3F396B6}" srcOrd="0" destOrd="0" presId="urn:microsoft.com/office/officeart/2018/2/layout/IconVerticalSolidList"/>
    <dgm:cxn modelId="{9B66C2C9-44F4-4668-9ACF-E211B51A29A4}" type="presParOf" srcId="{F8452A1B-0D3C-4620-B1C4-0E1761EC03DB}" destId="{33E5461E-4DF1-4450-872D-34EF4DC69A82}" srcOrd="1" destOrd="0" presId="urn:microsoft.com/office/officeart/2018/2/layout/IconVerticalSolidList"/>
    <dgm:cxn modelId="{31347415-953F-4BD4-A3AA-9862D0ADFEE1}" type="presParOf" srcId="{F8452A1B-0D3C-4620-B1C4-0E1761EC03DB}" destId="{B63370E6-75E7-46B9-B434-B18095700FDB}" srcOrd="2" destOrd="0" presId="urn:microsoft.com/office/officeart/2018/2/layout/IconVerticalSolidList"/>
    <dgm:cxn modelId="{56F3AF1D-57FA-41F8-8D9A-71B6582EB143}" type="presParOf" srcId="{F8452A1B-0D3C-4620-B1C4-0E1761EC03DB}" destId="{CE56DC64-440F-476D-A60D-B085E18DB48E}" srcOrd="3" destOrd="0" presId="urn:microsoft.com/office/officeart/2018/2/layout/IconVerticalSolidList"/>
    <dgm:cxn modelId="{414F8306-272F-4BAC-9086-CC18688C9D93}" type="presParOf" srcId="{59465FE9-0E3E-4B00-8260-FF0F600FD289}" destId="{CC40F526-5063-49A1-8562-E173D4B09E99}" srcOrd="7" destOrd="0" presId="urn:microsoft.com/office/officeart/2018/2/layout/IconVerticalSolidList"/>
    <dgm:cxn modelId="{5D589101-C272-42D9-A946-589079568314}" type="presParOf" srcId="{59465FE9-0E3E-4B00-8260-FF0F600FD289}" destId="{A918C14C-477B-471E-B1F2-C6F98A770047}" srcOrd="8" destOrd="0" presId="urn:microsoft.com/office/officeart/2018/2/layout/IconVerticalSolidList"/>
    <dgm:cxn modelId="{15879C97-3842-413F-BAAB-7ACEC3B773C5}" type="presParOf" srcId="{A918C14C-477B-471E-B1F2-C6F98A770047}" destId="{286B4281-1590-478C-B934-CCF48C8EB89D}" srcOrd="0" destOrd="0" presId="urn:microsoft.com/office/officeart/2018/2/layout/IconVerticalSolidList"/>
    <dgm:cxn modelId="{50D5F9FD-1A2E-4237-8096-7BCDF31DD03E}" type="presParOf" srcId="{A918C14C-477B-471E-B1F2-C6F98A770047}" destId="{559D46D7-E391-4F07-B4BC-6F8D4F4AE6B0}" srcOrd="1" destOrd="0" presId="urn:microsoft.com/office/officeart/2018/2/layout/IconVerticalSolidList"/>
    <dgm:cxn modelId="{5F523445-68A1-4E4D-BE6E-3E710070B745}" type="presParOf" srcId="{A918C14C-477B-471E-B1F2-C6F98A770047}" destId="{3C10AD18-5C71-4A93-B26F-4B95A44EEC1B}" srcOrd="2" destOrd="0" presId="urn:microsoft.com/office/officeart/2018/2/layout/IconVerticalSolidList"/>
    <dgm:cxn modelId="{50951D5E-E30E-4C36-96EF-1BEA7D3CA28E}" type="presParOf" srcId="{A918C14C-477B-471E-B1F2-C6F98A770047}" destId="{59381778-D0DD-45E8-B488-C4143E627E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B1D849-ED8F-42CE-B949-A09C02ECC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3CF7225-E360-4C30-B955-876623E9AEA9}">
      <dgm:prSet custT="1"/>
      <dgm:spPr/>
      <dgm:t>
        <a:bodyPr/>
        <a:lstStyle/>
        <a:p>
          <a:r>
            <a:rPr lang="en-GB" sz="2000" b="0" dirty="0">
              <a:latin typeface="Aptos" panose="020B0004020202020204" pitchFamily="34" charset="0"/>
            </a:rPr>
            <a:t>Our diocesan finances (DBF + parishes) are not entirely dissimilar to national finances in a time of recession</a:t>
          </a:r>
          <a:endParaRPr lang="en-US" sz="2000" dirty="0">
            <a:latin typeface="Aptos" panose="020B0004020202020204" pitchFamily="34" charset="0"/>
          </a:endParaRPr>
        </a:p>
      </dgm:t>
    </dgm:pt>
    <dgm:pt modelId="{F26071AD-ECB6-47DB-8EFC-FD996C8050DD}" type="parTrans" cxnId="{508AF25A-CE6C-4359-A2D0-DF749AF43BA7}">
      <dgm:prSet/>
      <dgm:spPr/>
      <dgm:t>
        <a:bodyPr/>
        <a:lstStyle/>
        <a:p>
          <a:endParaRPr lang="en-US" sz="2000">
            <a:latin typeface="Aptos" panose="020B0004020202020204" pitchFamily="34" charset="0"/>
          </a:endParaRPr>
        </a:p>
      </dgm:t>
    </dgm:pt>
    <dgm:pt modelId="{FA1956EA-7931-43BB-B945-04A7772E4DD9}" type="sibTrans" cxnId="{508AF25A-CE6C-4359-A2D0-DF749AF43BA7}">
      <dgm:prSet/>
      <dgm:spPr/>
      <dgm:t>
        <a:bodyPr/>
        <a:lstStyle/>
        <a:p>
          <a:endParaRPr lang="en-US" sz="2000">
            <a:latin typeface="Aptos" panose="020B0004020202020204" pitchFamily="34" charset="0"/>
          </a:endParaRPr>
        </a:p>
      </dgm:t>
    </dgm:pt>
    <dgm:pt modelId="{F5C1E764-DC94-49E0-91AA-D37ECCBBF355}">
      <dgm:prSet custT="1"/>
      <dgm:spPr/>
      <dgm:t>
        <a:bodyPr/>
        <a:lstStyle/>
        <a:p>
          <a:r>
            <a:rPr lang="en-GB" sz="2000" b="0">
              <a:latin typeface="Aptos" panose="020B0004020202020204" pitchFamily="34" charset="0"/>
            </a:rPr>
            <a:t>Cutting costs (beyond driving appropriate efficiencies) leads to reduced resources and further decline</a:t>
          </a:r>
          <a:endParaRPr lang="en-US" sz="2000">
            <a:latin typeface="Aptos" panose="020B0004020202020204" pitchFamily="34" charset="0"/>
          </a:endParaRPr>
        </a:p>
      </dgm:t>
    </dgm:pt>
    <dgm:pt modelId="{BDA52D77-DA43-4922-82DE-C33E1759C121}" type="parTrans" cxnId="{6A41655A-E7F2-46E4-9515-0BFCB2C9FF82}">
      <dgm:prSet/>
      <dgm:spPr/>
      <dgm:t>
        <a:bodyPr/>
        <a:lstStyle/>
        <a:p>
          <a:endParaRPr lang="en-US" sz="2000">
            <a:latin typeface="Aptos" panose="020B0004020202020204" pitchFamily="34" charset="0"/>
          </a:endParaRPr>
        </a:p>
      </dgm:t>
    </dgm:pt>
    <dgm:pt modelId="{D2D13AB9-E081-4154-B92C-15F4CCCA9F93}" type="sibTrans" cxnId="{6A41655A-E7F2-46E4-9515-0BFCB2C9FF82}">
      <dgm:prSet/>
      <dgm:spPr/>
      <dgm:t>
        <a:bodyPr/>
        <a:lstStyle/>
        <a:p>
          <a:endParaRPr lang="en-US" sz="2000">
            <a:latin typeface="Aptos" panose="020B0004020202020204" pitchFamily="34" charset="0"/>
          </a:endParaRPr>
        </a:p>
      </dgm:t>
    </dgm:pt>
    <dgm:pt modelId="{0E131F2D-37DE-46FA-AFB4-FAA595EB7FC0}">
      <dgm:prSet custT="1"/>
      <dgm:spPr/>
      <dgm:t>
        <a:bodyPr/>
        <a:lstStyle/>
        <a:p>
          <a:r>
            <a:rPr lang="en-GB" sz="2000" b="0">
              <a:latin typeface="Aptos" panose="020B0004020202020204" pitchFamily="34" charset="0"/>
            </a:rPr>
            <a:t>Most economists advocate an investment approach to drive growth</a:t>
          </a:r>
          <a:endParaRPr lang="en-US" sz="2000">
            <a:latin typeface="Aptos" panose="020B0004020202020204" pitchFamily="34" charset="0"/>
          </a:endParaRPr>
        </a:p>
      </dgm:t>
    </dgm:pt>
    <dgm:pt modelId="{A89AA8C5-4F0B-4873-BD93-503861F1752A}" type="parTrans" cxnId="{1FFF2471-ADB7-4584-B470-2D2BA809F0D6}">
      <dgm:prSet/>
      <dgm:spPr/>
      <dgm:t>
        <a:bodyPr/>
        <a:lstStyle/>
        <a:p>
          <a:endParaRPr lang="en-US" sz="2000">
            <a:latin typeface="Aptos" panose="020B0004020202020204" pitchFamily="34" charset="0"/>
          </a:endParaRPr>
        </a:p>
      </dgm:t>
    </dgm:pt>
    <dgm:pt modelId="{372DC3B1-6BD1-422B-AE66-89A9EC086B8B}" type="sibTrans" cxnId="{1FFF2471-ADB7-4584-B470-2D2BA809F0D6}">
      <dgm:prSet/>
      <dgm:spPr/>
      <dgm:t>
        <a:bodyPr/>
        <a:lstStyle/>
        <a:p>
          <a:endParaRPr lang="en-US" sz="2000">
            <a:latin typeface="Aptos" panose="020B0004020202020204" pitchFamily="34" charset="0"/>
          </a:endParaRPr>
        </a:p>
      </dgm:t>
    </dgm:pt>
    <dgm:pt modelId="{786590CE-ECC6-4FB8-BEEA-DC5F7DA524B3}" type="pres">
      <dgm:prSet presAssocID="{B8B1D849-ED8F-42CE-B949-A09C02ECCD7C}" presName="root" presStyleCnt="0">
        <dgm:presLayoutVars>
          <dgm:dir/>
          <dgm:resizeHandles val="exact"/>
        </dgm:presLayoutVars>
      </dgm:prSet>
      <dgm:spPr/>
    </dgm:pt>
    <dgm:pt modelId="{9A577D24-96FA-4AC4-BC92-C41F84681F94}" type="pres">
      <dgm:prSet presAssocID="{73CF7225-E360-4C30-B955-876623E9AEA9}" presName="compNode" presStyleCnt="0"/>
      <dgm:spPr/>
    </dgm:pt>
    <dgm:pt modelId="{415F168D-387E-4BB5-A4B5-5A5BCC83BFBE}" type="pres">
      <dgm:prSet presAssocID="{73CF7225-E360-4C30-B955-876623E9AEA9}" presName="bgRect" presStyleLbl="bgShp" presStyleIdx="0" presStyleCnt="3"/>
      <dgm:spPr/>
    </dgm:pt>
    <dgm:pt modelId="{ACDF4704-74A8-42A8-8AD2-ECE87553F16E}" type="pres">
      <dgm:prSet presAssocID="{73CF7225-E360-4C30-B955-876623E9AE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1CC7ED5-281B-4E9E-8F49-502C6049EC3B}" type="pres">
      <dgm:prSet presAssocID="{73CF7225-E360-4C30-B955-876623E9AEA9}" presName="spaceRect" presStyleCnt="0"/>
      <dgm:spPr/>
    </dgm:pt>
    <dgm:pt modelId="{3B14E9BE-B9DC-4E91-923D-BA5135642BF6}" type="pres">
      <dgm:prSet presAssocID="{73CF7225-E360-4C30-B955-876623E9AEA9}" presName="parTx" presStyleLbl="revTx" presStyleIdx="0" presStyleCnt="3">
        <dgm:presLayoutVars>
          <dgm:chMax val="0"/>
          <dgm:chPref val="0"/>
        </dgm:presLayoutVars>
      </dgm:prSet>
      <dgm:spPr/>
    </dgm:pt>
    <dgm:pt modelId="{2A1EE2CD-3645-46F3-82C0-E7C55E7DB76A}" type="pres">
      <dgm:prSet presAssocID="{FA1956EA-7931-43BB-B945-04A7772E4DD9}" presName="sibTrans" presStyleCnt="0"/>
      <dgm:spPr/>
    </dgm:pt>
    <dgm:pt modelId="{878F52E0-1875-4FE6-A48D-58C61E05C6B6}" type="pres">
      <dgm:prSet presAssocID="{F5C1E764-DC94-49E0-91AA-D37ECCBBF355}" presName="compNode" presStyleCnt="0"/>
      <dgm:spPr/>
    </dgm:pt>
    <dgm:pt modelId="{347A2E47-7793-4994-B169-6F0E88CE6A62}" type="pres">
      <dgm:prSet presAssocID="{F5C1E764-DC94-49E0-91AA-D37ECCBBF355}" presName="bgRect" presStyleLbl="bgShp" presStyleIdx="1" presStyleCnt="3"/>
      <dgm:spPr/>
    </dgm:pt>
    <dgm:pt modelId="{C980C720-9723-4AA7-A63B-F6BA3D496AE5}" type="pres">
      <dgm:prSet presAssocID="{F5C1E764-DC94-49E0-91AA-D37ECCBBF3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w blade"/>
        </a:ext>
      </dgm:extLst>
    </dgm:pt>
    <dgm:pt modelId="{CAE1DFED-898E-4515-B6BC-631B36CFAE5F}" type="pres">
      <dgm:prSet presAssocID="{F5C1E764-DC94-49E0-91AA-D37ECCBBF355}" presName="spaceRect" presStyleCnt="0"/>
      <dgm:spPr/>
    </dgm:pt>
    <dgm:pt modelId="{A34DBFE2-0337-4D41-BB2E-00BBC1761932}" type="pres">
      <dgm:prSet presAssocID="{F5C1E764-DC94-49E0-91AA-D37ECCBBF355}" presName="parTx" presStyleLbl="revTx" presStyleIdx="1" presStyleCnt="3">
        <dgm:presLayoutVars>
          <dgm:chMax val="0"/>
          <dgm:chPref val="0"/>
        </dgm:presLayoutVars>
      </dgm:prSet>
      <dgm:spPr/>
    </dgm:pt>
    <dgm:pt modelId="{228B2135-B337-4A98-9604-ECD95CB62925}" type="pres">
      <dgm:prSet presAssocID="{D2D13AB9-E081-4154-B92C-15F4CCCA9F93}" presName="sibTrans" presStyleCnt="0"/>
      <dgm:spPr/>
    </dgm:pt>
    <dgm:pt modelId="{C8FD5569-9078-4821-AF50-49527C16CAD9}" type="pres">
      <dgm:prSet presAssocID="{0E131F2D-37DE-46FA-AFB4-FAA595EB7FC0}" presName="compNode" presStyleCnt="0"/>
      <dgm:spPr/>
    </dgm:pt>
    <dgm:pt modelId="{264FC54B-4E24-4C31-B957-EC1070A059EC}" type="pres">
      <dgm:prSet presAssocID="{0E131F2D-37DE-46FA-AFB4-FAA595EB7FC0}" presName="bgRect" presStyleLbl="bgShp" presStyleIdx="2" presStyleCnt="3"/>
      <dgm:spPr/>
    </dgm:pt>
    <dgm:pt modelId="{EC66DC6D-CAAA-438B-BBE5-6773BD712637}" type="pres">
      <dgm:prSet presAssocID="{0E131F2D-37DE-46FA-AFB4-FAA595EB7F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F0D6E7B-A57C-48B8-8F9D-5953A512E285}" type="pres">
      <dgm:prSet presAssocID="{0E131F2D-37DE-46FA-AFB4-FAA595EB7FC0}" presName="spaceRect" presStyleCnt="0"/>
      <dgm:spPr/>
    </dgm:pt>
    <dgm:pt modelId="{7E915E4C-8A0A-4A37-B235-4607CEC55C17}" type="pres">
      <dgm:prSet presAssocID="{0E131F2D-37DE-46FA-AFB4-FAA595EB7FC0}" presName="parTx" presStyleLbl="revTx" presStyleIdx="2" presStyleCnt="3">
        <dgm:presLayoutVars>
          <dgm:chMax val="0"/>
          <dgm:chPref val="0"/>
        </dgm:presLayoutVars>
      </dgm:prSet>
      <dgm:spPr/>
    </dgm:pt>
  </dgm:ptLst>
  <dgm:cxnLst>
    <dgm:cxn modelId="{DED6032F-08B8-4370-8748-C3DA4B9666AB}" type="presOf" srcId="{0E131F2D-37DE-46FA-AFB4-FAA595EB7FC0}" destId="{7E915E4C-8A0A-4A37-B235-4607CEC55C17}" srcOrd="0" destOrd="0" presId="urn:microsoft.com/office/officeart/2018/2/layout/IconVerticalSolidList"/>
    <dgm:cxn modelId="{F4EE726C-E99E-4C5A-AB71-D3D4B6A32943}" type="presOf" srcId="{73CF7225-E360-4C30-B955-876623E9AEA9}" destId="{3B14E9BE-B9DC-4E91-923D-BA5135642BF6}" srcOrd="0" destOrd="0" presId="urn:microsoft.com/office/officeart/2018/2/layout/IconVerticalSolidList"/>
    <dgm:cxn modelId="{1FFF2471-ADB7-4584-B470-2D2BA809F0D6}" srcId="{B8B1D849-ED8F-42CE-B949-A09C02ECCD7C}" destId="{0E131F2D-37DE-46FA-AFB4-FAA595EB7FC0}" srcOrd="2" destOrd="0" parTransId="{A89AA8C5-4F0B-4873-BD93-503861F1752A}" sibTransId="{372DC3B1-6BD1-422B-AE66-89A9EC086B8B}"/>
    <dgm:cxn modelId="{6A41655A-E7F2-46E4-9515-0BFCB2C9FF82}" srcId="{B8B1D849-ED8F-42CE-B949-A09C02ECCD7C}" destId="{F5C1E764-DC94-49E0-91AA-D37ECCBBF355}" srcOrd="1" destOrd="0" parTransId="{BDA52D77-DA43-4922-82DE-C33E1759C121}" sibTransId="{D2D13AB9-E081-4154-B92C-15F4CCCA9F93}"/>
    <dgm:cxn modelId="{508AF25A-CE6C-4359-A2D0-DF749AF43BA7}" srcId="{B8B1D849-ED8F-42CE-B949-A09C02ECCD7C}" destId="{73CF7225-E360-4C30-B955-876623E9AEA9}" srcOrd="0" destOrd="0" parTransId="{F26071AD-ECB6-47DB-8EFC-FD996C8050DD}" sibTransId="{FA1956EA-7931-43BB-B945-04A7772E4DD9}"/>
    <dgm:cxn modelId="{A43A01AA-5565-4B51-85F9-0100CECAA267}" type="presOf" srcId="{F5C1E764-DC94-49E0-91AA-D37ECCBBF355}" destId="{A34DBFE2-0337-4D41-BB2E-00BBC1761932}" srcOrd="0" destOrd="0" presId="urn:microsoft.com/office/officeart/2018/2/layout/IconVerticalSolidList"/>
    <dgm:cxn modelId="{FF1AD6E2-1D27-43C4-B4EF-9E5A4BD426F1}" type="presOf" srcId="{B8B1D849-ED8F-42CE-B949-A09C02ECCD7C}" destId="{786590CE-ECC6-4FB8-BEEA-DC5F7DA524B3}" srcOrd="0" destOrd="0" presId="urn:microsoft.com/office/officeart/2018/2/layout/IconVerticalSolidList"/>
    <dgm:cxn modelId="{E193F117-58B0-4C62-9C24-34B002E5E540}" type="presParOf" srcId="{786590CE-ECC6-4FB8-BEEA-DC5F7DA524B3}" destId="{9A577D24-96FA-4AC4-BC92-C41F84681F94}" srcOrd="0" destOrd="0" presId="urn:microsoft.com/office/officeart/2018/2/layout/IconVerticalSolidList"/>
    <dgm:cxn modelId="{4973677D-B17D-45F1-A9E4-21934B0A02F7}" type="presParOf" srcId="{9A577D24-96FA-4AC4-BC92-C41F84681F94}" destId="{415F168D-387E-4BB5-A4B5-5A5BCC83BFBE}" srcOrd="0" destOrd="0" presId="urn:microsoft.com/office/officeart/2018/2/layout/IconVerticalSolidList"/>
    <dgm:cxn modelId="{EE27B6CF-79AA-4D3A-9E74-C31A6D21E9D7}" type="presParOf" srcId="{9A577D24-96FA-4AC4-BC92-C41F84681F94}" destId="{ACDF4704-74A8-42A8-8AD2-ECE87553F16E}" srcOrd="1" destOrd="0" presId="urn:microsoft.com/office/officeart/2018/2/layout/IconVerticalSolidList"/>
    <dgm:cxn modelId="{6D877BC0-39E8-41F6-9FAF-4C354277649F}" type="presParOf" srcId="{9A577D24-96FA-4AC4-BC92-C41F84681F94}" destId="{81CC7ED5-281B-4E9E-8F49-502C6049EC3B}" srcOrd="2" destOrd="0" presId="urn:microsoft.com/office/officeart/2018/2/layout/IconVerticalSolidList"/>
    <dgm:cxn modelId="{34CC885D-30F2-45BB-9C94-D7B6D146FA1C}" type="presParOf" srcId="{9A577D24-96FA-4AC4-BC92-C41F84681F94}" destId="{3B14E9BE-B9DC-4E91-923D-BA5135642BF6}" srcOrd="3" destOrd="0" presId="urn:microsoft.com/office/officeart/2018/2/layout/IconVerticalSolidList"/>
    <dgm:cxn modelId="{B47ACB17-2371-4F61-A06C-5F807CC6316C}" type="presParOf" srcId="{786590CE-ECC6-4FB8-BEEA-DC5F7DA524B3}" destId="{2A1EE2CD-3645-46F3-82C0-E7C55E7DB76A}" srcOrd="1" destOrd="0" presId="urn:microsoft.com/office/officeart/2018/2/layout/IconVerticalSolidList"/>
    <dgm:cxn modelId="{F56D1924-4FA4-4474-847B-4CB55E61A837}" type="presParOf" srcId="{786590CE-ECC6-4FB8-BEEA-DC5F7DA524B3}" destId="{878F52E0-1875-4FE6-A48D-58C61E05C6B6}" srcOrd="2" destOrd="0" presId="urn:microsoft.com/office/officeart/2018/2/layout/IconVerticalSolidList"/>
    <dgm:cxn modelId="{20229217-4C30-4B3F-BD82-F65FA9A516F5}" type="presParOf" srcId="{878F52E0-1875-4FE6-A48D-58C61E05C6B6}" destId="{347A2E47-7793-4994-B169-6F0E88CE6A62}" srcOrd="0" destOrd="0" presId="urn:microsoft.com/office/officeart/2018/2/layout/IconVerticalSolidList"/>
    <dgm:cxn modelId="{33400EFF-1E28-4063-A93D-2D64E5D502BE}" type="presParOf" srcId="{878F52E0-1875-4FE6-A48D-58C61E05C6B6}" destId="{C980C720-9723-4AA7-A63B-F6BA3D496AE5}" srcOrd="1" destOrd="0" presId="urn:microsoft.com/office/officeart/2018/2/layout/IconVerticalSolidList"/>
    <dgm:cxn modelId="{A8122615-5CA4-461D-B6DF-0E1D25F6D17D}" type="presParOf" srcId="{878F52E0-1875-4FE6-A48D-58C61E05C6B6}" destId="{CAE1DFED-898E-4515-B6BC-631B36CFAE5F}" srcOrd="2" destOrd="0" presId="urn:microsoft.com/office/officeart/2018/2/layout/IconVerticalSolidList"/>
    <dgm:cxn modelId="{39D10029-794E-4F8B-82D8-D5CBA35983D6}" type="presParOf" srcId="{878F52E0-1875-4FE6-A48D-58C61E05C6B6}" destId="{A34DBFE2-0337-4D41-BB2E-00BBC1761932}" srcOrd="3" destOrd="0" presId="urn:microsoft.com/office/officeart/2018/2/layout/IconVerticalSolidList"/>
    <dgm:cxn modelId="{C59F4B1D-0E95-4158-8D44-01509DF0C9E3}" type="presParOf" srcId="{786590CE-ECC6-4FB8-BEEA-DC5F7DA524B3}" destId="{228B2135-B337-4A98-9604-ECD95CB62925}" srcOrd="3" destOrd="0" presId="urn:microsoft.com/office/officeart/2018/2/layout/IconVerticalSolidList"/>
    <dgm:cxn modelId="{8CAA8B39-85B0-49F0-A0D0-2677134FB8AA}" type="presParOf" srcId="{786590CE-ECC6-4FB8-BEEA-DC5F7DA524B3}" destId="{C8FD5569-9078-4821-AF50-49527C16CAD9}" srcOrd="4" destOrd="0" presId="urn:microsoft.com/office/officeart/2018/2/layout/IconVerticalSolidList"/>
    <dgm:cxn modelId="{B53E3E67-FD6F-4A9B-894D-CCC68B46008C}" type="presParOf" srcId="{C8FD5569-9078-4821-AF50-49527C16CAD9}" destId="{264FC54B-4E24-4C31-B957-EC1070A059EC}" srcOrd="0" destOrd="0" presId="urn:microsoft.com/office/officeart/2018/2/layout/IconVerticalSolidList"/>
    <dgm:cxn modelId="{97B4A6E9-84E6-4D34-A075-EE1B457E117F}" type="presParOf" srcId="{C8FD5569-9078-4821-AF50-49527C16CAD9}" destId="{EC66DC6D-CAAA-438B-BBE5-6773BD712637}" srcOrd="1" destOrd="0" presId="urn:microsoft.com/office/officeart/2018/2/layout/IconVerticalSolidList"/>
    <dgm:cxn modelId="{2B036779-A545-476E-BC0E-3C7CB6D0EFE5}" type="presParOf" srcId="{C8FD5569-9078-4821-AF50-49527C16CAD9}" destId="{1F0D6E7B-A57C-48B8-8F9D-5953A512E285}" srcOrd="2" destOrd="0" presId="urn:microsoft.com/office/officeart/2018/2/layout/IconVerticalSolidList"/>
    <dgm:cxn modelId="{DA343FBF-1582-4C6E-86AA-08C6FD490A7B}" type="presParOf" srcId="{C8FD5569-9078-4821-AF50-49527C16CAD9}" destId="{7E915E4C-8A0A-4A37-B235-4607CEC55C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1FB61B-299E-484C-ADED-A4858182CFA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3F7A64A-3DD5-4EC6-A42B-4FCB8E80CABA}">
      <dgm:prSet custT="1"/>
      <dgm:spPr>
        <a:solidFill>
          <a:schemeClr val="accent2">
            <a:lumMod val="20000"/>
            <a:lumOff val="80000"/>
          </a:schemeClr>
        </a:solidFill>
      </dgm:spPr>
      <dgm:t>
        <a:bodyPr/>
        <a:lstStyle/>
        <a:p>
          <a:pPr>
            <a:lnSpc>
              <a:spcPct val="100000"/>
            </a:lnSpc>
          </a:pPr>
          <a:r>
            <a:rPr lang="en-GB" sz="2000" b="0" dirty="0">
              <a:latin typeface="Aptos" panose="020B0004020202020204" pitchFamily="34" charset="0"/>
            </a:rPr>
            <a:t>Poor housing is a deterrent to recruitment and demoralising for those already living in poor housing </a:t>
          </a:r>
          <a:endParaRPr lang="en-US" sz="2000" dirty="0">
            <a:latin typeface="Aptos" panose="020B0004020202020204" pitchFamily="34" charset="0"/>
          </a:endParaRPr>
        </a:p>
      </dgm:t>
    </dgm:pt>
    <dgm:pt modelId="{056A325A-6D0C-42FF-A462-91BB9662D126}" type="parTrans" cxnId="{EF0C14EF-C292-4AB6-89C6-5236C0A5969C}">
      <dgm:prSet/>
      <dgm:spPr/>
      <dgm:t>
        <a:bodyPr/>
        <a:lstStyle/>
        <a:p>
          <a:endParaRPr lang="en-US" sz="3600"/>
        </a:p>
      </dgm:t>
    </dgm:pt>
    <dgm:pt modelId="{5C7B3811-4DFB-4D5F-B3E5-E469F8C9D324}" type="sibTrans" cxnId="{EF0C14EF-C292-4AB6-89C6-5236C0A5969C}">
      <dgm:prSet/>
      <dgm:spPr/>
      <dgm:t>
        <a:bodyPr/>
        <a:lstStyle/>
        <a:p>
          <a:endParaRPr lang="en-US" sz="3600"/>
        </a:p>
      </dgm:t>
    </dgm:pt>
    <dgm:pt modelId="{4592CD99-45D9-4294-BCF1-CA7621B02D8F}">
      <dgm:prSet custT="1"/>
      <dgm:spPr>
        <a:solidFill>
          <a:schemeClr val="accent2">
            <a:lumMod val="20000"/>
            <a:lumOff val="80000"/>
          </a:schemeClr>
        </a:solidFill>
      </dgm:spPr>
      <dgm:t>
        <a:bodyPr/>
        <a:lstStyle/>
        <a:p>
          <a:pPr>
            <a:lnSpc>
              <a:spcPct val="100000"/>
            </a:lnSpc>
          </a:pPr>
          <a:r>
            <a:rPr lang="en-GB" sz="2000" b="0" dirty="0">
              <a:latin typeface="Aptos" panose="020B0004020202020204" pitchFamily="34" charset="0"/>
            </a:rPr>
            <a:t>Clergy well-being has to be a priority </a:t>
          </a:r>
          <a:endParaRPr lang="en-US" sz="2000" dirty="0">
            <a:latin typeface="Aptos" panose="020B0004020202020204" pitchFamily="34" charset="0"/>
          </a:endParaRPr>
        </a:p>
      </dgm:t>
    </dgm:pt>
    <dgm:pt modelId="{C68E4962-9371-4B3D-8469-48CA6C7F2395}" type="parTrans" cxnId="{2104A8B5-1DF1-4447-B0AB-8C2234D1FCBE}">
      <dgm:prSet/>
      <dgm:spPr/>
      <dgm:t>
        <a:bodyPr/>
        <a:lstStyle/>
        <a:p>
          <a:endParaRPr lang="en-US" sz="3600"/>
        </a:p>
      </dgm:t>
    </dgm:pt>
    <dgm:pt modelId="{61ABB248-7C67-498D-9DBD-CC25D89E49D2}" type="sibTrans" cxnId="{2104A8B5-1DF1-4447-B0AB-8C2234D1FCBE}">
      <dgm:prSet/>
      <dgm:spPr/>
      <dgm:t>
        <a:bodyPr/>
        <a:lstStyle/>
        <a:p>
          <a:endParaRPr lang="en-US" sz="3600"/>
        </a:p>
      </dgm:t>
    </dgm:pt>
    <dgm:pt modelId="{5F8940F5-AEF9-40DB-8604-7F513533B38D}">
      <dgm:prSet custT="1"/>
      <dgm:spPr>
        <a:solidFill>
          <a:schemeClr val="accent2">
            <a:lumMod val="20000"/>
            <a:lumOff val="80000"/>
          </a:schemeClr>
        </a:solidFill>
      </dgm:spPr>
      <dgm:t>
        <a:bodyPr/>
        <a:lstStyle/>
        <a:p>
          <a:pPr>
            <a:lnSpc>
              <a:spcPct val="100000"/>
            </a:lnSpc>
          </a:pPr>
          <a:r>
            <a:rPr lang="en-GB" sz="2000" b="0" dirty="0">
              <a:latin typeface="Aptos" panose="020B0004020202020204" pitchFamily="34" charset="0"/>
            </a:rPr>
            <a:t>Housing is provided for the “better performance” of the duties of office </a:t>
          </a:r>
          <a:endParaRPr lang="en-US" sz="2000" dirty="0">
            <a:latin typeface="Aptos" panose="020B0004020202020204" pitchFamily="34" charset="0"/>
          </a:endParaRPr>
        </a:p>
      </dgm:t>
    </dgm:pt>
    <dgm:pt modelId="{AAD066A3-0D75-4A00-AF6A-EF65C54A858F}" type="parTrans" cxnId="{4148910B-D3A5-45C3-BAA2-63E3CE162019}">
      <dgm:prSet/>
      <dgm:spPr/>
      <dgm:t>
        <a:bodyPr/>
        <a:lstStyle/>
        <a:p>
          <a:endParaRPr lang="en-US" sz="3600"/>
        </a:p>
      </dgm:t>
    </dgm:pt>
    <dgm:pt modelId="{659EACF5-AC16-4701-AF94-2782BA65123D}" type="sibTrans" cxnId="{4148910B-D3A5-45C3-BAA2-63E3CE162019}">
      <dgm:prSet/>
      <dgm:spPr/>
      <dgm:t>
        <a:bodyPr/>
        <a:lstStyle/>
        <a:p>
          <a:endParaRPr lang="en-US" sz="3600"/>
        </a:p>
      </dgm:t>
    </dgm:pt>
    <dgm:pt modelId="{3C2B4713-20B0-4328-90B0-C93EE903F306}">
      <dgm:prSet custT="1"/>
      <dgm:spPr>
        <a:solidFill>
          <a:schemeClr val="accent2">
            <a:lumMod val="20000"/>
            <a:lumOff val="80000"/>
          </a:schemeClr>
        </a:solidFill>
      </dgm:spPr>
      <dgm:t>
        <a:bodyPr/>
        <a:lstStyle/>
        <a:p>
          <a:pPr>
            <a:lnSpc>
              <a:spcPct val="100000"/>
            </a:lnSpc>
          </a:pPr>
          <a:r>
            <a:rPr lang="en-GB" sz="2000" b="0" dirty="0">
              <a:latin typeface="Aptos" panose="020B0004020202020204" pitchFamily="34" charset="0"/>
            </a:rPr>
            <a:t>Good housing ought to be the standard, not the exception </a:t>
          </a:r>
          <a:endParaRPr lang="en-US" sz="2000" dirty="0">
            <a:latin typeface="Aptos" panose="020B0004020202020204" pitchFamily="34" charset="0"/>
          </a:endParaRPr>
        </a:p>
      </dgm:t>
    </dgm:pt>
    <dgm:pt modelId="{A086E11A-B558-4FD8-A155-D330CFD9D49C}" type="parTrans" cxnId="{DD3B8EA8-CA6B-4504-97C1-DA3A0BFA28AC}">
      <dgm:prSet/>
      <dgm:spPr/>
      <dgm:t>
        <a:bodyPr/>
        <a:lstStyle/>
        <a:p>
          <a:endParaRPr lang="en-US" sz="3600"/>
        </a:p>
      </dgm:t>
    </dgm:pt>
    <dgm:pt modelId="{0CF02F05-F628-47D4-98DB-71F491CA26B6}" type="sibTrans" cxnId="{DD3B8EA8-CA6B-4504-97C1-DA3A0BFA28AC}">
      <dgm:prSet/>
      <dgm:spPr/>
      <dgm:t>
        <a:bodyPr/>
        <a:lstStyle/>
        <a:p>
          <a:endParaRPr lang="en-US" sz="3600"/>
        </a:p>
      </dgm:t>
    </dgm:pt>
    <dgm:pt modelId="{BE422517-25A4-40A2-8E4D-40DB643032D1}" type="pres">
      <dgm:prSet presAssocID="{0D1FB61B-299E-484C-ADED-A4858182CFA1}" presName="root" presStyleCnt="0">
        <dgm:presLayoutVars>
          <dgm:dir/>
          <dgm:resizeHandles val="exact"/>
        </dgm:presLayoutVars>
      </dgm:prSet>
      <dgm:spPr/>
    </dgm:pt>
    <dgm:pt modelId="{3E3D510E-0C48-4C70-90B0-00D312EA50E6}" type="pres">
      <dgm:prSet presAssocID="{23F7A64A-3DD5-4EC6-A42B-4FCB8E80CABA}" presName="compNode" presStyleCnt="0"/>
      <dgm:spPr/>
    </dgm:pt>
    <dgm:pt modelId="{E765F1AA-ACE2-45AA-B046-04157BADCAA9}" type="pres">
      <dgm:prSet presAssocID="{23F7A64A-3DD5-4EC6-A42B-4FCB8E80CA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158FC6B6-5785-4516-98A0-954395D30FED}" type="pres">
      <dgm:prSet presAssocID="{23F7A64A-3DD5-4EC6-A42B-4FCB8E80CABA}" presName="spaceRect" presStyleCnt="0"/>
      <dgm:spPr/>
    </dgm:pt>
    <dgm:pt modelId="{F6BD9B19-95AA-45CC-80F0-2F96C864B333}" type="pres">
      <dgm:prSet presAssocID="{23F7A64A-3DD5-4EC6-A42B-4FCB8E80CABA}" presName="textRect" presStyleLbl="revTx" presStyleIdx="0" presStyleCnt="4">
        <dgm:presLayoutVars>
          <dgm:chMax val="1"/>
          <dgm:chPref val="1"/>
        </dgm:presLayoutVars>
      </dgm:prSet>
      <dgm:spPr/>
    </dgm:pt>
    <dgm:pt modelId="{3E3CD1AD-9C3B-4D5B-AAF9-B0C8ED82EFB8}" type="pres">
      <dgm:prSet presAssocID="{5C7B3811-4DFB-4D5F-B3E5-E469F8C9D324}" presName="sibTrans" presStyleCnt="0"/>
      <dgm:spPr/>
    </dgm:pt>
    <dgm:pt modelId="{4BF479F5-5893-4F08-B10E-B157D0336547}" type="pres">
      <dgm:prSet presAssocID="{4592CD99-45D9-4294-BCF1-CA7621B02D8F}" presName="compNode" presStyleCnt="0"/>
      <dgm:spPr/>
    </dgm:pt>
    <dgm:pt modelId="{84C21307-6C50-40C3-A4CC-540F38212484}" type="pres">
      <dgm:prSet presAssocID="{4592CD99-45D9-4294-BCF1-CA7621B02D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4D6F0BC-07B9-439A-9D1C-0C9130BBE708}" type="pres">
      <dgm:prSet presAssocID="{4592CD99-45D9-4294-BCF1-CA7621B02D8F}" presName="spaceRect" presStyleCnt="0"/>
      <dgm:spPr/>
    </dgm:pt>
    <dgm:pt modelId="{1CCCC619-C2F3-4B40-877A-CDEB0AA1DC58}" type="pres">
      <dgm:prSet presAssocID="{4592CD99-45D9-4294-BCF1-CA7621B02D8F}" presName="textRect" presStyleLbl="revTx" presStyleIdx="1" presStyleCnt="4">
        <dgm:presLayoutVars>
          <dgm:chMax val="1"/>
          <dgm:chPref val="1"/>
        </dgm:presLayoutVars>
      </dgm:prSet>
      <dgm:spPr/>
    </dgm:pt>
    <dgm:pt modelId="{13E22DCD-7DDE-496E-812C-303E414BE0A8}" type="pres">
      <dgm:prSet presAssocID="{61ABB248-7C67-498D-9DBD-CC25D89E49D2}" presName="sibTrans" presStyleCnt="0"/>
      <dgm:spPr/>
    </dgm:pt>
    <dgm:pt modelId="{CFCEFCC4-1B45-4C1C-8F07-770C71595CE8}" type="pres">
      <dgm:prSet presAssocID="{5F8940F5-AEF9-40DB-8604-7F513533B38D}" presName="compNode" presStyleCnt="0"/>
      <dgm:spPr/>
    </dgm:pt>
    <dgm:pt modelId="{07165760-5506-4ABF-9C62-19D0C9EF6B4D}" type="pres">
      <dgm:prSet presAssocID="{5F8940F5-AEF9-40DB-8604-7F513533B3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465EE7DE-A3E3-4A78-BF4A-D379102B4258}" type="pres">
      <dgm:prSet presAssocID="{5F8940F5-AEF9-40DB-8604-7F513533B38D}" presName="spaceRect" presStyleCnt="0"/>
      <dgm:spPr/>
    </dgm:pt>
    <dgm:pt modelId="{4101DD12-6A53-4896-ADC2-9BBD13F50F40}" type="pres">
      <dgm:prSet presAssocID="{5F8940F5-AEF9-40DB-8604-7F513533B38D}" presName="textRect" presStyleLbl="revTx" presStyleIdx="2" presStyleCnt="4">
        <dgm:presLayoutVars>
          <dgm:chMax val="1"/>
          <dgm:chPref val="1"/>
        </dgm:presLayoutVars>
      </dgm:prSet>
      <dgm:spPr/>
    </dgm:pt>
    <dgm:pt modelId="{0B5940EF-3C56-4270-BFFB-EBE8BAF278CF}" type="pres">
      <dgm:prSet presAssocID="{659EACF5-AC16-4701-AF94-2782BA65123D}" presName="sibTrans" presStyleCnt="0"/>
      <dgm:spPr/>
    </dgm:pt>
    <dgm:pt modelId="{35D1A34A-4B3C-4FAC-8B5E-A4F02C6D0C95}" type="pres">
      <dgm:prSet presAssocID="{3C2B4713-20B0-4328-90B0-C93EE903F306}" presName="compNode" presStyleCnt="0"/>
      <dgm:spPr/>
    </dgm:pt>
    <dgm:pt modelId="{DD54380A-EE07-4230-9E53-9004F784BA43}" type="pres">
      <dgm:prSet presAssocID="{3C2B4713-20B0-4328-90B0-C93EE903F3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8F994785-F001-4F6A-A886-2ECCC4C2F364}" type="pres">
      <dgm:prSet presAssocID="{3C2B4713-20B0-4328-90B0-C93EE903F306}" presName="spaceRect" presStyleCnt="0"/>
      <dgm:spPr/>
    </dgm:pt>
    <dgm:pt modelId="{4E60C559-6373-4CCD-8E8C-16C6D0F09749}" type="pres">
      <dgm:prSet presAssocID="{3C2B4713-20B0-4328-90B0-C93EE903F306}" presName="textRect" presStyleLbl="revTx" presStyleIdx="3" presStyleCnt="4">
        <dgm:presLayoutVars>
          <dgm:chMax val="1"/>
          <dgm:chPref val="1"/>
        </dgm:presLayoutVars>
      </dgm:prSet>
      <dgm:spPr/>
    </dgm:pt>
  </dgm:ptLst>
  <dgm:cxnLst>
    <dgm:cxn modelId="{BE619703-9AD0-4D0C-80C3-B632ECF01F2C}" type="presOf" srcId="{3C2B4713-20B0-4328-90B0-C93EE903F306}" destId="{4E60C559-6373-4CCD-8E8C-16C6D0F09749}" srcOrd="0" destOrd="0" presId="urn:microsoft.com/office/officeart/2018/2/layout/IconLabelList"/>
    <dgm:cxn modelId="{4148910B-D3A5-45C3-BAA2-63E3CE162019}" srcId="{0D1FB61B-299E-484C-ADED-A4858182CFA1}" destId="{5F8940F5-AEF9-40DB-8604-7F513533B38D}" srcOrd="2" destOrd="0" parTransId="{AAD066A3-0D75-4A00-AF6A-EF65C54A858F}" sibTransId="{659EACF5-AC16-4701-AF94-2782BA65123D}"/>
    <dgm:cxn modelId="{D143EC0C-CD0B-4C8B-84EC-144CE31015B8}" type="presOf" srcId="{0D1FB61B-299E-484C-ADED-A4858182CFA1}" destId="{BE422517-25A4-40A2-8E4D-40DB643032D1}" srcOrd="0" destOrd="0" presId="urn:microsoft.com/office/officeart/2018/2/layout/IconLabelList"/>
    <dgm:cxn modelId="{D5E8E844-90B9-4D11-9C1E-D5164FFABBA7}" type="presOf" srcId="{23F7A64A-3DD5-4EC6-A42B-4FCB8E80CABA}" destId="{F6BD9B19-95AA-45CC-80F0-2F96C864B333}" srcOrd="0" destOrd="0" presId="urn:microsoft.com/office/officeart/2018/2/layout/IconLabelList"/>
    <dgm:cxn modelId="{7A53FD7A-0FA3-44CB-9F74-9B393E9767E9}" type="presOf" srcId="{5F8940F5-AEF9-40DB-8604-7F513533B38D}" destId="{4101DD12-6A53-4896-ADC2-9BBD13F50F40}" srcOrd="0" destOrd="0" presId="urn:microsoft.com/office/officeart/2018/2/layout/IconLabelList"/>
    <dgm:cxn modelId="{DD3B8EA8-CA6B-4504-97C1-DA3A0BFA28AC}" srcId="{0D1FB61B-299E-484C-ADED-A4858182CFA1}" destId="{3C2B4713-20B0-4328-90B0-C93EE903F306}" srcOrd="3" destOrd="0" parTransId="{A086E11A-B558-4FD8-A155-D330CFD9D49C}" sibTransId="{0CF02F05-F628-47D4-98DB-71F491CA26B6}"/>
    <dgm:cxn modelId="{D4052CA9-9F68-4760-982E-A09FA936310A}" type="presOf" srcId="{4592CD99-45D9-4294-BCF1-CA7621B02D8F}" destId="{1CCCC619-C2F3-4B40-877A-CDEB0AA1DC58}" srcOrd="0" destOrd="0" presId="urn:microsoft.com/office/officeart/2018/2/layout/IconLabelList"/>
    <dgm:cxn modelId="{2104A8B5-1DF1-4447-B0AB-8C2234D1FCBE}" srcId="{0D1FB61B-299E-484C-ADED-A4858182CFA1}" destId="{4592CD99-45D9-4294-BCF1-CA7621B02D8F}" srcOrd="1" destOrd="0" parTransId="{C68E4962-9371-4B3D-8469-48CA6C7F2395}" sibTransId="{61ABB248-7C67-498D-9DBD-CC25D89E49D2}"/>
    <dgm:cxn modelId="{EF0C14EF-C292-4AB6-89C6-5236C0A5969C}" srcId="{0D1FB61B-299E-484C-ADED-A4858182CFA1}" destId="{23F7A64A-3DD5-4EC6-A42B-4FCB8E80CABA}" srcOrd="0" destOrd="0" parTransId="{056A325A-6D0C-42FF-A462-91BB9662D126}" sibTransId="{5C7B3811-4DFB-4D5F-B3E5-E469F8C9D324}"/>
    <dgm:cxn modelId="{D18A225A-A8A8-43A5-ABF1-4C80C2F9F413}" type="presParOf" srcId="{BE422517-25A4-40A2-8E4D-40DB643032D1}" destId="{3E3D510E-0C48-4C70-90B0-00D312EA50E6}" srcOrd="0" destOrd="0" presId="urn:microsoft.com/office/officeart/2018/2/layout/IconLabelList"/>
    <dgm:cxn modelId="{D4B2B264-C673-4F62-8362-CC233A1856E6}" type="presParOf" srcId="{3E3D510E-0C48-4C70-90B0-00D312EA50E6}" destId="{E765F1AA-ACE2-45AA-B046-04157BADCAA9}" srcOrd="0" destOrd="0" presId="urn:microsoft.com/office/officeart/2018/2/layout/IconLabelList"/>
    <dgm:cxn modelId="{0185364E-3E2A-4BD5-A528-1ACEE9AE1AE1}" type="presParOf" srcId="{3E3D510E-0C48-4C70-90B0-00D312EA50E6}" destId="{158FC6B6-5785-4516-98A0-954395D30FED}" srcOrd="1" destOrd="0" presId="urn:microsoft.com/office/officeart/2018/2/layout/IconLabelList"/>
    <dgm:cxn modelId="{627D1D9A-CA3A-47A3-BD0C-668AAB39E357}" type="presParOf" srcId="{3E3D510E-0C48-4C70-90B0-00D312EA50E6}" destId="{F6BD9B19-95AA-45CC-80F0-2F96C864B333}" srcOrd="2" destOrd="0" presId="urn:microsoft.com/office/officeart/2018/2/layout/IconLabelList"/>
    <dgm:cxn modelId="{104B62CA-D77A-4F2E-AB10-9E7B3F77167C}" type="presParOf" srcId="{BE422517-25A4-40A2-8E4D-40DB643032D1}" destId="{3E3CD1AD-9C3B-4D5B-AAF9-B0C8ED82EFB8}" srcOrd="1" destOrd="0" presId="urn:microsoft.com/office/officeart/2018/2/layout/IconLabelList"/>
    <dgm:cxn modelId="{8F883920-3605-457F-BC24-B6A95FFCF12A}" type="presParOf" srcId="{BE422517-25A4-40A2-8E4D-40DB643032D1}" destId="{4BF479F5-5893-4F08-B10E-B157D0336547}" srcOrd="2" destOrd="0" presId="urn:microsoft.com/office/officeart/2018/2/layout/IconLabelList"/>
    <dgm:cxn modelId="{9CEE897C-B325-48BB-9C93-1569E8CC0119}" type="presParOf" srcId="{4BF479F5-5893-4F08-B10E-B157D0336547}" destId="{84C21307-6C50-40C3-A4CC-540F38212484}" srcOrd="0" destOrd="0" presId="urn:microsoft.com/office/officeart/2018/2/layout/IconLabelList"/>
    <dgm:cxn modelId="{A86727BE-C25F-48A9-BD13-261784CB1A22}" type="presParOf" srcId="{4BF479F5-5893-4F08-B10E-B157D0336547}" destId="{04D6F0BC-07B9-439A-9D1C-0C9130BBE708}" srcOrd="1" destOrd="0" presId="urn:microsoft.com/office/officeart/2018/2/layout/IconLabelList"/>
    <dgm:cxn modelId="{C9E623D8-FCF1-4825-9202-99722514A088}" type="presParOf" srcId="{4BF479F5-5893-4F08-B10E-B157D0336547}" destId="{1CCCC619-C2F3-4B40-877A-CDEB0AA1DC58}" srcOrd="2" destOrd="0" presId="urn:microsoft.com/office/officeart/2018/2/layout/IconLabelList"/>
    <dgm:cxn modelId="{CBC016DA-D5B8-4D2C-B3D3-B8E3A31AACE8}" type="presParOf" srcId="{BE422517-25A4-40A2-8E4D-40DB643032D1}" destId="{13E22DCD-7DDE-496E-812C-303E414BE0A8}" srcOrd="3" destOrd="0" presId="urn:microsoft.com/office/officeart/2018/2/layout/IconLabelList"/>
    <dgm:cxn modelId="{D893633A-9C40-49EA-97C1-73C2DD596232}" type="presParOf" srcId="{BE422517-25A4-40A2-8E4D-40DB643032D1}" destId="{CFCEFCC4-1B45-4C1C-8F07-770C71595CE8}" srcOrd="4" destOrd="0" presId="urn:microsoft.com/office/officeart/2018/2/layout/IconLabelList"/>
    <dgm:cxn modelId="{6831792E-A51A-4023-A0E1-603F0D843C31}" type="presParOf" srcId="{CFCEFCC4-1B45-4C1C-8F07-770C71595CE8}" destId="{07165760-5506-4ABF-9C62-19D0C9EF6B4D}" srcOrd="0" destOrd="0" presId="urn:microsoft.com/office/officeart/2018/2/layout/IconLabelList"/>
    <dgm:cxn modelId="{4C1CBC86-9AC9-407C-B739-A2CBFA5A9124}" type="presParOf" srcId="{CFCEFCC4-1B45-4C1C-8F07-770C71595CE8}" destId="{465EE7DE-A3E3-4A78-BF4A-D379102B4258}" srcOrd="1" destOrd="0" presId="urn:microsoft.com/office/officeart/2018/2/layout/IconLabelList"/>
    <dgm:cxn modelId="{655CEC23-AF33-44FE-867B-D5C84E6843BF}" type="presParOf" srcId="{CFCEFCC4-1B45-4C1C-8F07-770C71595CE8}" destId="{4101DD12-6A53-4896-ADC2-9BBD13F50F40}" srcOrd="2" destOrd="0" presId="urn:microsoft.com/office/officeart/2018/2/layout/IconLabelList"/>
    <dgm:cxn modelId="{FB7C78D8-B740-4069-B0C6-B6C871D71122}" type="presParOf" srcId="{BE422517-25A4-40A2-8E4D-40DB643032D1}" destId="{0B5940EF-3C56-4270-BFFB-EBE8BAF278CF}" srcOrd="5" destOrd="0" presId="urn:microsoft.com/office/officeart/2018/2/layout/IconLabelList"/>
    <dgm:cxn modelId="{61529955-D608-49C3-B1B1-86AE4F81C2AE}" type="presParOf" srcId="{BE422517-25A4-40A2-8E4D-40DB643032D1}" destId="{35D1A34A-4B3C-4FAC-8B5E-A4F02C6D0C95}" srcOrd="6" destOrd="0" presId="urn:microsoft.com/office/officeart/2018/2/layout/IconLabelList"/>
    <dgm:cxn modelId="{9BB1CD06-5097-43D4-91C2-C594516882E7}" type="presParOf" srcId="{35D1A34A-4B3C-4FAC-8B5E-A4F02C6D0C95}" destId="{DD54380A-EE07-4230-9E53-9004F784BA43}" srcOrd="0" destOrd="0" presId="urn:microsoft.com/office/officeart/2018/2/layout/IconLabelList"/>
    <dgm:cxn modelId="{DE217B08-5AE8-40B5-A669-D2C6CFE99C93}" type="presParOf" srcId="{35D1A34A-4B3C-4FAC-8B5E-A4F02C6D0C95}" destId="{8F994785-F001-4F6A-A886-2ECCC4C2F364}" srcOrd="1" destOrd="0" presId="urn:microsoft.com/office/officeart/2018/2/layout/IconLabelList"/>
    <dgm:cxn modelId="{56878B2A-3EFC-466F-B12F-D5134DA514F7}" type="presParOf" srcId="{35D1A34A-4B3C-4FAC-8B5E-A4F02C6D0C95}" destId="{4E60C559-6373-4CCD-8E8C-16C6D0F0974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1989C9-90A1-45C5-A723-28D042EAA4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A8F642-3DF2-4297-A45F-7D25959B9D2B}">
      <dgm:prSet/>
      <dgm:spPr/>
      <dgm:t>
        <a:bodyPr/>
        <a:lstStyle/>
        <a:p>
          <a:r>
            <a:rPr lang="en-GB" b="0"/>
            <a:t>Rental incomes are likely to be £250k-£300k higher than currently budgeted for</a:t>
          </a:r>
          <a:endParaRPr lang="en-US"/>
        </a:p>
      </dgm:t>
    </dgm:pt>
    <dgm:pt modelId="{8CA17556-DFE5-4960-A751-86BFBCB94AB7}" type="parTrans" cxnId="{39E68262-F5DF-49D4-BBD1-78D25E6D55CF}">
      <dgm:prSet/>
      <dgm:spPr/>
      <dgm:t>
        <a:bodyPr/>
        <a:lstStyle/>
        <a:p>
          <a:endParaRPr lang="en-US"/>
        </a:p>
      </dgm:t>
    </dgm:pt>
    <dgm:pt modelId="{D5530DA4-A285-460A-8257-C049A3E1DC3F}" type="sibTrans" cxnId="{39E68262-F5DF-49D4-BBD1-78D25E6D55CF}">
      <dgm:prSet/>
      <dgm:spPr/>
      <dgm:t>
        <a:bodyPr/>
        <a:lstStyle/>
        <a:p>
          <a:endParaRPr lang="en-US"/>
        </a:p>
      </dgm:t>
    </dgm:pt>
    <dgm:pt modelId="{90B57CEC-0D94-486B-A9A3-93C4B96294D3}">
      <dgm:prSet/>
      <dgm:spPr/>
      <dgm:t>
        <a:bodyPr/>
        <a:lstStyle/>
        <a:p>
          <a:r>
            <a:rPr lang="en-GB" b="0"/>
            <a:t>Are there other ways that the asset base could be used to fund investment?</a:t>
          </a:r>
          <a:endParaRPr lang="en-US"/>
        </a:p>
      </dgm:t>
    </dgm:pt>
    <dgm:pt modelId="{FD4BA7FC-E6E0-42BC-9DC5-22E50FD97CE0}" type="parTrans" cxnId="{AEF6FC3A-36A5-4BF7-BA89-696A78ABB406}">
      <dgm:prSet/>
      <dgm:spPr/>
      <dgm:t>
        <a:bodyPr/>
        <a:lstStyle/>
        <a:p>
          <a:endParaRPr lang="en-US"/>
        </a:p>
      </dgm:t>
    </dgm:pt>
    <dgm:pt modelId="{8BD198DB-D324-4AA2-8147-9EFE586FBB61}" type="sibTrans" cxnId="{AEF6FC3A-36A5-4BF7-BA89-696A78ABB406}">
      <dgm:prSet/>
      <dgm:spPr/>
      <dgm:t>
        <a:bodyPr/>
        <a:lstStyle/>
        <a:p>
          <a:endParaRPr lang="en-US"/>
        </a:p>
      </dgm:t>
    </dgm:pt>
    <dgm:pt modelId="{E4B14142-6FE7-49FE-92EE-B856CC4C115A}">
      <dgm:prSet/>
      <dgm:spPr/>
      <dgm:t>
        <a:bodyPr/>
        <a:lstStyle/>
        <a:p>
          <a:r>
            <a:rPr lang="en-GB" b="0"/>
            <a:t>Further sales should not be ruled out – we need effective housing in the right place </a:t>
          </a:r>
          <a:endParaRPr lang="en-US"/>
        </a:p>
      </dgm:t>
    </dgm:pt>
    <dgm:pt modelId="{0020CD8A-9085-4FEC-A6B3-8D644494122F}" type="parTrans" cxnId="{C7C13739-3190-4EC8-9FEA-6A021769AFBF}">
      <dgm:prSet/>
      <dgm:spPr/>
      <dgm:t>
        <a:bodyPr/>
        <a:lstStyle/>
        <a:p>
          <a:endParaRPr lang="en-US"/>
        </a:p>
      </dgm:t>
    </dgm:pt>
    <dgm:pt modelId="{903A9137-7DE8-4E95-B5B0-010177AC1BF4}" type="sibTrans" cxnId="{C7C13739-3190-4EC8-9FEA-6A021769AFBF}">
      <dgm:prSet/>
      <dgm:spPr/>
      <dgm:t>
        <a:bodyPr/>
        <a:lstStyle/>
        <a:p>
          <a:endParaRPr lang="en-US"/>
        </a:p>
      </dgm:t>
    </dgm:pt>
    <dgm:pt modelId="{5897B412-9104-49DF-8677-5B3509B0A29D}">
      <dgm:prSet/>
      <dgm:spPr/>
      <dgm:t>
        <a:bodyPr/>
        <a:lstStyle/>
        <a:p>
          <a:r>
            <a:rPr lang="en-GB" b="0" dirty="0"/>
            <a:t>National church will be approached for support in this key area</a:t>
          </a:r>
          <a:endParaRPr lang="en-US" dirty="0"/>
        </a:p>
      </dgm:t>
    </dgm:pt>
    <dgm:pt modelId="{742D514D-4AA7-4A2A-9AE8-8092C3700503}" type="parTrans" cxnId="{9B5FE6A0-0760-43A7-AF27-8ED60D921B25}">
      <dgm:prSet/>
      <dgm:spPr/>
      <dgm:t>
        <a:bodyPr/>
        <a:lstStyle/>
        <a:p>
          <a:endParaRPr lang="en-US"/>
        </a:p>
      </dgm:t>
    </dgm:pt>
    <dgm:pt modelId="{EEDD40B1-84B0-485B-8E5B-700F7931C11F}" type="sibTrans" cxnId="{9B5FE6A0-0760-43A7-AF27-8ED60D921B25}">
      <dgm:prSet/>
      <dgm:spPr/>
      <dgm:t>
        <a:bodyPr/>
        <a:lstStyle/>
        <a:p>
          <a:endParaRPr lang="en-US"/>
        </a:p>
      </dgm:t>
    </dgm:pt>
    <dgm:pt modelId="{D926ACBB-B748-4609-8AF8-497D704D7BD9}" type="pres">
      <dgm:prSet presAssocID="{DF1989C9-90A1-45C5-A723-28D042EAA490}" presName="root" presStyleCnt="0">
        <dgm:presLayoutVars>
          <dgm:dir/>
          <dgm:resizeHandles val="exact"/>
        </dgm:presLayoutVars>
      </dgm:prSet>
      <dgm:spPr/>
    </dgm:pt>
    <dgm:pt modelId="{4B551BBB-BBF4-4662-9AEB-D9F066266A5C}" type="pres">
      <dgm:prSet presAssocID="{F1A8F642-3DF2-4297-A45F-7D25959B9D2B}" presName="compNode" presStyleCnt="0"/>
      <dgm:spPr/>
    </dgm:pt>
    <dgm:pt modelId="{079DF4B4-9C13-40B3-9D7E-1923779A6092}" type="pres">
      <dgm:prSet presAssocID="{F1A8F642-3DF2-4297-A45F-7D25959B9D2B}" presName="bgRect" presStyleLbl="bgShp" presStyleIdx="0" presStyleCnt="4"/>
      <dgm:spPr/>
    </dgm:pt>
    <dgm:pt modelId="{FBE50A95-DD2F-4FD2-883A-8B42E7F9F819}" type="pres">
      <dgm:prSet presAssocID="{F1A8F642-3DF2-4297-A45F-7D25959B9D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B462DC1-8E58-4003-A7DA-1B36C8F06C9C}" type="pres">
      <dgm:prSet presAssocID="{F1A8F642-3DF2-4297-A45F-7D25959B9D2B}" presName="spaceRect" presStyleCnt="0"/>
      <dgm:spPr/>
    </dgm:pt>
    <dgm:pt modelId="{B6C8D106-08E8-4FB0-A1D5-31EDA1DBD523}" type="pres">
      <dgm:prSet presAssocID="{F1A8F642-3DF2-4297-A45F-7D25959B9D2B}" presName="parTx" presStyleLbl="revTx" presStyleIdx="0" presStyleCnt="4">
        <dgm:presLayoutVars>
          <dgm:chMax val="0"/>
          <dgm:chPref val="0"/>
        </dgm:presLayoutVars>
      </dgm:prSet>
      <dgm:spPr/>
    </dgm:pt>
    <dgm:pt modelId="{A8EB3B20-D412-42D1-ACE3-0D5B5BC75536}" type="pres">
      <dgm:prSet presAssocID="{D5530DA4-A285-460A-8257-C049A3E1DC3F}" presName="sibTrans" presStyleCnt="0"/>
      <dgm:spPr/>
    </dgm:pt>
    <dgm:pt modelId="{BA1D4EE1-E6AD-4D49-9E8C-5F3958C21BAA}" type="pres">
      <dgm:prSet presAssocID="{90B57CEC-0D94-486B-A9A3-93C4B96294D3}" presName="compNode" presStyleCnt="0"/>
      <dgm:spPr/>
    </dgm:pt>
    <dgm:pt modelId="{31D52282-B1EF-4308-AD91-F741F18762EB}" type="pres">
      <dgm:prSet presAssocID="{90B57CEC-0D94-486B-A9A3-93C4B96294D3}" presName="bgRect" presStyleLbl="bgShp" presStyleIdx="1" presStyleCnt="4"/>
      <dgm:spPr/>
    </dgm:pt>
    <dgm:pt modelId="{8FD4CC63-4BD5-4065-84CC-1031840CFE58}" type="pres">
      <dgm:prSet presAssocID="{90B57CEC-0D94-486B-A9A3-93C4B96294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E116756B-2431-434F-AE82-669A0C4BCFD9}" type="pres">
      <dgm:prSet presAssocID="{90B57CEC-0D94-486B-A9A3-93C4B96294D3}" presName="spaceRect" presStyleCnt="0"/>
      <dgm:spPr/>
    </dgm:pt>
    <dgm:pt modelId="{3E4EFDCB-C6FC-4DC7-9C87-5870CAF7E0C5}" type="pres">
      <dgm:prSet presAssocID="{90B57CEC-0D94-486B-A9A3-93C4B96294D3}" presName="parTx" presStyleLbl="revTx" presStyleIdx="1" presStyleCnt="4">
        <dgm:presLayoutVars>
          <dgm:chMax val="0"/>
          <dgm:chPref val="0"/>
        </dgm:presLayoutVars>
      </dgm:prSet>
      <dgm:spPr/>
    </dgm:pt>
    <dgm:pt modelId="{FCAB1106-0257-47BC-9D36-8FB968ADA853}" type="pres">
      <dgm:prSet presAssocID="{8BD198DB-D324-4AA2-8147-9EFE586FBB61}" presName="sibTrans" presStyleCnt="0"/>
      <dgm:spPr/>
    </dgm:pt>
    <dgm:pt modelId="{77407558-5E30-48E1-957D-1E5B62386A5E}" type="pres">
      <dgm:prSet presAssocID="{E4B14142-6FE7-49FE-92EE-B856CC4C115A}" presName="compNode" presStyleCnt="0"/>
      <dgm:spPr/>
    </dgm:pt>
    <dgm:pt modelId="{8E53E43D-AB2C-4BAE-B71A-7564E5A0DE93}" type="pres">
      <dgm:prSet presAssocID="{E4B14142-6FE7-49FE-92EE-B856CC4C115A}" presName="bgRect" presStyleLbl="bgShp" presStyleIdx="2" presStyleCnt="4"/>
      <dgm:spPr/>
    </dgm:pt>
    <dgm:pt modelId="{B6F2DB37-8761-4C92-AFE7-295FF128FD27}" type="pres">
      <dgm:prSet presAssocID="{E4B14142-6FE7-49FE-92EE-B856CC4C11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62BA9173-C65E-4220-9618-0DC1E570DB2D}" type="pres">
      <dgm:prSet presAssocID="{E4B14142-6FE7-49FE-92EE-B856CC4C115A}" presName="spaceRect" presStyleCnt="0"/>
      <dgm:spPr/>
    </dgm:pt>
    <dgm:pt modelId="{2C2FEF55-097C-4E94-95B4-4BD018E18D4F}" type="pres">
      <dgm:prSet presAssocID="{E4B14142-6FE7-49FE-92EE-B856CC4C115A}" presName="parTx" presStyleLbl="revTx" presStyleIdx="2" presStyleCnt="4">
        <dgm:presLayoutVars>
          <dgm:chMax val="0"/>
          <dgm:chPref val="0"/>
        </dgm:presLayoutVars>
      </dgm:prSet>
      <dgm:spPr/>
    </dgm:pt>
    <dgm:pt modelId="{995E6268-0D3A-4547-8332-7665A8B5E3F5}" type="pres">
      <dgm:prSet presAssocID="{903A9137-7DE8-4E95-B5B0-010177AC1BF4}" presName="sibTrans" presStyleCnt="0"/>
      <dgm:spPr/>
    </dgm:pt>
    <dgm:pt modelId="{B7BA5E2F-E53A-4D1B-BBF4-252A67C5A2B1}" type="pres">
      <dgm:prSet presAssocID="{5897B412-9104-49DF-8677-5B3509B0A29D}" presName="compNode" presStyleCnt="0"/>
      <dgm:spPr/>
    </dgm:pt>
    <dgm:pt modelId="{BDC52320-8C2A-4134-96A9-B20AF6302067}" type="pres">
      <dgm:prSet presAssocID="{5897B412-9104-49DF-8677-5B3509B0A29D}" presName="bgRect" presStyleLbl="bgShp" presStyleIdx="3" presStyleCnt="4"/>
      <dgm:spPr/>
    </dgm:pt>
    <dgm:pt modelId="{72275910-6137-4AF8-9E8D-CDBE37796F83}" type="pres">
      <dgm:prSet presAssocID="{5897B412-9104-49DF-8677-5B3509B0A2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AEDD04C-426F-4541-A7C8-64AF03B46219}" type="pres">
      <dgm:prSet presAssocID="{5897B412-9104-49DF-8677-5B3509B0A29D}" presName="spaceRect" presStyleCnt="0"/>
      <dgm:spPr/>
    </dgm:pt>
    <dgm:pt modelId="{B86D2862-E3F3-4969-B7F5-C160F9C14405}" type="pres">
      <dgm:prSet presAssocID="{5897B412-9104-49DF-8677-5B3509B0A29D}" presName="parTx" presStyleLbl="revTx" presStyleIdx="3" presStyleCnt="4">
        <dgm:presLayoutVars>
          <dgm:chMax val="0"/>
          <dgm:chPref val="0"/>
        </dgm:presLayoutVars>
      </dgm:prSet>
      <dgm:spPr/>
    </dgm:pt>
  </dgm:ptLst>
  <dgm:cxnLst>
    <dgm:cxn modelId="{0057FA01-BFAE-43CE-A1F0-2DB7177D7724}" type="presOf" srcId="{F1A8F642-3DF2-4297-A45F-7D25959B9D2B}" destId="{B6C8D106-08E8-4FB0-A1D5-31EDA1DBD523}" srcOrd="0" destOrd="0" presId="urn:microsoft.com/office/officeart/2018/2/layout/IconVerticalSolidList"/>
    <dgm:cxn modelId="{64A9DA34-EB5C-4A6A-A0BA-F2C1FEE29BFC}" type="presOf" srcId="{E4B14142-6FE7-49FE-92EE-B856CC4C115A}" destId="{2C2FEF55-097C-4E94-95B4-4BD018E18D4F}" srcOrd="0" destOrd="0" presId="urn:microsoft.com/office/officeart/2018/2/layout/IconVerticalSolidList"/>
    <dgm:cxn modelId="{C7C13739-3190-4EC8-9FEA-6A021769AFBF}" srcId="{DF1989C9-90A1-45C5-A723-28D042EAA490}" destId="{E4B14142-6FE7-49FE-92EE-B856CC4C115A}" srcOrd="2" destOrd="0" parTransId="{0020CD8A-9085-4FEC-A6B3-8D644494122F}" sibTransId="{903A9137-7DE8-4E95-B5B0-010177AC1BF4}"/>
    <dgm:cxn modelId="{AEF6FC3A-36A5-4BF7-BA89-696A78ABB406}" srcId="{DF1989C9-90A1-45C5-A723-28D042EAA490}" destId="{90B57CEC-0D94-486B-A9A3-93C4B96294D3}" srcOrd="1" destOrd="0" parTransId="{FD4BA7FC-E6E0-42BC-9DC5-22E50FD97CE0}" sibTransId="{8BD198DB-D324-4AA2-8147-9EFE586FBB61}"/>
    <dgm:cxn modelId="{39E68262-F5DF-49D4-BBD1-78D25E6D55CF}" srcId="{DF1989C9-90A1-45C5-A723-28D042EAA490}" destId="{F1A8F642-3DF2-4297-A45F-7D25959B9D2B}" srcOrd="0" destOrd="0" parTransId="{8CA17556-DFE5-4960-A751-86BFBCB94AB7}" sibTransId="{D5530DA4-A285-460A-8257-C049A3E1DC3F}"/>
    <dgm:cxn modelId="{FF28617B-56D9-4218-A1EF-5F595F4ECDD0}" type="presOf" srcId="{DF1989C9-90A1-45C5-A723-28D042EAA490}" destId="{D926ACBB-B748-4609-8AF8-497D704D7BD9}" srcOrd="0" destOrd="0" presId="urn:microsoft.com/office/officeart/2018/2/layout/IconVerticalSolidList"/>
    <dgm:cxn modelId="{9B5FE6A0-0760-43A7-AF27-8ED60D921B25}" srcId="{DF1989C9-90A1-45C5-A723-28D042EAA490}" destId="{5897B412-9104-49DF-8677-5B3509B0A29D}" srcOrd="3" destOrd="0" parTransId="{742D514D-4AA7-4A2A-9AE8-8092C3700503}" sibTransId="{EEDD40B1-84B0-485B-8E5B-700F7931C11F}"/>
    <dgm:cxn modelId="{24E2AFAC-13F0-48DE-88C6-9BBFC8AFE4C5}" type="presOf" srcId="{5897B412-9104-49DF-8677-5B3509B0A29D}" destId="{B86D2862-E3F3-4969-B7F5-C160F9C14405}" srcOrd="0" destOrd="0" presId="urn:microsoft.com/office/officeart/2018/2/layout/IconVerticalSolidList"/>
    <dgm:cxn modelId="{699B8FD3-A100-45B1-86DE-2FBA25D60A13}" type="presOf" srcId="{90B57CEC-0D94-486B-A9A3-93C4B96294D3}" destId="{3E4EFDCB-C6FC-4DC7-9C87-5870CAF7E0C5}" srcOrd="0" destOrd="0" presId="urn:microsoft.com/office/officeart/2018/2/layout/IconVerticalSolidList"/>
    <dgm:cxn modelId="{80B451E0-FC4A-4B6F-926F-92EC9C2E4A82}" type="presParOf" srcId="{D926ACBB-B748-4609-8AF8-497D704D7BD9}" destId="{4B551BBB-BBF4-4662-9AEB-D9F066266A5C}" srcOrd="0" destOrd="0" presId="urn:microsoft.com/office/officeart/2018/2/layout/IconVerticalSolidList"/>
    <dgm:cxn modelId="{8FD8A3E8-1649-4DFB-ACC4-03795A617EA7}" type="presParOf" srcId="{4B551BBB-BBF4-4662-9AEB-D9F066266A5C}" destId="{079DF4B4-9C13-40B3-9D7E-1923779A6092}" srcOrd="0" destOrd="0" presId="urn:microsoft.com/office/officeart/2018/2/layout/IconVerticalSolidList"/>
    <dgm:cxn modelId="{4DDB2442-CDC6-4594-B0EA-FF906CD2C4C3}" type="presParOf" srcId="{4B551BBB-BBF4-4662-9AEB-D9F066266A5C}" destId="{FBE50A95-DD2F-4FD2-883A-8B42E7F9F819}" srcOrd="1" destOrd="0" presId="urn:microsoft.com/office/officeart/2018/2/layout/IconVerticalSolidList"/>
    <dgm:cxn modelId="{EB0B61C4-EC89-43D8-823C-7999F9F68110}" type="presParOf" srcId="{4B551BBB-BBF4-4662-9AEB-D9F066266A5C}" destId="{0B462DC1-8E58-4003-A7DA-1B36C8F06C9C}" srcOrd="2" destOrd="0" presId="urn:microsoft.com/office/officeart/2018/2/layout/IconVerticalSolidList"/>
    <dgm:cxn modelId="{23A4F46F-FEBA-4924-8E98-E25C01F2A2C8}" type="presParOf" srcId="{4B551BBB-BBF4-4662-9AEB-D9F066266A5C}" destId="{B6C8D106-08E8-4FB0-A1D5-31EDA1DBD523}" srcOrd="3" destOrd="0" presId="urn:microsoft.com/office/officeart/2018/2/layout/IconVerticalSolidList"/>
    <dgm:cxn modelId="{CC1D948B-0ECF-4B68-A097-CEAAD19B7438}" type="presParOf" srcId="{D926ACBB-B748-4609-8AF8-497D704D7BD9}" destId="{A8EB3B20-D412-42D1-ACE3-0D5B5BC75536}" srcOrd="1" destOrd="0" presId="urn:microsoft.com/office/officeart/2018/2/layout/IconVerticalSolidList"/>
    <dgm:cxn modelId="{70319138-76C8-47B1-AC18-B30DC19EF942}" type="presParOf" srcId="{D926ACBB-B748-4609-8AF8-497D704D7BD9}" destId="{BA1D4EE1-E6AD-4D49-9E8C-5F3958C21BAA}" srcOrd="2" destOrd="0" presId="urn:microsoft.com/office/officeart/2018/2/layout/IconVerticalSolidList"/>
    <dgm:cxn modelId="{C1F17DE9-EC17-496A-8670-3CE00525216E}" type="presParOf" srcId="{BA1D4EE1-E6AD-4D49-9E8C-5F3958C21BAA}" destId="{31D52282-B1EF-4308-AD91-F741F18762EB}" srcOrd="0" destOrd="0" presId="urn:microsoft.com/office/officeart/2018/2/layout/IconVerticalSolidList"/>
    <dgm:cxn modelId="{D1001310-2318-404F-8286-DB600FC4A2CA}" type="presParOf" srcId="{BA1D4EE1-E6AD-4D49-9E8C-5F3958C21BAA}" destId="{8FD4CC63-4BD5-4065-84CC-1031840CFE58}" srcOrd="1" destOrd="0" presId="urn:microsoft.com/office/officeart/2018/2/layout/IconVerticalSolidList"/>
    <dgm:cxn modelId="{BE1CD3B4-C20C-4F16-A10B-51CD6B192D8A}" type="presParOf" srcId="{BA1D4EE1-E6AD-4D49-9E8C-5F3958C21BAA}" destId="{E116756B-2431-434F-AE82-669A0C4BCFD9}" srcOrd="2" destOrd="0" presId="urn:microsoft.com/office/officeart/2018/2/layout/IconVerticalSolidList"/>
    <dgm:cxn modelId="{A3C4B2E9-DC5A-452B-9D30-C5BBC2DFF11F}" type="presParOf" srcId="{BA1D4EE1-E6AD-4D49-9E8C-5F3958C21BAA}" destId="{3E4EFDCB-C6FC-4DC7-9C87-5870CAF7E0C5}" srcOrd="3" destOrd="0" presId="urn:microsoft.com/office/officeart/2018/2/layout/IconVerticalSolidList"/>
    <dgm:cxn modelId="{5EE966BF-0EA2-4839-B9CE-B550FCA4ABCB}" type="presParOf" srcId="{D926ACBB-B748-4609-8AF8-497D704D7BD9}" destId="{FCAB1106-0257-47BC-9D36-8FB968ADA853}" srcOrd="3" destOrd="0" presId="urn:microsoft.com/office/officeart/2018/2/layout/IconVerticalSolidList"/>
    <dgm:cxn modelId="{8564094C-3D3E-4A0E-B831-8745F80F3D77}" type="presParOf" srcId="{D926ACBB-B748-4609-8AF8-497D704D7BD9}" destId="{77407558-5E30-48E1-957D-1E5B62386A5E}" srcOrd="4" destOrd="0" presId="urn:microsoft.com/office/officeart/2018/2/layout/IconVerticalSolidList"/>
    <dgm:cxn modelId="{984320E1-77AF-458F-A9B7-231A69DF99ED}" type="presParOf" srcId="{77407558-5E30-48E1-957D-1E5B62386A5E}" destId="{8E53E43D-AB2C-4BAE-B71A-7564E5A0DE93}" srcOrd="0" destOrd="0" presId="urn:microsoft.com/office/officeart/2018/2/layout/IconVerticalSolidList"/>
    <dgm:cxn modelId="{6802DB57-FB7C-4FC2-BB18-E6A9F931020A}" type="presParOf" srcId="{77407558-5E30-48E1-957D-1E5B62386A5E}" destId="{B6F2DB37-8761-4C92-AFE7-295FF128FD27}" srcOrd="1" destOrd="0" presId="urn:microsoft.com/office/officeart/2018/2/layout/IconVerticalSolidList"/>
    <dgm:cxn modelId="{5755FAC1-1C20-41BA-AB55-ADA6359EC575}" type="presParOf" srcId="{77407558-5E30-48E1-957D-1E5B62386A5E}" destId="{62BA9173-C65E-4220-9618-0DC1E570DB2D}" srcOrd="2" destOrd="0" presId="urn:microsoft.com/office/officeart/2018/2/layout/IconVerticalSolidList"/>
    <dgm:cxn modelId="{111445A8-2E0C-4DEA-B8A7-44AF7B56B9EA}" type="presParOf" srcId="{77407558-5E30-48E1-957D-1E5B62386A5E}" destId="{2C2FEF55-097C-4E94-95B4-4BD018E18D4F}" srcOrd="3" destOrd="0" presId="urn:microsoft.com/office/officeart/2018/2/layout/IconVerticalSolidList"/>
    <dgm:cxn modelId="{D11658CC-7914-4594-81AF-5D8380FC37F3}" type="presParOf" srcId="{D926ACBB-B748-4609-8AF8-497D704D7BD9}" destId="{995E6268-0D3A-4547-8332-7665A8B5E3F5}" srcOrd="5" destOrd="0" presId="urn:microsoft.com/office/officeart/2018/2/layout/IconVerticalSolidList"/>
    <dgm:cxn modelId="{59468D98-1F97-4857-9852-9C65899A6121}" type="presParOf" srcId="{D926ACBB-B748-4609-8AF8-497D704D7BD9}" destId="{B7BA5E2F-E53A-4D1B-BBF4-252A67C5A2B1}" srcOrd="6" destOrd="0" presId="urn:microsoft.com/office/officeart/2018/2/layout/IconVerticalSolidList"/>
    <dgm:cxn modelId="{BCCB1AC0-0C82-4384-AEE1-7DDA69F92C96}" type="presParOf" srcId="{B7BA5E2F-E53A-4D1B-BBF4-252A67C5A2B1}" destId="{BDC52320-8C2A-4134-96A9-B20AF6302067}" srcOrd="0" destOrd="0" presId="urn:microsoft.com/office/officeart/2018/2/layout/IconVerticalSolidList"/>
    <dgm:cxn modelId="{1D4304DB-0AB9-40AB-BBEC-FAC06C2AF0A4}" type="presParOf" srcId="{B7BA5E2F-E53A-4D1B-BBF4-252A67C5A2B1}" destId="{72275910-6137-4AF8-9E8D-CDBE37796F83}" srcOrd="1" destOrd="0" presId="urn:microsoft.com/office/officeart/2018/2/layout/IconVerticalSolidList"/>
    <dgm:cxn modelId="{95AB9FFD-4BE6-4AE3-AD32-9CC549E21567}" type="presParOf" srcId="{B7BA5E2F-E53A-4D1B-BBF4-252A67C5A2B1}" destId="{0AEDD04C-426F-4541-A7C8-64AF03B46219}" srcOrd="2" destOrd="0" presId="urn:microsoft.com/office/officeart/2018/2/layout/IconVerticalSolidList"/>
    <dgm:cxn modelId="{3E7EC167-04DB-49F7-ABB7-A00B3FC0EA27}" type="presParOf" srcId="{B7BA5E2F-E53A-4D1B-BBF4-252A67C5A2B1}" destId="{B86D2862-E3F3-4969-B7F5-C160F9C144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991A3-B490-4465-AFA8-963B72269E72}">
      <dsp:nvSpPr>
        <dsp:cNvPr id="0" name=""/>
        <dsp:cNvSpPr/>
      </dsp:nvSpPr>
      <dsp:spPr>
        <a:xfrm>
          <a:off x="642589" y="710984"/>
          <a:ext cx="1921500" cy="1921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D3906-5C68-469B-AC9E-67F394CCC125}">
      <dsp:nvSpPr>
        <dsp:cNvPr id="0" name=""/>
        <dsp:cNvSpPr/>
      </dsp:nvSpPr>
      <dsp:spPr>
        <a:xfrm>
          <a:off x="1052089" y="1120484"/>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DC1210-4B55-4172-928B-C886AFEBF414}">
      <dsp:nvSpPr>
        <dsp:cNvPr id="0" name=""/>
        <dsp:cNvSpPr/>
      </dsp:nvSpPr>
      <dsp:spPr>
        <a:xfrm>
          <a:off x="28339" y="3230984"/>
          <a:ext cx="3150000" cy="126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baseline="0" dirty="0">
              <a:latin typeface="Aptos" panose="020B0004020202020204" pitchFamily="34" charset="0"/>
            </a:rPr>
            <a:t>for your financial contribution to the life and ministry of our diocese!</a:t>
          </a:r>
          <a:endParaRPr lang="en-US" sz="2400" kern="1200" cap="none" baseline="0" dirty="0">
            <a:latin typeface="Aptos" panose="020B0004020202020204" pitchFamily="34" charset="0"/>
          </a:endParaRPr>
        </a:p>
      </dsp:txBody>
      <dsp:txXfrm>
        <a:off x="28339" y="3230984"/>
        <a:ext cx="3150000" cy="1269843"/>
      </dsp:txXfrm>
    </dsp:sp>
    <dsp:sp modelId="{D072D3E1-F66F-4DB6-9813-7C7A67B8B64C}">
      <dsp:nvSpPr>
        <dsp:cNvPr id="0" name=""/>
        <dsp:cNvSpPr/>
      </dsp:nvSpPr>
      <dsp:spPr>
        <a:xfrm>
          <a:off x="4343839" y="710984"/>
          <a:ext cx="1921500" cy="1921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32A09-9AD2-4563-BCE8-DDD7A2607038}">
      <dsp:nvSpPr>
        <dsp:cNvPr id="0" name=""/>
        <dsp:cNvSpPr/>
      </dsp:nvSpPr>
      <dsp:spPr>
        <a:xfrm>
          <a:off x="4753339" y="1120484"/>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D78DCC-CF10-459D-96C2-38B62E0F8EEB}">
      <dsp:nvSpPr>
        <dsp:cNvPr id="0" name=""/>
        <dsp:cNvSpPr/>
      </dsp:nvSpPr>
      <dsp:spPr>
        <a:xfrm>
          <a:off x="3729589" y="3230984"/>
          <a:ext cx="3150000" cy="126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baseline="0" dirty="0">
              <a:latin typeface="Aptos" panose="020B0004020202020204" pitchFamily="34" charset="0"/>
            </a:rPr>
            <a:t>for your partnership in the Gospel</a:t>
          </a:r>
          <a:endParaRPr lang="en-US" sz="2400" kern="1200" cap="none" baseline="0" dirty="0">
            <a:latin typeface="Aptos" panose="020B0004020202020204" pitchFamily="34" charset="0"/>
          </a:endParaRPr>
        </a:p>
      </dsp:txBody>
      <dsp:txXfrm>
        <a:off x="3729589" y="3230984"/>
        <a:ext cx="3150000" cy="1269843"/>
      </dsp:txXfrm>
    </dsp:sp>
    <dsp:sp modelId="{BF79048D-8EE1-4448-9F73-4B869A806E30}">
      <dsp:nvSpPr>
        <dsp:cNvPr id="0" name=""/>
        <dsp:cNvSpPr/>
      </dsp:nvSpPr>
      <dsp:spPr>
        <a:xfrm>
          <a:off x="8045089" y="710984"/>
          <a:ext cx="1921500" cy="1921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9AAAD-AD82-45B3-BAA6-FE156108B1D8}">
      <dsp:nvSpPr>
        <dsp:cNvPr id="0" name=""/>
        <dsp:cNvSpPr/>
      </dsp:nvSpPr>
      <dsp:spPr>
        <a:xfrm>
          <a:off x="8454589" y="1120484"/>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E2037-16A7-4FE8-9E45-68555F05B650}">
      <dsp:nvSpPr>
        <dsp:cNvPr id="0" name=""/>
        <dsp:cNvSpPr/>
      </dsp:nvSpPr>
      <dsp:spPr>
        <a:xfrm>
          <a:off x="7430839" y="3230984"/>
          <a:ext cx="3150000" cy="126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baseline="0" dirty="0">
              <a:latin typeface="Aptos" panose="020B0004020202020204" pitchFamily="34" charset="0"/>
            </a:rPr>
            <a:t>for your service to God</a:t>
          </a:r>
          <a:endParaRPr lang="en-US" sz="2400" kern="1200" cap="none" baseline="0" dirty="0">
            <a:latin typeface="Aptos" panose="020B0004020202020204" pitchFamily="34" charset="0"/>
          </a:endParaRPr>
        </a:p>
      </dsp:txBody>
      <dsp:txXfrm>
        <a:off x="7430839" y="3230984"/>
        <a:ext cx="3150000" cy="126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3F04-4B8D-431C-B761-7FC05FA38073}">
      <dsp:nvSpPr>
        <dsp:cNvPr id="0" name=""/>
        <dsp:cNvSpPr/>
      </dsp:nvSpPr>
      <dsp:spPr>
        <a:xfrm>
          <a:off x="0" y="394369"/>
          <a:ext cx="10609179" cy="8764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3390" tIns="437388" rIns="82339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Admin expense ratio: 19% vs Range 15% to 25%</a:t>
          </a:r>
          <a:endParaRPr lang="en-US" sz="2100" kern="1200" dirty="0"/>
        </a:p>
      </dsp:txBody>
      <dsp:txXfrm>
        <a:off x="0" y="394369"/>
        <a:ext cx="10609179" cy="876487"/>
      </dsp:txXfrm>
    </dsp:sp>
    <dsp:sp modelId="{C42C86D6-7A2E-445C-9B3B-628AA4D8F66F}">
      <dsp:nvSpPr>
        <dsp:cNvPr id="0" name=""/>
        <dsp:cNvSpPr/>
      </dsp:nvSpPr>
      <dsp:spPr>
        <a:xfrm>
          <a:off x="530458" y="84409"/>
          <a:ext cx="7426425"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701" tIns="0" rIns="280701" bIns="0" numCol="1" spcCol="1270" anchor="ctr" anchorCtr="0">
          <a:noAutofit/>
        </a:bodyPr>
        <a:lstStyle/>
        <a:p>
          <a:pPr marL="0" lvl="0" indent="0" algn="l" defTabSz="933450">
            <a:lnSpc>
              <a:spcPct val="90000"/>
            </a:lnSpc>
            <a:spcBef>
              <a:spcPct val="0"/>
            </a:spcBef>
            <a:spcAft>
              <a:spcPct val="35000"/>
            </a:spcAft>
            <a:buNone/>
          </a:pPr>
          <a:r>
            <a:rPr lang="en-GB" sz="2100" kern="1200"/>
            <a:t>Not for profit sector</a:t>
          </a:r>
          <a:endParaRPr lang="en-US" sz="2100" kern="1200"/>
        </a:p>
      </dsp:txBody>
      <dsp:txXfrm>
        <a:off x="560720" y="114671"/>
        <a:ext cx="7365901" cy="559396"/>
      </dsp:txXfrm>
    </dsp:sp>
    <dsp:sp modelId="{B5C26281-D41F-45CA-9F60-1E8726BD9F3B}">
      <dsp:nvSpPr>
        <dsp:cNvPr id="0" name=""/>
        <dsp:cNvSpPr/>
      </dsp:nvSpPr>
      <dsp:spPr>
        <a:xfrm>
          <a:off x="0" y="1694217"/>
          <a:ext cx="10609179" cy="15214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3390" tIns="437388" rIns="82339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Headcount in line with similar dioceses</a:t>
          </a:r>
          <a:endParaRPr lang="en-US" sz="2100" kern="1200"/>
        </a:p>
        <a:p>
          <a:pPr marL="228600" lvl="1" indent="-228600" algn="l" defTabSz="933450">
            <a:lnSpc>
              <a:spcPct val="90000"/>
            </a:lnSpc>
            <a:spcBef>
              <a:spcPct val="0"/>
            </a:spcBef>
            <a:spcAft>
              <a:spcPct val="15000"/>
            </a:spcAft>
            <a:buChar char="•"/>
          </a:pPr>
          <a:r>
            <a:rPr lang="en-GB" sz="2100" kern="1200"/>
            <a:t>More detailed study expected summer 2024</a:t>
          </a:r>
          <a:endParaRPr lang="en-US" sz="2100" kern="1200"/>
        </a:p>
        <a:p>
          <a:pPr marL="228600" lvl="1" indent="-228600" algn="l" defTabSz="933450">
            <a:lnSpc>
              <a:spcPct val="90000"/>
            </a:lnSpc>
            <a:spcBef>
              <a:spcPct val="0"/>
            </a:spcBef>
            <a:spcAft>
              <a:spcPct val="15000"/>
            </a:spcAft>
            <a:buChar char="•"/>
          </a:pPr>
          <a:r>
            <a:rPr lang="en-GB" sz="2100" kern="1200"/>
            <a:t>Parish Share collection: 90% vs Average 90%</a:t>
          </a:r>
          <a:endParaRPr lang="en-US" sz="2100" kern="1200"/>
        </a:p>
      </dsp:txBody>
      <dsp:txXfrm>
        <a:off x="0" y="1694217"/>
        <a:ext cx="10609179" cy="1521449"/>
      </dsp:txXfrm>
    </dsp:sp>
    <dsp:sp modelId="{4AD85A1B-6FB7-487D-8DEF-1D95AD1253E8}">
      <dsp:nvSpPr>
        <dsp:cNvPr id="0" name=""/>
        <dsp:cNvSpPr/>
      </dsp:nvSpPr>
      <dsp:spPr>
        <a:xfrm>
          <a:off x="530458" y="1384257"/>
          <a:ext cx="7426425"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701" tIns="0" rIns="280701" bIns="0" numCol="1" spcCol="1270" anchor="ctr" anchorCtr="0">
          <a:noAutofit/>
        </a:bodyPr>
        <a:lstStyle/>
        <a:p>
          <a:pPr marL="0" lvl="0" indent="0" algn="l" defTabSz="933450">
            <a:lnSpc>
              <a:spcPct val="90000"/>
            </a:lnSpc>
            <a:spcBef>
              <a:spcPct val="0"/>
            </a:spcBef>
            <a:spcAft>
              <a:spcPct val="35000"/>
            </a:spcAft>
            <a:buNone/>
          </a:pPr>
          <a:r>
            <a:rPr lang="en-GB" sz="2100" kern="1200"/>
            <a:t>Other dioceses</a:t>
          </a:r>
          <a:endParaRPr lang="en-US" sz="2100" kern="1200"/>
        </a:p>
      </dsp:txBody>
      <dsp:txXfrm>
        <a:off x="560720" y="1414519"/>
        <a:ext cx="7365901" cy="559396"/>
      </dsp:txXfrm>
    </dsp:sp>
    <dsp:sp modelId="{FD08CF42-CE99-4FC8-A4E8-AFEC86EDF8E0}">
      <dsp:nvSpPr>
        <dsp:cNvPr id="0" name=""/>
        <dsp:cNvSpPr/>
      </dsp:nvSpPr>
      <dsp:spPr>
        <a:xfrm>
          <a:off x="0" y="3639027"/>
          <a:ext cx="10609179" cy="14883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3390" tIns="437388" rIns="82339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Support costs are reasonable</a:t>
          </a:r>
          <a:endParaRPr lang="en-US" sz="2100" kern="1200"/>
        </a:p>
        <a:p>
          <a:pPr marL="228600" lvl="1" indent="-228600" algn="l" defTabSz="933450">
            <a:lnSpc>
              <a:spcPct val="90000"/>
            </a:lnSpc>
            <a:spcBef>
              <a:spcPct val="0"/>
            </a:spcBef>
            <a:spcAft>
              <a:spcPct val="15000"/>
            </a:spcAft>
            <a:buChar char="•"/>
          </a:pPr>
          <a:r>
            <a:rPr lang="en-GB" sz="2100" kern="1200"/>
            <a:t>A focus on efficiency and cost reduction has already enabled improvements and savings</a:t>
          </a:r>
          <a:endParaRPr lang="en-US" sz="2100" kern="1200"/>
        </a:p>
      </dsp:txBody>
      <dsp:txXfrm>
        <a:off x="0" y="3639027"/>
        <a:ext cx="10609179" cy="1488374"/>
      </dsp:txXfrm>
    </dsp:sp>
    <dsp:sp modelId="{AE9CD1F7-B8FD-4FBF-AE99-382DE67E3A0C}">
      <dsp:nvSpPr>
        <dsp:cNvPr id="0" name=""/>
        <dsp:cNvSpPr/>
      </dsp:nvSpPr>
      <dsp:spPr>
        <a:xfrm>
          <a:off x="530458" y="3329067"/>
          <a:ext cx="7426425"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701" tIns="0" rIns="280701" bIns="0" numCol="1" spcCol="1270" anchor="ctr" anchorCtr="0">
          <a:noAutofit/>
        </a:bodyPr>
        <a:lstStyle/>
        <a:p>
          <a:pPr marL="0" lvl="0" indent="0" algn="l" defTabSz="933450">
            <a:lnSpc>
              <a:spcPct val="90000"/>
            </a:lnSpc>
            <a:spcBef>
              <a:spcPct val="0"/>
            </a:spcBef>
            <a:spcAft>
              <a:spcPct val="35000"/>
            </a:spcAft>
            <a:buNone/>
          </a:pPr>
          <a:r>
            <a:rPr lang="en-GB" sz="2100" kern="1200"/>
            <a:t>Conclusion</a:t>
          </a:r>
          <a:endParaRPr lang="en-US" sz="2100" kern="1200"/>
        </a:p>
      </dsp:txBody>
      <dsp:txXfrm>
        <a:off x="560720" y="3359329"/>
        <a:ext cx="736590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BE7E8-108B-4E3A-BD23-E36E12AE2F00}">
      <dsp:nvSpPr>
        <dsp:cNvPr id="0" name=""/>
        <dsp:cNvSpPr/>
      </dsp:nvSpPr>
      <dsp:spPr>
        <a:xfrm>
          <a:off x="0" y="6612"/>
          <a:ext cx="10609179" cy="8401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FD884B-D541-4785-A2B0-37F8A4F15EC1}">
      <dsp:nvSpPr>
        <dsp:cNvPr id="0" name=""/>
        <dsp:cNvSpPr/>
      </dsp:nvSpPr>
      <dsp:spPr>
        <a:xfrm>
          <a:off x="254153" y="195652"/>
          <a:ext cx="462548" cy="462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2F36FA-9138-458F-BE06-5CEDDCF6B8AF}">
      <dsp:nvSpPr>
        <dsp:cNvPr id="0" name=""/>
        <dsp:cNvSpPr/>
      </dsp:nvSpPr>
      <dsp:spPr>
        <a:xfrm>
          <a:off x="970854" y="6612"/>
          <a:ext cx="9623372" cy="86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97" tIns="91697" rIns="91697" bIns="91697"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ptos" panose="020B0004020202020204" pitchFamily="34" charset="0"/>
            </a:rPr>
            <a:t>The is no significant opportunity to reduce costs</a:t>
          </a:r>
          <a:endParaRPr lang="en-US" sz="2400" kern="1200" dirty="0">
            <a:latin typeface="Aptos" panose="020B0004020202020204" pitchFamily="34" charset="0"/>
          </a:endParaRPr>
        </a:p>
      </dsp:txBody>
      <dsp:txXfrm>
        <a:off x="970854" y="6612"/>
        <a:ext cx="9623372" cy="866431"/>
      </dsp:txXfrm>
    </dsp:sp>
    <dsp:sp modelId="{AF8057C8-7A01-4DB4-AB36-C721C951E38F}">
      <dsp:nvSpPr>
        <dsp:cNvPr id="0" name=""/>
        <dsp:cNvSpPr/>
      </dsp:nvSpPr>
      <dsp:spPr>
        <a:xfrm>
          <a:off x="0" y="1089651"/>
          <a:ext cx="10609179" cy="8401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7A3DE-AAD5-40E4-BB7F-A32F328D8BB9}">
      <dsp:nvSpPr>
        <dsp:cNvPr id="0" name=""/>
        <dsp:cNvSpPr/>
      </dsp:nvSpPr>
      <dsp:spPr>
        <a:xfrm>
          <a:off x="254153" y="1278691"/>
          <a:ext cx="462548" cy="462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99F2EE-85DD-457F-B00E-77156393FB6F}">
      <dsp:nvSpPr>
        <dsp:cNvPr id="0" name=""/>
        <dsp:cNvSpPr/>
      </dsp:nvSpPr>
      <dsp:spPr>
        <a:xfrm>
          <a:off x="970854" y="1089651"/>
          <a:ext cx="9623372" cy="86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97" tIns="91697" rIns="91697" bIns="91697" numCol="1" spcCol="1270" anchor="ctr" anchorCtr="0">
          <a:noAutofit/>
        </a:bodyPr>
        <a:lstStyle/>
        <a:p>
          <a:pPr marL="0" lvl="0" indent="0" algn="l" defTabSz="1066800">
            <a:lnSpc>
              <a:spcPct val="100000"/>
            </a:lnSpc>
            <a:spcBef>
              <a:spcPct val="0"/>
            </a:spcBef>
            <a:spcAft>
              <a:spcPct val="35000"/>
            </a:spcAft>
            <a:buNone/>
          </a:pPr>
          <a:r>
            <a:rPr lang="en-GB" sz="2400" kern="1200">
              <a:latin typeface="Aptos" panose="020B0004020202020204" pitchFamily="34" charset="0"/>
            </a:rPr>
            <a:t>Our strategy will help with the financial position in the growth scenarios</a:t>
          </a:r>
          <a:endParaRPr lang="en-US" sz="2400" kern="1200">
            <a:latin typeface="Aptos" panose="020B0004020202020204" pitchFamily="34" charset="0"/>
          </a:endParaRPr>
        </a:p>
      </dsp:txBody>
      <dsp:txXfrm>
        <a:off x="970854" y="1089651"/>
        <a:ext cx="9623372" cy="866431"/>
      </dsp:txXfrm>
    </dsp:sp>
    <dsp:sp modelId="{5B876962-B2A8-43DA-A891-44D1D81C2E80}">
      <dsp:nvSpPr>
        <dsp:cNvPr id="0" name=""/>
        <dsp:cNvSpPr/>
      </dsp:nvSpPr>
      <dsp:spPr>
        <a:xfrm>
          <a:off x="0" y="2172690"/>
          <a:ext cx="10609179" cy="8401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B7F77-E60C-4DFD-8C79-CE24F5700F37}">
      <dsp:nvSpPr>
        <dsp:cNvPr id="0" name=""/>
        <dsp:cNvSpPr/>
      </dsp:nvSpPr>
      <dsp:spPr>
        <a:xfrm>
          <a:off x="254153" y="2361729"/>
          <a:ext cx="462548" cy="462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1C65C5-009D-42C3-8FD9-F034BCD57756}">
      <dsp:nvSpPr>
        <dsp:cNvPr id="0" name=""/>
        <dsp:cNvSpPr/>
      </dsp:nvSpPr>
      <dsp:spPr>
        <a:xfrm>
          <a:off x="970854" y="2172690"/>
          <a:ext cx="9623372" cy="86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97" tIns="91697" rIns="91697" bIns="91697" numCol="1" spcCol="1270" anchor="ctr" anchorCtr="0">
          <a:noAutofit/>
        </a:bodyPr>
        <a:lstStyle/>
        <a:p>
          <a:pPr marL="0" lvl="0" indent="0" algn="l" defTabSz="1066800">
            <a:lnSpc>
              <a:spcPct val="100000"/>
            </a:lnSpc>
            <a:spcBef>
              <a:spcPct val="0"/>
            </a:spcBef>
            <a:spcAft>
              <a:spcPct val="35000"/>
            </a:spcAft>
            <a:buNone/>
          </a:pPr>
          <a:r>
            <a:rPr lang="en-GB" sz="2400" b="0" kern="1200" dirty="0">
              <a:latin typeface="Aptos" panose="020B0004020202020204" pitchFamily="34" charset="0"/>
            </a:rPr>
            <a:t>In the short to medium term we will need to focus on giving and generosity, sale of assets and helping PCCs build financial resilience</a:t>
          </a:r>
          <a:endParaRPr lang="en-US" sz="2400" kern="1200" dirty="0">
            <a:latin typeface="Aptos" panose="020B0004020202020204" pitchFamily="34" charset="0"/>
          </a:endParaRPr>
        </a:p>
      </dsp:txBody>
      <dsp:txXfrm>
        <a:off x="970854" y="2172690"/>
        <a:ext cx="9623372" cy="866431"/>
      </dsp:txXfrm>
    </dsp:sp>
    <dsp:sp modelId="{E2269125-C284-43DA-9828-CAFEF3F396B6}">
      <dsp:nvSpPr>
        <dsp:cNvPr id="0" name=""/>
        <dsp:cNvSpPr/>
      </dsp:nvSpPr>
      <dsp:spPr>
        <a:xfrm>
          <a:off x="0" y="3255729"/>
          <a:ext cx="10609179" cy="8401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5461E-4DF1-4450-872D-34EF4DC69A82}">
      <dsp:nvSpPr>
        <dsp:cNvPr id="0" name=""/>
        <dsp:cNvSpPr/>
      </dsp:nvSpPr>
      <dsp:spPr>
        <a:xfrm>
          <a:off x="240919" y="3435956"/>
          <a:ext cx="462548" cy="462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6DC64-440F-476D-A60D-B085E18DB48E}">
      <dsp:nvSpPr>
        <dsp:cNvPr id="0" name=""/>
        <dsp:cNvSpPr/>
      </dsp:nvSpPr>
      <dsp:spPr>
        <a:xfrm>
          <a:off x="970854" y="3255729"/>
          <a:ext cx="9623372" cy="86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97" tIns="91697" rIns="91697" bIns="91697" numCol="1" spcCol="1270" anchor="ctr" anchorCtr="0">
          <a:noAutofit/>
        </a:bodyPr>
        <a:lstStyle/>
        <a:p>
          <a:pPr marL="0" lvl="0" indent="0" algn="l" defTabSz="1066800">
            <a:lnSpc>
              <a:spcPct val="100000"/>
            </a:lnSpc>
            <a:spcBef>
              <a:spcPct val="0"/>
            </a:spcBef>
            <a:spcAft>
              <a:spcPct val="35000"/>
            </a:spcAft>
            <a:buNone/>
          </a:pPr>
          <a:r>
            <a:rPr lang="en-GB" sz="2400" b="0" kern="1200" dirty="0">
              <a:latin typeface="Aptos" panose="020B0004020202020204" pitchFamily="34" charset="0"/>
            </a:rPr>
            <a:t>Synod/CDBF can only influence parishes but will look to find investment to support growth</a:t>
          </a:r>
          <a:endParaRPr lang="en-US" sz="2400" kern="1200" dirty="0">
            <a:latin typeface="Aptos" panose="020B0004020202020204" pitchFamily="34" charset="0"/>
          </a:endParaRPr>
        </a:p>
      </dsp:txBody>
      <dsp:txXfrm>
        <a:off x="970854" y="3255729"/>
        <a:ext cx="9623372" cy="866431"/>
      </dsp:txXfrm>
    </dsp:sp>
    <dsp:sp modelId="{286B4281-1590-478C-B934-CCF48C8EB89D}">
      <dsp:nvSpPr>
        <dsp:cNvPr id="0" name=""/>
        <dsp:cNvSpPr/>
      </dsp:nvSpPr>
      <dsp:spPr>
        <a:xfrm>
          <a:off x="0" y="4338768"/>
          <a:ext cx="10609179" cy="8401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D46D7-E391-4F07-B4BC-6F8D4F4AE6B0}">
      <dsp:nvSpPr>
        <dsp:cNvPr id="0" name=""/>
        <dsp:cNvSpPr/>
      </dsp:nvSpPr>
      <dsp:spPr>
        <a:xfrm>
          <a:off x="254153" y="4527807"/>
          <a:ext cx="462548" cy="4620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81778-D0DD-45E8-B488-C4143E627E78}">
      <dsp:nvSpPr>
        <dsp:cNvPr id="0" name=""/>
        <dsp:cNvSpPr/>
      </dsp:nvSpPr>
      <dsp:spPr>
        <a:xfrm>
          <a:off x="970854" y="4338768"/>
          <a:ext cx="9623372" cy="86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97" tIns="91697" rIns="91697" bIns="91697" numCol="1" spcCol="1270" anchor="ctr" anchorCtr="0">
          <a:noAutofit/>
        </a:bodyPr>
        <a:lstStyle/>
        <a:p>
          <a:pPr marL="0" lvl="0" indent="0" algn="l" defTabSz="1066800">
            <a:lnSpc>
              <a:spcPct val="100000"/>
            </a:lnSpc>
            <a:spcBef>
              <a:spcPct val="0"/>
            </a:spcBef>
            <a:spcAft>
              <a:spcPct val="35000"/>
            </a:spcAft>
            <a:buNone/>
          </a:pPr>
          <a:r>
            <a:rPr lang="en-GB" sz="2400" b="0" kern="1200" dirty="0">
              <a:latin typeface="Aptos" panose="020B0004020202020204" pitchFamily="34" charset="0"/>
            </a:rPr>
            <a:t>Mutuality and generosity will be key – we are one body!</a:t>
          </a:r>
          <a:endParaRPr lang="en-US" sz="2400" kern="1200" dirty="0">
            <a:latin typeface="Aptos" panose="020B0004020202020204" pitchFamily="34" charset="0"/>
          </a:endParaRPr>
        </a:p>
      </dsp:txBody>
      <dsp:txXfrm>
        <a:off x="970854" y="4338768"/>
        <a:ext cx="9623372" cy="866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F168D-387E-4BB5-A4B5-5A5BCC83BFBE}">
      <dsp:nvSpPr>
        <dsp:cNvPr id="0" name=""/>
        <dsp:cNvSpPr/>
      </dsp:nvSpPr>
      <dsp:spPr>
        <a:xfrm>
          <a:off x="0" y="4475"/>
          <a:ext cx="5040560" cy="1474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F4704-74A8-42A8-8AD2-ECE87553F16E}">
      <dsp:nvSpPr>
        <dsp:cNvPr id="0" name=""/>
        <dsp:cNvSpPr/>
      </dsp:nvSpPr>
      <dsp:spPr>
        <a:xfrm>
          <a:off x="446128" y="336306"/>
          <a:ext cx="811935" cy="811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14E9BE-B9DC-4E91-923D-BA5135642BF6}">
      <dsp:nvSpPr>
        <dsp:cNvPr id="0" name=""/>
        <dsp:cNvSpPr/>
      </dsp:nvSpPr>
      <dsp:spPr>
        <a:xfrm>
          <a:off x="1704191" y="4475"/>
          <a:ext cx="3223903" cy="147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36" tIns="156236" rIns="156236" bIns="156236"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Aptos" panose="020B0004020202020204" pitchFamily="34" charset="0"/>
            </a:rPr>
            <a:t>Our diocesan finances (DBF + parishes) are not entirely dissimilar to national finances in a time of recession</a:t>
          </a:r>
          <a:endParaRPr lang="en-US" sz="2000" kern="1200" dirty="0">
            <a:latin typeface="Aptos" panose="020B0004020202020204" pitchFamily="34" charset="0"/>
          </a:endParaRPr>
        </a:p>
      </dsp:txBody>
      <dsp:txXfrm>
        <a:off x="1704191" y="4475"/>
        <a:ext cx="3223903" cy="1476245"/>
      </dsp:txXfrm>
    </dsp:sp>
    <dsp:sp modelId="{347A2E47-7793-4994-B169-6F0E88CE6A62}">
      <dsp:nvSpPr>
        <dsp:cNvPr id="0" name=""/>
        <dsp:cNvSpPr/>
      </dsp:nvSpPr>
      <dsp:spPr>
        <a:xfrm>
          <a:off x="0" y="1818149"/>
          <a:ext cx="5040560" cy="1474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0C720-9723-4AA7-A63B-F6BA3D496AE5}">
      <dsp:nvSpPr>
        <dsp:cNvPr id="0" name=""/>
        <dsp:cNvSpPr/>
      </dsp:nvSpPr>
      <dsp:spPr>
        <a:xfrm>
          <a:off x="446128" y="2149980"/>
          <a:ext cx="811935" cy="811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4DBFE2-0337-4D41-BB2E-00BBC1761932}">
      <dsp:nvSpPr>
        <dsp:cNvPr id="0" name=""/>
        <dsp:cNvSpPr/>
      </dsp:nvSpPr>
      <dsp:spPr>
        <a:xfrm>
          <a:off x="1704191" y="1818149"/>
          <a:ext cx="3223903" cy="147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36" tIns="156236" rIns="156236" bIns="156236" numCol="1" spcCol="1270" anchor="ctr" anchorCtr="0">
          <a:noAutofit/>
        </a:bodyPr>
        <a:lstStyle/>
        <a:p>
          <a:pPr marL="0" lvl="0" indent="0" algn="l" defTabSz="889000">
            <a:lnSpc>
              <a:spcPct val="90000"/>
            </a:lnSpc>
            <a:spcBef>
              <a:spcPct val="0"/>
            </a:spcBef>
            <a:spcAft>
              <a:spcPct val="35000"/>
            </a:spcAft>
            <a:buNone/>
          </a:pPr>
          <a:r>
            <a:rPr lang="en-GB" sz="2000" b="0" kern="1200">
              <a:latin typeface="Aptos" panose="020B0004020202020204" pitchFamily="34" charset="0"/>
            </a:rPr>
            <a:t>Cutting costs (beyond driving appropriate efficiencies) leads to reduced resources and further decline</a:t>
          </a:r>
          <a:endParaRPr lang="en-US" sz="2000" kern="1200">
            <a:latin typeface="Aptos" panose="020B0004020202020204" pitchFamily="34" charset="0"/>
          </a:endParaRPr>
        </a:p>
      </dsp:txBody>
      <dsp:txXfrm>
        <a:off x="1704191" y="1818149"/>
        <a:ext cx="3223903" cy="1476245"/>
      </dsp:txXfrm>
    </dsp:sp>
    <dsp:sp modelId="{264FC54B-4E24-4C31-B957-EC1070A059EC}">
      <dsp:nvSpPr>
        <dsp:cNvPr id="0" name=""/>
        <dsp:cNvSpPr/>
      </dsp:nvSpPr>
      <dsp:spPr>
        <a:xfrm>
          <a:off x="0" y="3631823"/>
          <a:ext cx="5040560" cy="1474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6DC6D-CAAA-438B-BBE5-6773BD712637}">
      <dsp:nvSpPr>
        <dsp:cNvPr id="0" name=""/>
        <dsp:cNvSpPr/>
      </dsp:nvSpPr>
      <dsp:spPr>
        <a:xfrm>
          <a:off x="446128" y="3963654"/>
          <a:ext cx="811935" cy="811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915E4C-8A0A-4A37-B235-4607CEC55C17}">
      <dsp:nvSpPr>
        <dsp:cNvPr id="0" name=""/>
        <dsp:cNvSpPr/>
      </dsp:nvSpPr>
      <dsp:spPr>
        <a:xfrm>
          <a:off x="1704191" y="3631823"/>
          <a:ext cx="3223903" cy="147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36" tIns="156236" rIns="156236" bIns="156236" numCol="1" spcCol="1270" anchor="ctr" anchorCtr="0">
          <a:noAutofit/>
        </a:bodyPr>
        <a:lstStyle/>
        <a:p>
          <a:pPr marL="0" lvl="0" indent="0" algn="l" defTabSz="889000">
            <a:lnSpc>
              <a:spcPct val="90000"/>
            </a:lnSpc>
            <a:spcBef>
              <a:spcPct val="0"/>
            </a:spcBef>
            <a:spcAft>
              <a:spcPct val="35000"/>
            </a:spcAft>
            <a:buNone/>
          </a:pPr>
          <a:r>
            <a:rPr lang="en-GB" sz="2000" b="0" kern="1200">
              <a:latin typeface="Aptos" panose="020B0004020202020204" pitchFamily="34" charset="0"/>
            </a:rPr>
            <a:t>Most economists advocate an investment approach to drive growth</a:t>
          </a:r>
          <a:endParaRPr lang="en-US" sz="2000" kern="1200">
            <a:latin typeface="Aptos" panose="020B0004020202020204" pitchFamily="34" charset="0"/>
          </a:endParaRPr>
        </a:p>
      </dsp:txBody>
      <dsp:txXfrm>
        <a:off x="1704191" y="3631823"/>
        <a:ext cx="3223903" cy="1476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5F1AA-ACE2-45AA-B046-04157BADCAA9}">
      <dsp:nvSpPr>
        <dsp:cNvPr id="0" name=""/>
        <dsp:cNvSpPr/>
      </dsp:nvSpPr>
      <dsp:spPr>
        <a:xfrm>
          <a:off x="1179956" y="759487"/>
          <a:ext cx="933879" cy="933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BD9B19-95AA-45CC-80F0-2F96C864B333}">
      <dsp:nvSpPr>
        <dsp:cNvPr id="0" name=""/>
        <dsp:cNvSpPr/>
      </dsp:nvSpPr>
      <dsp:spPr>
        <a:xfrm>
          <a:off x="609253" y="2247324"/>
          <a:ext cx="2075286" cy="220500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a:latin typeface="Aptos" panose="020B0004020202020204" pitchFamily="34" charset="0"/>
            </a:rPr>
            <a:t>Poor housing is a deterrent to recruitment and demoralising for those already living in poor housing </a:t>
          </a:r>
          <a:endParaRPr lang="en-US" sz="2000" kern="1200" dirty="0">
            <a:latin typeface="Aptos" panose="020B0004020202020204" pitchFamily="34" charset="0"/>
          </a:endParaRPr>
        </a:p>
      </dsp:txBody>
      <dsp:txXfrm>
        <a:off x="609253" y="2247324"/>
        <a:ext cx="2075286" cy="2205000"/>
      </dsp:txXfrm>
    </dsp:sp>
    <dsp:sp modelId="{84C21307-6C50-40C3-A4CC-540F38212484}">
      <dsp:nvSpPr>
        <dsp:cNvPr id="0" name=""/>
        <dsp:cNvSpPr/>
      </dsp:nvSpPr>
      <dsp:spPr>
        <a:xfrm>
          <a:off x="3618418" y="759487"/>
          <a:ext cx="933879" cy="933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CCC619-C2F3-4B40-877A-CDEB0AA1DC58}">
      <dsp:nvSpPr>
        <dsp:cNvPr id="0" name=""/>
        <dsp:cNvSpPr/>
      </dsp:nvSpPr>
      <dsp:spPr>
        <a:xfrm>
          <a:off x="3047715" y="2247324"/>
          <a:ext cx="2075286" cy="220500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a:latin typeface="Aptos" panose="020B0004020202020204" pitchFamily="34" charset="0"/>
            </a:rPr>
            <a:t>Clergy well-being has to be a priority </a:t>
          </a:r>
          <a:endParaRPr lang="en-US" sz="2000" kern="1200" dirty="0">
            <a:latin typeface="Aptos" panose="020B0004020202020204" pitchFamily="34" charset="0"/>
          </a:endParaRPr>
        </a:p>
      </dsp:txBody>
      <dsp:txXfrm>
        <a:off x="3047715" y="2247324"/>
        <a:ext cx="2075286" cy="2205000"/>
      </dsp:txXfrm>
    </dsp:sp>
    <dsp:sp modelId="{07165760-5506-4ABF-9C62-19D0C9EF6B4D}">
      <dsp:nvSpPr>
        <dsp:cNvPr id="0" name=""/>
        <dsp:cNvSpPr/>
      </dsp:nvSpPr>
      <dsp:spPr>
        <a:xfrm>
          <a:off x="6056880" y="759487"/>
          <a:ext cx="933879" cy="933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01DD12-6A53-4896-ADC2-9BBD13F50F40}">
      <dsp:nvSpPr>
        <dsp:cNvPr id="0" name=""/>
        <dsp:cNvSpPr/>
      </dsp:nvSpPr>
      <dsp:spPr>
        <a:xfrm>
          <a:off x="5486177" y="2247324"/>
          <a:ext cx="2075286" cy="220500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a:latin typeface="Aptos" panose="020B0004020202020204" pitchFamily="34" charset="0"/>
            </a:rPr>
            <a:t>Housing is provided for the “better performance” of the duties of office </a:t>
          </a:r>
          <a:endParaRPr lang="en-US" sz="2000" kern="1200" dirty="0">
            <a:latin typeface="Aptos" panose="020B0004020202020204" pitchFamily="34" charset="0"/>
          </a:endParaRPr>
        </a:p>
      </dsp:txBody>
      <dsp:txXfrm>
        <a:off x="5486177" y="2247324"/>
        <a:ext cx="2075286" cy="2205000"/>
      </dsp:txXfrm>
    </dsp:sp>
    <dsp:sp modelId="{DD54380A-EE07-4230-9E53-9004F784BA43}">
      <dsp:nvSpPr>
        <dsp:cNvPr id="0" name=""/>
        <dsp:cNvSpPr/>
      </dsp:nvSpPr>
      <dsp:spPr>
        <a:xfrm>
          <a:off x="8495343" y="759487"/>
          <a:ext cx="933879" cy="9338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60C559-6373-4CCD-8E8C-16C6D0F09749}">
      <dsp:nvSpPr>
        <dsp:cNvPr id="0" name=""/>
        <dsp:cNvSpPr/>
      </dsp:nvSpPr>
      <dsp:spPr>
        <a:xfrm>
          <a:off x="7924639" y="2247324"/>
          <a:ext cx="2075286" cy="220500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a:latin typeface="Aptos" panose="020B0004020202020204" pitchFamily="34" charset="0"/>
            </a:rPr>
            <a:t>Good housing ought to be the standard, not the exception </a:t>
          </a:r>
          <a:endParaRPr lang="en-US" sz="2000" kern="1200" dirty="0">
            <a:latin typeface="Aptos" panose="020B0004020202020204" pitchFamily="34" charset="0"/>
          </a:endParaRPr>
        </a:p>
      </dsp:txBody>
      <dsp:txXfrm>
        <a:off x="7924639" y="2247324"/>
        <a:ext cx="2075286" cy="220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F4B4-9C13-40B3-9D7E-1923779A6092}">
      <dsp:nvSpPr>
        <dsp:cNvPr id="0" name=""/>
        <dsp:cNvSpPr/>
      </dsp:nvSpPr>
      <dsp:spPr>
        <a:xfrm>
          <a:off x="0" y="2163"/>
          <a:ext cx="10609179" cy="1096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50A95-DD2F-4FD2-883A-8B42E7F9F819}">
      <dsp:nvSpPr>
        <dsp:cNvPr id="0" name=""/>
        <dsp:cNvSpPr/>
      </dsp:nvSpPr>
      <dsp:spPr>
        <a:xfrm>
          <a:off x="331634" y="248833"/>
          <a:ext cx="602972" cy="6029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C8D106-08E8-4FB0-A1D5-31EDA1DBD523}">
      <dsp:nvSpPr>
        <dsp:cNvPr id="0" name=""/>
        <dsp:cNvSpPr/>
      </dsp:nvSpPr>
      <dsp:spPr>
        <a:xfrm>
          <a:off x="1266241" y="2163"/>
          <a:ext cx="9342937" cy="109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26" tIns="116026" rIns="116026" bIns="116026" numCol="1" spcCol="1270" anchor="ctr" anchorCtr="0">
          <a:noAutofit/>
        </a:bodyPr>
        <a:lstStyle/>
        <a:p>
          <a:pPr marL="0" lvl="0" indent="0" algn="l" defTabSz="977900">
            <a:lnSpc>
              <a:spcPct val="90000"/>
            </a:lnSpc>
            <a:spcBef>
              <a:spcPct val="0"/>
            </a:spcBef>
            <a:spcAft>
              <a:spcPct val="35000"/>
            </a:spcAft>
            <a:buNone/>
          </a:pPr>
          <a:r>
            <a:rPr lang="en-GB" sz="2200" b="0" kern="1200"/>
            <a:t>Rental incomes are likely to be £250k-£300k higher than currently budgeted for</a:t>
          </a:r>
          <a:endParaRPr lang="en-US" sz="2200" kern="1200"/>
        </a:p>
      </dsp:txBody>
      <dsp:txXfrm>
        <a:off x="1266241" y="2163"/>
        <a:ext cx="9342937" cy="1096312"/>
      </dsp:txXfrm>
    </dsp:sp>
    <dsp:sp modelId="{31D52282-B1EF-4308-AD91-F741F18762EB}">
      <dsp:nvSpPr>
        <dsp:cNvPr id="0" name=""/>
        <dsp:cNvSpPr/>
      </dsp:nvSpPr>
      <dsp:spPr>
        <a:xfrm>
          <a:off x="0" y="1372554"/>
          <a:ext cx="10609179" cy="1096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4CC63-4BD5-4065-84CC-1031840CFE58}">
      <dsp:nvSpPr>
        <dsp:cNvPr id="0" name=""/>
        <dsp:cNvSpPr/>
      </dsp:nvSpPr>
      <dsp:spPr>
        <a:xfrm>
          <a:off x="331634" y="1619224"/>
          <a:ext cx="602972" cy="6029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4EFDCB-C6FC-4DC7-9C87-5870CAF7E0C5}">
      <dsp:nvSpPr>
        <dsp:cNvPr id="0" name=""/>
        <dsp:cNvSpPr/>
      </dsp:nvSpPr>
      <dsp:spPr>
        <a:xfrm>
          <a:off x="1266241" y="1372554"/>
          <a:ext cx="9342937" cy="109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26" tIns="116026" rIns="116026" bIns="116026" numCol="1" spcCol="1270" anchor="ctr" anchorCtr="0">
          <a:noAutofit/>
        </a:bodyPr>
        <a:lstStyle/>
        <a:p>
          <a:pPr marL="0" lvl="0" indent="0" algn="l" defTabSz="977900">
            <a:lnSpc>
              <a:spcPct val="90000"/>
            </a:lnSpc>
            <a:spcBef>
              <a:spcPct val="0"/>
            </a:spcBef>
            <a:spcAft>
              <a:spcPct val="35000"/>
            </a:spcAft>
            <a:buNone/>
          </a:pPr>
          <a:r>
            <a:rPr lang="en-GB" sz="2200" b="0" kern="1200"/>
            <a:t>Are there other ways that the asset base could be used to fund investment?</a:t>
          </a:r>
          <a:endParaRPr lang="en-US" sz="2200" kern="1200"/>
        </a:p>
      </dsp:txBody>
      <dsp:txXfrm>
        <a:off x="1266241" y="1372554"/>
        <a:ext cx="9342937" cy="1096312"/>
      </dsp:txXfrm>
    </dsp:sp>
    <dsp:sp modelId="{8E53E43D-AB2C-4BAE-B71A-7564E5A0DE93}">
      <dsp:nvSpPr>
        <dsp:cNvPr id="0" name=""/>
        <dsp:cNvSpPr/>
      </dsp:nvSpPr>
      <dsp:spPr>
        <a:xfrm>
          <a:off x="0" y="2742945"/>
          <a:ext cx="10609179" cy="1096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2DB37-8761-4C92-AFE7-295FF128FD27}">
      <dsp:nvSpPr>
        <dsp:cNvPr id="0" name=""/>
        <dsp:cNvSpPr/>
      </dsp:nvSpPr>
      <dsp:spPr>
        <a:xfrm>
          <a:off x="331634" y="2989615"/>
          <a:ext cx="602972" cy="6029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2FEF55-097C-4E94-95B4-4BD018E18D4F}">
      <dsp:nvSpPr>
        <dsp:cNvPr id="0" name=""/>
        <dsp:cNvSpPr/>
      </dsp:nvSpPr>
      <dsp:spPr>
        <a:xfrm>
          <a:off x="1266241" y="2742945"/>
          <a:ext cx="9342937" cy="109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26" tIns="116026" rIns="116026" bIns="116026" numCol="1" spcCol="1270" anchor="ctr" anchorCtr="0">
          <a:noAutofit/>
        </a:bodyPr>
        <a:lstStyle/>
        <a:p>
          <a:pPr marL="0" lvl="0" indent="0" algn="l" defTabSz="977900">
            <a:lnSpc>
              <a:spcPct val="90000"/>
            </a:lnSpc>
            <a:spcBef>
              <a:spcPct val="0"/>
            </a:spcBef>
            <a:spcAft>
              <a:spcPct val="35000"/>
            </a:spcAft>
            <a:buNone/>
          </a:pPr>
          <a:r>
            <a:rPr lang="en-GB" sz="2200" b="0" kern="1200"/>
            <a:t>Further sales should not be ruled out – we need effective housing in the right place </a:t>
          </a:r>
          <a:endParaRPr lang="en-US" sz="2200" kern="1200"/>
        </a:p>
      </dsp:txBody>
      <dsp:txXfrm>
        <a:off x="1266241" y="2742945"/>
        <a:ext cx="9342937" cy="1096312"/>
      </dsp:txXfrm>
    </dsp:sp>
    <dsp:sp modelId="{BDC52320-8C2A-4134-96A9-B20AF6302067}">
      <dsp:nvSpPr>
        <dsp:cNvPr id="0" name=""/>
        <dsp:cNvSpPr/>
      </dsp:nvSpPr>
      <dsp:spPr>
        <a:xfrm>
          <a:off x="0" y="4113336"/>
          <a:ext cx="10609179" cy="1096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75910-6137-4AF8-9E8D-CDBE37796F83}">
      <dsp:nvSpPr>
        <dsp:cNvPr id="0" name=""/>
        <dsp:cNvSpPr/>
      </dsp:nvSpPr>
      <dsp:spPr>
        <a:xfrm>
          <a:off x="331634" y="4360006"/>
          <a:ext cx="602972" cy="6029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6D2862-E3F3-4969-B7F5-C160F9C14405}">
      <dsp:nvSpPr>
        <dsp:cNvPr id="0" name=""/>
        <dsp:cNvSpPr/>
      </dsp:nvSpPr>
      <dsp:spPr>
        <a:xfrm>
          <a:off x="1266241" y="4113336"/>
          <a:ext cx="9342937" cy="109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26" tIns="116026" rIns="116026" bIns="116026" numCol="1" spcCol="1270" anchor="ctr" anchorCtr="0">
          <a:noAutofit/>
        </a:bodyPr>
        <a:lstStyle/>
        <a:p>
          <a:pPr marL="0" lvl="0" indent="0" algn="l" defTabSz="977900">
            <a:lnSpc>
              <a:spcPct val="90000"/>
            </a:lnSpc>
            <a:spcBef>
              <a:spcPct val="0"/>
            </a:spcBef>
            <a:spcAft>
              <a:spcPct val="35000"/>
            </a:spcAft>
            <a:buNone/>
          </a:pPr>
          <a:r>
            <a:rPr lang="en-GB" sz="2200" b="0" kern="1200" dirty="0"/>
            <a:t>National church will be approached for support in this key area</a:t>
          </a:r>
          <a:endParaRPr lang="en-US" sz="2200" kern="1200" dirty="0"/>
        </a:p>
      </dsp:txBody>
      <dsp:txXfrm>
        <a:off x="1266241" y="4113336"/>
        <a:ext cx="9342937" cy="109631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36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2"/>
            <a:ext cx="2945659" cy="493632"/>
          </a:xfrm>
          <a:prstGeom prst="rect">
            <a:avLst/>
          </a:prstGeom>
        </p:spPr>
        <p:txBody>
          <a:bodyPr vert="horz" lIns="91440" tIns="45720" rIns="91440" bIns="45720" rtlCol="0"/>
          <a:lstStyle>
            <a:lvl1pPr algn="r">
              <a:defRPr sz="1200"/>
            </a:lvl1pPr>
          </a:lstStyle>
          <a:p>
            <a:fld id="{0614210C-F07A-41F5-B497-89935E156FFA}" type="datetimeFigureOut">
              <a:rPr lang="en-GB" smtClean="0"/>
              <a:t>07/06/2024</a:t>
            </a:fld>
            <a:endParaRPr lang="en-GB"/>
          </a:p>
        </p:txBody>
      </p:sp>
      <p:sp>
        <p:nvSpPr>
          <p:cNvPr id="4" name="Footer Placeholder 3"/>
          <p:cNvSpPr>
            <a:spLocks noGrp="1"/>
          </p:cNvSpPr>
          <p:nvPr>
            <p:ph type="ftr" sz="quarter" idx="2"/>
          </p:nvPr>
        </p:nvSpPr>
        <p:spPr>
          <a:xfrm>
            <a:off x="1" y="9377320"/>
            <a:ext cx="2945659" cy="4936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20"/>
            <a:ext cx="2945659" cy="493632"/>
          </a:xfrm>
          <a:prstGeom prst="rect">
            <a:avLst/>
          </a:prstGeom>
        </p:spPr>
        <p:txBody>
          <a:bodyPr vert="horz" lIns="91440" tIns="45720" rIns="91440" bIns="45720" rtlCol="0" anchor="b"/>
          <a:lstStyle>
            <a:lvl1pPr algn="r">
              <a:defRPr sz="1200"/>
            </a:lvl1pPr>
          </a:lstStyle>
          <a:p>
            <a:fld id="{0ECA0E0A-1036-440D-B248-A1C4BA688717}" type="slidenum">
              <a:rPr lang="en-GB" smtClean="0"/>
              <a:t>‹#›</a:t>
            </a:fld>
            <a:endParaRPr lang="en-GB"/>
          </a:p>
        </p:txBody>
      </p:sp>
    </p:spTree>
    <p:extLst>
      <p:ext uri="{BB962C8B-B14F-4D97-AF65-F5344CB8AC3E}">
        <p14:creationId xmlns:p14="http://schemas.microsoft.com/office/powerpoint/2010/main" val="371776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36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2"/>
            <a:ext cx="2945659" cy="493632"/>
          </a:xfrm>
          <a:prstGeom prst="rect">
            <a:avLst/>
          </a:prstGeom>
        </p:spPr>
        <p:txBody>
          <a:bodyPr vert="horz" lIns="91440" tIns="45720" rIns="91440" bIns="45720" rtlCol="0"/>
          <a:lstStyle>
            <a:lvl1pPr algn="r">
              <a:defRPr sz="1200"/>
            </a:lvl1pPr>
          </a:lstStyle>
          <a:p>
            <a:fld id="{09BA26EE-C4DD-4376-AFC2-820E52D4784D}" type="datetimeFigureOut">
              <a:rPr lang="en-GB" smtClean="0"/>
              <a:t>07/06/2024</a:t>
            </a:fld>
            <a:endParaRPr lang="en-GB"/>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6"/>
            <a:ext cx="5438140" cy="44426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20"/>
            <a:ext cx="2945659" cy="4936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20"/>
            <a:ext cx="2945659" cy="493632"/>
          </a:xfrm>
          <a:prstGeom prst="rect">
            <a:avLst/>
          </a:prstGeom>
        </p:spPr>
        <p:txBody>
          <a:bodyPr vert="horz" lIns="91440" tIns="45720" rIns="91440" bIns="45720" rtlCol="0" anchor="b"/>
          <a:lstStyle>
            <a:lvl1pPr algn="r">
              <a:defRPr sz="1200"/>
            </a:lvl1pPr>
          </a:lstStyle>
          <a:p>
            <a:fld id="{2A96E2C7-7E89-4537-B839-9300AFF0484B}" type="slidenum">
              <a:rPr lang="en-GB" smtClean="0"/>
              <a:t>‹#›</a:t>
            </a:fld>
            <a:endParaRPr lang="en-GB"/>
          </a:p>
        </p:txBody>
      </p:sp>
    </p:spTree>
    <p:extLst>
      <p:ext uri="{BB962C8B-B14F-4D97-AF65-F5344CB8AC3E}">
        <p14:creationId xmlns:p14="http://schemas.microsoft.com/office/powerpoint/2010/main" val="365137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4</a:t>
            </a:fld>
            <a:endParaRPr lang="en-GB" dirty="0"/>
          </a:p>
        </p:txBody>
      </p:sp>
    </p:spTree>
    <p:extLst>
      <p:ext uri="{BB962C8B-B14F-4D97-AF65-F5344CB8AC3E}">
        <p14:creationId xmlns:p14="http://schemas.microsoft.com/office/powerpoint/2010/main" val="190176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7</a:t>
            </a:fld>
            <a:endParaRPr lang="en-GB"/>
          </a:p>
        </p:txBody>
      </p:sp>
    </p:spTree>
    <p:extLst>
      <p:ext uri="{BB962C8B-B14F-4D97-AF65-F5344CB8AC3E}">
        <p14:creationId xmlns:p14="http://schemas.microsoft.com/office/powerpoint/2010/main" val="265111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8</a:t>
            </a:fld>
            <a:endParaRPr lang="en-GB"/>
          </a:p>
        </p:txBody>
      </p:sp>
    </p:spTree>
    <p:extLst>
      <p:ext uri="{BB962C8B-B14F-4D97-AF65-F5344CB8AC3E}">
        <p14:creationId xmlns:p14="http://schemas.microsoft.com/office/powerpoint/2010/main" val="318236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9</a:t>
            </a:fld>
            <a:endParaRPr lang="en-GB"/>
          </a:p>
        </p:txBody>
      </p:sp>
    </p:spTree>
    <p:extLst>
      <p:ext uri="{BB962C8B-B14F-4D97-AF65-F5344CB8AC3E}">
        <p14:creationId xmlns:p14="http://schemas.microsoft.com/office/powerpoint/2010/main" val="203608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12</a:t>
            </a:fld>
            <a:endParaRPr lang="en-GB"/>
          </a:p>
        </p:txBody>
      </p:sp>
    </p:spTree>
    <p:extLst>
      <p:ext uri="{BB962C8B-B14F-4D97-AF65-F5344CB8AC3E}">
        <p14:creationId xmlns:p14="http://schemas.microsoft.com/office/powerpoint/2010/main" val="230949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17</a:t>
            </a:fld>
            <a:endParaRPr lang="en-GB"/>
          </a:p>
        </p:txBody>
      </p:sp>
    </p:spTree>
    <p:extLst>
      <p:ext uri="{BB962C8B-B14F-4D97-AF65-F5344CB8AC3E}">
        <p14:creationId xmlns:p14="http://schemas.microsoft.com/office/powerpoint/2010/main" val="17767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26</a:t>
            </a:fld>
            <a:endParaRPr lang="en-GB"/>
          </a:p>
        </p:txBody>
      </p:sp>
    </p:spTree>
    <p:extLst>
      <p:ext uri="{BB962C8B-B14F-4D97-AF65-F5344CB8AC3E}">
        <p14:creationId xmlns:p14="http://schemas.microsoft.com/office/powerpoint/2010/main" val="1322906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65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429" y="944724"/>
            <a:ext cx="10363200" cy="1620180"/>
          </a:xfrm>
        </p:spPr>
        <p:txBody>
          <a:bodyPr anchor="ctr"/>
          <a:lstStyle>
            <a:lvl1pPr algn="ctr">
              <a:defRPr sz="4800" b="1" cap="none" baseline="0">
                <a:solidFill>
                  <a:schemeClr val="tx1"/>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959429" y="2996953"/>
            <a:ext cx="10363200" cy="1500187"/>
          </a:xfrm>
        </p:spPr>
        <p:txBody>
          <a:bodyPr anchor="ctr"/>
          <a:lstStyle>
            <a:lvl1pPr marL="0" indent="0" algn="ctr">
              <a:buNone/>
              <a:defRPr sz="44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solidFill>
                  <a:schemeClr val="tx1"/>
                </a:solidFill>
              </a:rPr>
              <a:t>Subheading</a:t>
            </a:r>
            <a:endParaRPr lang="en-US"/>
          </a:p>
        </p:txBody>
      </p:sp>
      <p:sp>
        <p:nvSpPr>
          <p:cNvPr id="6" name="Oval 5"/>
          <p:cNvSpPr/>
          <p:nvPr/>
        </p:nvSpPr>
        <p:spPr>
          <a:xfrm>
            <a:off x="7032104" y="4841776"/>
            <a:ext cx="9649072" cy="40324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sp>
        <p:nvSpPr>
          <p:cNvPr id="4" name="TextBox 3"/>
          <p:cNvSpPr txBox="1"/>
          <p:nvPr userDrawn="1"/>
        </p:nvSpPr>
        <p:spPr>
          <a:xfrm>
            <a:off x="3695734" y="944724"/>
            <a:ext cx="184731" cy="369332"/>
          </a:xfrm>
          <a:prstGeom prst="rect">
            <a:avLst/>
          </a:prstGeom>
          <a:noFill/>
        </p:spPr>
        <p:txBody>
          <a:bodyPr wrap="none" rtlCol="0">
            <a:spAutoFit/>
          </a:bodyPr>
          <a:lstStyle/>
          <a:p>
            <a:pPr eaLnBrk="0" fontAlgn="base" hangingPunct="0">
              <a:spcBef>
                <a:spcPct val="0"/>
              </a:spcBef>
              <a:spcAft>
                <a:spcPct val="0"/>
              </a:spcAft>
            </a:pPr>
            <a:endParaRPr lang="en-GB" sz="1800">
              <a:solidFill>
                <a:prstClr val="white"/>
              </a:solidFill>
              <a:latin typeface="Times New Roman" pitchFamily="18" charset="0"/>
            </a:endParaRPr>
          </a:p>
        </p:txBody>
      </p:sp>
      <p:pic>
        <p:nvPicPr>
          <p:cNvPr id="9" name="Picture 8" descr="A close-up of a logo&#10;&#10;Description automatically generated">
            <a:extLst>
              <a:ext uri="{FF2B5EF4-FFF2-40B4-BE49-F238E27FC236}">
                <a16:creationId xmlns:a16="http://schemas.microsoft.com/office/drawing/2014/main" id="{72A33BAE-E09D-2477-7375-2B039A987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5588" y="5867258"/>
            <a:ext cx="4324970" cy="990742"/>
          </a:xfrm>
          <a:prstGeom prst="rect">
            <a:avLst/>
          </a:prstGeom>
        </p:spPr>
      </p:pic>
    </p:spTree>
    <p:extLst>
      <p:ext uri="{BB962C8B-B14F-4D97-AF65-F5344CB8AC3E}">
        <p14:creationId xmlns:p14="http://schemas.microsoft.com/office/powerpoint/2010/main" val="6062610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p:spPr>
        <p:txBody>
          <a:bodyPr/>
          <a:lstStyle>
            <a:lvl1pPr>
              <a:defRPr>
                <a:solidFill>
                  <a:srgbClr val="0C65AF"/>
                </a:solidFill>
              </a:defRPr>
            </a:lvl1pPr>
          </a:lstStyle>
          <a:p>
            <a:r>
              <a:rPr lang="en-US"/>
              <a:t>Click to edit Master title style</a:t>
            </a:r>
            <a:endParaRPr lang="en-GB"/>
          </a:p>
        </p:txBody>
      </p:sp>
    </p:spTree>
    <p:extLst>
      <p:ext uri="{BB962C8B-B14F-4D97-AF65-F5344CB8AC3E}">
        <p14:creationId xmlns:p14="http://schemas.microsoft.com/office/powerpoint/2010/main" val="3491076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95467" y="1124743"/>
            <a:ext cx="5040560" cy="5112545"/>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9850" y="1124742"/>
            <a:ext cx="4988759" cy="5112546"/>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368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55440" y="116632"/>
            <a:ext cx="10526960" cy="612068"/>
          </a:xfrm>
        </p:spPr>
        <p:txBody>
          <a:bodyPr/>
          <a:lstStyle/>
          <a:p>
            <a:r>
              <a:rPr lang="en-US"/>
              <a:t>Click to edit Master title style</a:t>
            </a:r>
            <a:endParaRPr lang="en-GB"/>
          </a:p>
        </p:txBody>
      </p:sp>
      <p:sp>
        <p:nvSpPr>
          <p:cNvPr id="3" name="Content Placeholder 2"/>
          <p:cNvSpPr>
            <a:spLocks noGrp="1"/>
          </p:cNvSpPr>
          <p:nvPr>
            <p:ph sz="quarter" idx="1"/>
          </p:nvPr>
        </p:nvSpPr>
        <p:spPr>
          <a:xfrm>
            <a:off x="1075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663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075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663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9243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51C4-D1E2-FC5B-2C17-2357F2EF6C77}"/>
              </a:ext>
            </a:extLst>
          </p:cNvPr>
          <p:cNvSpPr>
            <a:spLocks noGrp="1"/>
          </p:cNvSpPr>
          <p:nvPr>
            <p:ph type="title"/>
          </p:nvPr>
        </p:nvSpPr>
        <p:spPr>
          <a:xfrm>
            <a:off x="838200" y="365125"/>
            <a:ext cx="10515600" cy="540729"/>
          </a:xfrm>
        </p:spPr>
        <p:txBody>
          <a:bodyPr>
            <a:noAutofit/>
          </a:bodyPr>
          <a:lstStyle>
            <a:lvl1pPr>
              <a:defRPr sz="3600" b="1"/>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08B83C35-B9D4-9C8E-D53E-3CDBBF15CE3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4571C0B-2512-3B75-217C-2DD97DC6F7FF}"/>
              </a:ext>
            </a:extLst>
          </p:cNvPr>
          <p:cNvSpPr>
            <a:spLocks noGrp="1"/>
          </p:cNvSpPr>
          <p:nvPr>
            <p:ph type="ftr" sz="quarter" idx="11"/>
          </p:nvPr>
        </p:nvSpPr>
        <p:spPr/>
        <p:txBody>
          <a:bodyPr/>
          <a:lstStyle/>
          <a:p>
            <a:r>
              <a:rPr lang="en-GB"/>
              <a:t>Slide </a:t>
            </a:r>
          </a:p>
        </p:txBody>
      </p:sp>
      <p:sp>
        <p:nvSpPr>
          <p:cNvPr id="5" name="Slide Number Placeholder 4">
            <a:extLst>
              <a:ext uri="{FF2B5EF4-FFF2-40B4-BE49-F238E27FC236}">
                <a16:creationId xmlns:a16="http://schemas.microsoft.com/office/drawing/2014/main" id="{523C80A1-A432-DCB9-B2D1-41D4B9914B1C}"/>
              </a:ext>
            </a:extLst>
          </p:cNvPr>
          <p:cNvSpPr>
            <a:spLocks noGrp="1"/>
          </p:cNvSpPr>
          <p:nvPr>
            <p:ph type="sldNum" sz="quarter" idx="12"/>
          </p:nvPr>
        </p:nvSpPr>
        <p:spPr/>
        <p:txBody>
          <a:bodyPr/>
          <a:lstStyle/>
          <a:p>
            <a:fld id="{182C44B9-EBEA-4DF5-A1CB-BCB302678D5A}" type="slidenum">
              <a:rPr lang="en-GB" smtClean="0"/>
              <a:t>‹#›</a:t>
            </a:fld>
            <a:endParaRPr lang="en-GB"/>
          </a:p>
        </p:txBody>
      </p:sp>
    </p:spTree>
    <p:extLst>
      <p:ext uri="{BB962C8B-B14F-4D97-AF65-F5344CB8AC3E}">
        <p14:creationId xmlns:p14="http://schemas.microsoft.com/office/powerpoint/2010/main" val="222888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a:noFill/>
          </a:ln>
        </p:spPr>
        <p:txBody>
          <a:bodyPr/>
          <a:lstStyle>
            <a:lvl1pPr>
              <a:defRPr>
                <a:solidFill>
                  <a:srgbClr val="0C65AF"/>
                </a:solidFill>
              </a:defRPr>
            </a:lvl1pPr>
          </a:lstStyle>
          <a:p>
            <a:r>
              <a:rPr lang="en-US"/>
              <a:t>Click to edit Master title style</a:t>
            </a:r>
            <a:endParaRPr lang="en-GB"/>
          </a:p>
        </p:txBody>
      </p:sp>
      <p:sp>
        <p:nvSpPr>
          <p:cNvPr id="3" name="Content Placeholder 2"/>
          <p:cNvSpPr>
            <a:spLocks noGrp="1"/>
          </p:cNvSpPr>
          <p:nvPr>
            <p:ph idx="1"/>
          </p:nvPr>
        </p:nvSpPr>
        <p:spPr>
          <a:xfrm>
            <a:off x="1295063" y="1124744"/>
            <a:ext cx="10609179" cy="5211812"/>
          </a:xfrm>
        </p:spPr>
        <p:txBody>
          <a:bodyPr/>
          <a:lstStyle>
            <a:lvl1pPr>
              <a:defRPr sz="3200" b="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8168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p:spPr>
        <p:txBody>
          <a:bodyPr/>
          <a:lstStyle>
            <a:lvl1pPr>
              <a:defRPr>
                <a:solidFill>
                  <a:srgbClr val="0C65A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90671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95467" y="1124743"/>
            <a:ext cx="5040560" cy="5112545"/>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9850" y="1124742"/>
            <a:ext cx="4988759" cy="5112546"/>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13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55440" y="116632"/>
            <a:ext cx="10526960" cy="612068"/>
          </a:xfrm>
        </p:spPr>
        <p:txBody>
          <a:bodyPr/>
          <a:lstStyle/>
          <a:p>
            <a:r>
              <a:rPr lang="en-US"/>
              <a:t>Click to edit Master title style</a:t>
            </a:r>
            <a:endParaRPr lang="en-GB"/>
          </a:p>
        </p:txBody>
      </p:sp>
      <p:sp>
        <p:nvSpPr>
          <p:cNvPr id="3" name="Content Placeholder 2"/>
          <p:cNvSpPr>
            <a:spLocks noGrp="1"/>
          </p:cNvSpPr>
          <p:nvPr>
            <p:ph sz="quarter" idx="1"/>
          </p:nvPr>
        </p:nvSpPr>
        <p:spPr>
          <a:xfrm>
            <a:off x="1075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663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075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663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400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15541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558A-CA13-77D3-EA22-0B5BEA94F4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434ABB-BC73-44F4-607A-6D5543472BB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8E89E53-7C01-F1CD-B143-B8839A975920}"/>
              </a:ext>
            </a:extLst>
          </p:cNvPr>
          <p:cNvSpPr>
            <a:spLocks noGrp="1"/>
          </p:cNvSpPr>
          <p:nvPr>
            <p:ph type="ftr" sz="quarter" idx="11"/>
          </p:nvPr>
        </p:nvSpPr>
        <p:spPr/>
        <p:txBody>
          <a:bodyPr/>
          <a:lstStyle/>
          <a:p>
            <a:r>
              <a:rPr lang="en-GB"/>
              <a:t>Slide </a:t>
            </a:r>
          </a:p>
        </p:txBody>
      </p:sp>
      <p:sp>
        <p:nvSpPr>
          <p:cNvPr id="5" name="Slide Number Placeholder 4">
            <a:extLst>
              <a:ext uri="{FF2B5EF4-FFF2-40B4-BE49-F238E27FC236}">
                <a16:creationId xmlns:a16="http://schemas.microsoft.com/office/drawing/2014/main" id="{68CC9A43-B359-BB23-11B5-664B2A623431}"/>
              </a:ext>
            </a:extLst>
          </p:cNvPr>
          <p:cNvSpPr>
            <a:spLocks noGrp="1"/>
          </p:cNvSpPr>
          <p:nvPr>
            <p:ph type="sldNum" sz="quarter" idx="12"/>
          </p:nvPr>
        </p:nvSpPr>
        <p:spPr/>
        <p:txBody>
          <a:bodyPr/>
          <a:lstStyle/>
          <a:p>
            <a:fld id="{42F4AE47-C14C-48F5-B4DF-1BFF9396658A}" type="slidenum">
              <a:rPr lang="en-GB" smtClean="0"/>
              <a:t>‹#›</a:t>
            </a:fld>
            <a:endParaRPr lang="en-GB"/>
          </a:p>
        </p:txBody>
      </p:sp>
    </p:spTree>
    <p:extLst>
      <p:ext uri="{BB962C8B-B14F-4D97-AF65-F5344CB8AC3E}">
        <p14:creationId xmlns:p14="http://schemas.microsoft.com/office/powerpoint/2010/main" val="320890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65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429" y="944724"/>
            <a:ext cx="10363200" cy="1620180"/>
          </a:xfrm>
        </p:spPr>
        <p:txBody>
          <a:bodyPr anchor="ctr"/>
          <a:lstStyle>
            <a:lvl1pPr algn="ctr">
              <a:defRPr sz="4800" b="1" cap="none" baseline="0">
                <a:solidFill>
                  <a:schemeClr val="tx1"/>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959429" y="2996953"/>
            <a:ext cx="10363200" cy="1500187"/>
          </a:xfrm>
        </p:spPr>
        <p:txBody>
          <a:bodyPr anchor="ctr"/>
          <a:lstStyle>
            <a:lvl1pPr marL="0" indent="0" algn="ctr">
              <a:buNone/>
              <a:defRPr sz="44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solidFill>
                  <a:schemeClr val="tx1"/>
                </a:solidFill>
              </a:rPr>
              <a:t>Subheading</a:t>
            </a:r>
            <a:endParaRPr lang="en-US"/>
          </a:p>
        </p:txBody>
      </p:sp>
      <p:sp>
        <p:nvSpPr>
          <p:cNvPr id="6" name="Oval 5"/>
          <p:cNvSpPr/>
          <p:nvPr/>
        </p:nvSpPr>
        <p:spPr>
          <a:xfrm>
            <a:off x="7032104" y="4841776"/>
            <a:ext cx="9649072" cy="40324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sp>
        <p:nvSpPr>
          <p:cNvPr id="4" name="TextBox 3"/>
          <p:cNvSpPr txBox="1"/>
          <p:nvPr userDrawn="1"/>
        </p:nvSpPr>
        <p:spPr>
          <a:xfrm>
            <a:off x="3695734" y="944724"/>
            <a:ext cx="184731" cy="369332"/>
          </a:xfrm>
          <a:prstGeom prst="rect">
            <a:avLst/>
          </a:prstGeom>
          <a:noFill/>
        </p:spPr>
        <p:txBody>
          <a:bodyPr wrap="none" rtlCol="0">
            <a:spAutoFit/>
          </a:bodyPr>
          <a:lstStyle/>
          <a:p>
            <a:pPr eaLnBrk="0" fontAlgn="base" hangingPunct="0">
              <a:spcBef>
                <a:spcPct val="0"/>
              </a:spcBef>
              <a:spcAft>
                <a:spcPct val="0"/>
              </a:spcAft>
            </a:pPr>
            <a:endParaRPr lang="en-GB" sz="1800">
              <a:solidFill>
                <a:prstClr val="white"/>
              </a:solidFill>
              <a:latin typeface="Times New Roman" pitchFamily="18" charset="0"/>
            </a:endParaRPr>
          </a:p>
        </p:txBody>
      </p:sp>
      <p:pic>
        <p:nvPicPr>
          <p:cNvPr id="9" name="Picture 8" descr="A close-up of a logo&#10;&#10;Description automatically generated with low confidence">
            <a:extLst>
              <a:ext uri="{FF2B5EF4-FFF2-40B4-BE49-F238E27FC236}">
                <a16:creationId xmlns:a16="http://schemas.microsoft.com/office/drawing/2014/main" id="{CAD4F846-55E9-EA42-2D93-DAFC1C224A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1948" y="5689468"/>
            <a:ext cx="4133316" cy="946839"/>
          </a:xfrm>
          <a:prstGeom prst="rect">
            <a:avLst/>
          </a:prstGeom>
        </p:spPr>
      </p:pic>
    </p:spTree>
    <p:extLst>
      <p:ext uri="{BB962C8B-B14F-4D97-AF65-F5344CB8AC3E}">
        <p14:creationId xmlns:p14="http://schemas.microsoft.com/office/powerpoint/2010/main" val="14327672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a:noFill/>
          </a:ln>
        </p:spPr>
        <p:txBody>
          <a:bodyPr/>
          <a:lstStyle>
            <a:lvl1pPr>
              <a:defRPr>
                <a:solidFill>
                  <a:srgbClr val="0C65AF"/>
                </a:solidFill>
              </a:defRPr>
            </a:lvl1pPr>
          </a:lstStyle>
          <a:p>
            <a:r>
              <a:rPr lang="en-US"/>
              <a:t>Click to edit Master title style</a:t>
            </a:r>
            <a:endParaRPr lang="en-GB"/>
          </a:p>
        </p:txBody>
      </p:sp>
      <p:sp>
        <p:nvSpPr>
          <p:cNvPr id="3" name="Content Placeholder 2"/>
          <p:cNvSpPr>
            <a:spLocks noGrp="1"/>
          </p:cNvSpPr>
          <p:nvPr>
            <p:ph idx="1"/>
          </p:nvPr>
        </p:nvSpPr>
        <p:spPr>
          <a:xfrm>
            <a:off x="1295063" y="1124744"/>
            <a:ext cx="10609179" cy="5211812"/>
          </a:xfrm>
        </p:spPr>
        <p:txBody>
          <a:bodyPr/>
          <a:lstStyle>
            <a:lvl1pPr>
              <a:defRPr sz="3200" b="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1920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4" descr="R:\Communications\corporate identity\Canterbury\Changing Lives\CLCL background.png"/>
          <p:cNvPicPr>
            <a:picLocks noChangeAspect="1" noChangeArrowheads="1"/>
          </p:cNvPicPr>
          <p:nvPr userDrawn="1"/>
        </p:nvPicPr>
        <p:blipFill rotWithShape="1">
          <a:blip r:embed="rId9" cstate="screen">
            <a:extLst>
              <a:ext uri="{BEBA8EAE-BF5A-486C-A8C5-ECC9F3942E4B}">
                <a14:imgProps xmlns:a14="http://schemas.microsoft.com/office/drawing/2010/main">
                  <a14:imgLayer r:embed="rId10">
                    <a14:imgEffect>
                      <a14:artisticCutout/>
                    </a14:imgEffect>
                  </a14:imgLayer>
                </a14:imgProps>
              </a:ext>
              <a:ext uri="{28A0092B-C50C-407E-A947-70E740481C1C}">
                <a14:useLocalDpi xmlns:a14="http://schemas.microsoft.com/office/drawing/2010/main"/>
              </a:ext>
            </a:extLst>
          </a:blip>
          <a:srcRect/>
          <a:stretch/>
        </p:blipFill>
        <p:spPr bwMode="auto">
          <a:xfrm>
            <a:off x="-3008" y="6587413"/>
            <a:ext cx="12339701" cy="330731"/>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8"/>
          <p:cNvSpPr>
            <a:spLocks noGrp="1" noChangeArrowheads="1"/>
          </p:cNvSpPr>
          <p:nvPr>
            <p:ph type="title"/>
          </p:nvPr>
        </p:nvSpPr>
        <p:spPr bwMode="auto">
          <a:xfrm>
            <a:off x="1295467" y="152636"/>
            <a:ext cx="10369152" cy="72008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0" name="Rectangle 9"/>
          <p:cNvSpPr>
            <a:spLocks noGrp="1" noChangeArrowheads="1"/>
          </p:cNvSpPr>
          <p:nvPr>
            <p:ph type="body" idx="1"/>
          </p:nvPr>
        </p:nvSpPr>
        <p:spPr bwMode="auto">
          <a:xfrm>
            <a:off x="1312838" y="944724"/>
            <a:ext cx="10351780" cy="539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 name="Group 9"/>
          <p:cNvGrpSpPr/>
          <p:nvPr userDrawn="1"/>
        </p:nvGrpSpPr>
        <p:grpSpPr>
          <a:xfrm>
            <a:off x="11280576" y="6237312"/>
            <a:ext cx="672075" cy="576064"/>
            <a:chOff x="8532440" y="6309320"/>
            <a:chExt cx="576064" cy="576064"/>
          </a:xfrm>
        </p:grpSpPr>
        <p:sp>
          <p:nvSpPr>
            <p:cNvPr id="11" name="Oval 10"/>
            <p:cNvSpPr/>
            <p:nvPr userDrawn="1"/>
          </p:nvSpPr>
          <p:spPr>
            <a:xfrm>
              <a:off x="8532440" y="630932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pic>
          <p:nvPicPr>
            <p:cNvPr id="12" name="Picture 2" descr="R:\Communications\corporate identity\Canterbury\Changing Lives\Proposed arrow\CLCL arrow.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8618066" y="6408564"/>
              <a:ext cx="404812" cy="404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768DC029-3F76-4015-863E-261A828C710B}"/>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6200000">
            <a:off x="-2692877" y="2811307"/>
            <a:ext cx="6445674" cy="912309"/>
          </a:xfrm>
          <a:prstGeom prst="rect">
            <a:avLst/>
          </a:prstGeom>
        </p:spPr>
      </p:pic>
      <p:sp>
        <p:nvSpPr>
          <p:cNvPr id="2" name="TextBox 1">
            <a:extLst>
              <a:ext uri="{FF2B5EF4-FFF2-40B4-BE49-F238E27FC236}">
                <a16:creationId xmlns:a16="http://schemas.microsoft.com/office/drawing/2014/main" id="{C857FD90-CA14-98AC-8D7D-26DEE08BC2B6}"/>
              </a:ext>
            </a:extLst>
          </p:cNvPr>
          <p:cNvSpPr txBox="1"/>
          <p:nvPr userDrawn="1"/>
        </p:nvSpPr>
        <p:spPr>
          <a:xfrm>
            <a:off x="123394" y="6548812"/>
            <a:ext cx="800219" cy="369332"/>
          </a:xfrm>
          <a:prstGeom prst="rect">
            <a:avLst/>
          </a:prstGeom>
          <a:noFill/>
        </p:spPr>
        <p:txBody>
          <a:bodyPr wrap="none" rtlCol="0">
            <a:spAutoFit/>
          </a:bodyPr>
          <a:lstStyle/>
          <a:p>
            <a:r>
              <a:rPr lang="en-GB" sz="1400" dirty="0">
                <a:solidFill>
                  <a:schemeClr val="bg1"/>
                </a:solidFill>
                <a:latin typeface="Aptos" panose="020B0004020202020204" pitchFamily="34" charset="0"/>
              </a:rPr>
              <a:t>Slide</a:t>
            </a:r>
            <a:r>
              <a:rPr lang="en-GB" dirty="0">
                <a:solidFill>
                  <a:schemeClr val="bg1"/>
                </a:solidFill>
                <a:latin typeface="Aptos" panose="020B0004020202020204" pitchFamily="34" charset="0"/>
              </a:rPr>
              <a:t> </a:t>
            </a:r>
            <a:fld id="{E5EC595E-9AC6-4B26-8B0D-757B8C617717}" type="slidenum">
              <a:rPr lang="en-GB" sz="1400" smtClean="0">
                <a:solidFill>
                  <a:schemeClr val="bg1"/>
                </a:solidFill>
                <a:latin typeface="Aptos" panose="020B0004020202020204" pitchFamily="34" charset="0"/>
              </a:rPr>
              <a:t>‹#›</a:t>
            </a:fld>
            <a:endParaRPr lang="en-GB" dirty="0">
              <a:solidFill>
                <a:schemeClr val="bg1"/>
              </a:solidFill>
              <a:latin typeface="Aptos" panose="020B0004020202020204" pitchFamily="34" charset="0"/>
            </a:endParaRPr>
          </a:p>
        </p:txBody>
      </p:sp>
    </p:spTree>
    <p:extLst>
      <p:ext uri="{BB962C8B-B14F-4D97-AF65-F5344CB8AC3E}">
        <p14:creationId xmlns:p14="http://schemas.microsoft.com/office/powerpoint/2010/main" val="1423541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0" r:id="rId6"/>
    <p:sldLayoutId id="2147483678" r:id="rId7"/>
  </p:sldLayoutIdLst>
  <p:hf hdr="0" dt="0"/>
  <p:txStyles>
    <p:titleStyle>
      <a:lvl1pPr algn="l" rtl="0" eaLnBrk="0" fontAlgn="base" hangingPunct="0">
        <a:spcBef>
          <a:spcPct val="0"/>
        </a:spcBef>
        <a:spcAft>
          <a:spcPct val="0"/>
        </a:spcAft>
        <a:defRPr sz="4000" b="1">
          <a:solidFill>
            <a:srgbClr val="3070B4"/>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a:solidFill>
            <a:srgbClr val="3070B4"/>
          </a:solidFill>
          <a:latin typeface="Arial" charset="0"/>
        </a:defRPr>
      </a:lvl2pPr>
      <a:lvl3pPr algn="l" rtl="0" eaLnBrk="0" fontAlgn="base" hangingPunct="0">
        <a:spcBef>
          <a:spcPct val="0"/>
        </a:spcBef>
        <a:spcAft>
          <a:spcPct val="0"/>
        </a:spcAft>
        <a:defRPr sz="3200">
          <a:solidFill>
            <a:srgbClr val="3070B4"/>
          </a:solidFill>
          <a:latin typeface="Arial" charset="0"/>
        </a:defRPr>
      </a:lvl3pPr>
      <a:lvl4pPr algn="l" rtl="0" eaLnBrk="0" fontAlgn="base" hangingPunct="0">
        <a:spcBef>
          <a:spcPct val="0"/>
        </a:spcBef>
        <a:spcAft>
          <a:spcPct val="0"/>
        </a:spcAft>
        <a:defRPr sz="3200">
          <a:solidFill>
            <a:srgbClr val="3070B4"/>
          </a:solidFill>
          <a:latin typeface="Arial" charset="0"/>
        </a:defRPr>
      </a:lvl4pPr>
      <a:lvl5pPr algn="l" rtl="0" eaLnBrk="0" fontAlgn="base" hangingPunct="0">
        <a:spcBef>
          <a:spcPct val="0"/>
        </a:spcBef>
        <a:spcAft>
          <a:spcPct val="0"/>
        </a:spcAft>
        <a:defRPr sz="3200">
          <a:solidFill>
            <a:srgbClr val="3070B4"/>
          </a:solidFill>
          <a:latin typeface="Arial" charset="0"/>
        </a:defRPr>
      </a:lvl5pPr>
      <a:lvl6pPr marL="457200" algn="l" rtl="0" fontAlgn="base">
        <a:spcBef>
          <a:spcPct val="0"/>
        </a:spcBef>
        <a:spcAft>
          <a:spcPct val="0"/>
        </a:spcAft>
        <a:defRPr sz="3200">
          <a:solidFill>
            <a:srgbClr val="3070B4"/>
          </a:solidFill>
          <a:latin typeface="Arial" charset="0"/>
        </a:defRPr>
      </a:lvl6pPr>
      <a:lvl7pPr marL="914400" algn="l" rtl="0" fontAlgn="base">
        <a:spcBef>
          <a:spcPct val="0"/>
        </a:spcBef>
        <a:spcAft>
          <a:spcPct val="0"/>
        </a:spcAft>
        <a:defRPr sz="3200">
          <a:solidFill>
            <a:srgbClr val="3070B4"/>
          </a:solidFill>
          <a:latin typeface="Arial" charset="0"/>
        </a:defRPr>
      </a:lvl7pPr>
      <a:lvl8pPr marL="1371600" algn="l" rtl="0" fontAlgn="base">
        <a:spcBef>
          <a:spcPct val="0"/>
        </a:spcBef>
        <a:spcAft>
          <a:spcPct val="0"/>
        </a:spcAft>
        <a:defRPr sz="3200">
          <a:solidFill>
            <a:srgbClr val="3070B4"/>
          </a:solidFill>
          <a:latin typeface="Arial" charset="0"/>
        </a:defRPr>
      </a:lvl8pPr>
      <a:lvl9pPr marL="1828800" algn="l" rtl="0" fontAlgn="base">
        <a:spcBef>
          <a:spcPct val="0"/>
        </a:spcBef>
        <a:spcAft>
          <a:spcPct val="0"/>
        </a:spcAft>
        <a:defRPr sz="3200">
          <a:solidFill>
            <a:srgbClr val="3070B4"/>
          </a:solidFill>
          <a:latin typeface="Arial" charset="0"/>
        </a:defRPr>
      </a:lvl9pPr>
    </p:titleStyle>
    <p:bodyStyle>
      <a:lvl1pPr marL="360000" indent="-360000" algn="l" rtl="0" eaLnBrk="0" fontAlgn="base" hangingPunct="0">
        <a:spcBef>
          <a:spcPts val="0"/>
        </a:spcBef>
        <a:spcAft>
          <a:spcPct val="0"/>
        </a:spcAft>
        <a:buClrTx/>
        <a:buSzPct val="100000"/>
        <a:buFont typeface="Arial" panose="020B0604020202020204" pitchFamily="34" charset="0"/>
        <a:buChar char="•"/>
        <a:defRPr sz="2800" b="0">
          <a:solidFill>
            <a:schemeClr val="tx1"/>
          </a:solidFill>
          <a:latin typeface="Calibri" panose="020F0502020204030204" pitchFamily="34" charset="0"/>
          <a:ea typeface="+mn-ea"/>
          <a:cs typeface="Calibri" panose="020F0502020204030204" pitchFamily="34" charset="0"/>
        </a:defRPr>
      </a:lvl1pPr>
      <a:lvl2pPr marL="720000" indent="-360000" algn="l" rtl="0" eaLnBrk="0" fontAlgn="base" hangingPunct="0">
        <a:spcBef>
          <a:spcPts val="0"/>
        </a:spcBef>
        <a:spcAft>
          <a:spcPct val="0"/>
        </a:spcAft>
        <a:buClrTx/>
        <a:buSzPct val="65000"/>
        <a:buFont typeface="Courier New" panose="02070309020205020404" pitchFamily="49" charset="0"/>
        <a:buChar char="o"/>
        <a:defRPr sz="2400">
          <a:solidFill>
            <a:schemeClr val="tx1"/>
          </a:solidFill>
          <a:latin typeface="Calibri" panose="020F0502020204030204" pitchFamily="34" charset="0"/>
          <a:cs typeface="Calibri" panose="020F0502020204030204" pitchFamily="34" charset="0"/>
        </a:defRPr>
      </a:lvl2pPr>
      <a:lvl3pPr marL="1080000" indent="-360000" algn="l" rtl="0" eaLnBrk="0" fontAlgn="base" hangingPunct="0">
        <a:spcBef>
          <a:spcPts val="0"/>
        </a:spcBef>
        <a:spcAft>
          <a:spcPct val="0"/>
        </a:spcAft>
        <a:buClrTx/>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440000" indent="-360000" algn="l" rtl="0" eaLnBrk="0" fontAlgn="base" hangingPunct="0">
        <a:spcBef>
          <a:spcPts val="0"/>
        </a:spcBef>
        <a:spcAft>
          <a:spcPct val="0"/>
        </a:spcAft>
        <a:buClrTx/>
        <a:buSzPct val="65000"/>
        <a:buFont typeface="Courier New" panose="02070309020205020404" pitchFamily="49" charset="0"/>
        <a:buChar char="o"/>
        <a:defRPr sz="1600">
          <a:solidFill>
            <a:schemeClr val="tx1"/>
          </a:solidFill>
          <a:latin typeface="Calibri" panose="020F0502020204030204" pitchFamily="34" charset="0"/>
          <a:cs typeface="Calibri" panose="020F0502020204030204" pitchFamily="34" charset="0"/>
        </a:defRPr>
      </a:lvl4pPr>
      <a:lvl5pPr marL="1800000" indent="-360000" algn="l" rtl="0" eaLnBrk="0" fontAlgn="base" hangingPunct="0">
        <a:spcBef>
          <a:spcPts val="0"/>
        </a:spcBef>
        <a:spcAft>
          <a:spcPct val="0"/>
        </a:spcAft>
        <a:buClrTx/>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7543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6pPr>
      <a:lvl7pPr marL="32115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7pPr>
      <a:lvl8pPr marL="36687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8pPr>
      <a:lvl9pPr marL="41259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8"/>
          <p:cNvSpPr>
            <a:spLocks noGrp="1" noChangeArrowheads="1"/>
          </p:cNvSpPr>
          <p:nvPr>
            <p:ph type="title"/>
          </p:nvPr>
        </p:nvSpPr>
        <p:spPr bwMode="auto">
          <a:xfrm>
            <a:off x="1295467" y="152636"/>
            <a:ext cx="10369152" cy="72008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0" name="Rectangle 9"/>
          <p:cNvSpPr>
            <a:spLocks noGrp="1" noChangeArrowheads="1"/>
          </p:cNvSpPr>
          <p:nvPr>
            <p:ph type="body" idx="1"/>
          </p:nvPr>
        </p:nvSpPr>
        <p:spPr bwMode="auto">
          <a:xfrm>
            <a:off x="1312838" y="944724"/>
            <a:ext cx="10351780" cy="539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8" name="Picture 4" descr="R:\Communications\corporate identity\Canterbury\Changing Lives\CLCL background.png"/>
          <p:cNvPicPr>
            <a:picLocks noChangeAspect="1" noChangeArrowheads="1"/>
          </p:cNvPicPr>
          <p:nvPr userDrawn="1"/>
        </p:nvPicPr>
        <p:blipFill rotWithShape="1">
          <a:blip r:embed="rId8" cstate="screen">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a:ext>
            </a:extLst>
          </a:blip>
          <a:srcRect/>
          <a:stretch/>
        </p:blipFill>
        <p:spPr bwMode="auto">
          <a:xfrm>
            <a:off x="-3008" y="6587413"/>
            <a:ext cx="12339701" cy="3307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11280576" y="6237312"/>
            <a:ext cx="672075" cy="576064"/>
            <a:chOff x="8532440" y="6309320"/>
            <a:chExt cx="576064" cy="576064"/>
          </a:xfrm>
        </p:grpSpPr>
        <p:sp>
          <p:nvSpPr>
            <p:cNvPr id="11" name="Oval 10"/>
            <p:cNvSpPr/>
            <p:nvPr userDrawn="1"/>
          </p:nvSpPr>
          <p:spPr>
            <a:xfrm>
              <a:off x="8532440" y="630932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pic>
          <p:nvPicPr>
            <p:cNvPr id="12" name="Picture 2" descr="R:\Communications\corporate identity\Canterbury\Changing Lives\Proposed arrow\CLCL arrow.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618066" y="6408564"/>
              <a:ext cx="404812" cy="404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768DC029-3F76-4015-863E-261A828C710B}"/>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6200000">
            <a:off x="-2692877" y="2811307"/>
            <a:ext cx="6445674" cy="912309"/>
          </a:xfrm>
          <a:prstGeom prst="rect">
            <a:avLst/>
          </a:prstGeom>
        </p:spPr>
      </p:pic>
    </p:spTree>
    <p:extLst>
      <p:ext uri="{BB962C8B-B14F-4D97-AF65-F5344CB8AC3E}">
        <p14:creationId xmlns:p14="http://schemas.microsoft.com/office/powerpoint/2010/main" val="39752255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dt="0"/>
  <p:txStyles>
    <p:titleStyle>
      <a:lvl1pPr algn="l" rtl="0" eaLnBrk="0" fontAlgn="base" hangingPunct="0">
        <a:spcBef>
          <a:spcPct val="0"/>
        </a:spcBef>
        <a:spcAft>
          <a:spcPct val="0"/>
        </a:spcAft>
        <a:defRPr sz="4000" b="1">
          <a:solidFill>
            <a:srgbClr val="3070B4"/>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a:solidFill>
            <a:srgbClr val="3070B4"/>
          </a:solidFill>
          <a:latin typeface="Arial" charset="0"/>
        </a:defRPr>
      </a:lvl2pPr>
      <a:lvl3pPr algn="l" rtl="0" eaLnBrk="0" fontAlgn="base" hangingPunct="0">
        <a:spcBef>
          <a:spcPct val="0"/>
        </a:spcBef>
        <a:spcAft>
          <a:spcPct val="0"/>
        </a:spcAft>
        <a:defRPr sz="3200">
          <a:solidFill>
            <a:srgbClr val="3070B4"/>
          </a:solidFill>
          <a:latin typeface="Arial" charset="0"/>
        </a:defRPr>
      </a:lvl3pPr>
      <a:lvl4pPr algn="l" rtl="0" eaLnBrk="0" fontAlgn="base" hangingPunct="0">
        <a:spcBef>
          <a:spcPct val="0"/>
        </a:spcBef>
        <a:spcAft>
          <a:spcPct val="0"/>
        </a:spcAft>
        <a:defRPr sz="3200">
          <a:solidFill>
            <a:srgbClr val="3070B4"/>
          </a:solidFill>
          <a:latin typeface="Arial" charset="0"/>
        </a:defRPr>
      </a:lvl4pPr>
      <a:lvl5pPr algn="l" rtl="0" eaLnBrk="0" fontAlgn="base" hangingPunct="0">
        <a:spcBef>
          <a:spcPct val="0"/>
        </a:spcBef>
        <a:spcAft>
          <a:spcPct val="0"/>
        </a:spcAft>
        <a:defRPr sz="3200">
          <a:solidFill>
            <a:srgbClr val="3070B4"/>
          </a:solidFill>
          <a:latin typeface="Arial" charset="0"/>
        </a:defRPr>
      </a:lvl5pPr>
      <a:lvl6pPr marL="457200" algn="l" rtl="0" fontAlgn="base">
        <a:spcBef>
          <a:spcPct val="0"/>
        </a:spcBef>
        <a:spcAft>
          <a:spcPct val="0"/>
        </a:spcAft>
        <a:defRPr sz="3200">
          <a:solidFill>
            <a:srgbClr val="3070B4"/>
          </a:solidFill>
          <a:latin typeface="Arial" charset="0"/>
        </a:defRPr>
      </a:lvl6pPr>
      <a:lvl7pPr marL="914400" algn="l" rtl="0" fontAlgn="base">
        <a:spcBef>
          <a:spcPct val="0"/>
        </a:spcBef>
        <a:spcAft>
          <a:spcPct val="0"/>
        </a:spcAft>
        <a:defRPr sz="3200">
          <a:solidFill>
            <a:srgbClr val="3070B4"/>
          </a:solidFill>
          <a:latin typeface="Arial" charset="0"/>
        </a:defRPr>
      </a:lvl7pPr>
      <a:lvl8pPr marL="1371600" algn="l" rtl="0" fontAlgn="base">
        <a:spcBef>
          <a:spcPct val="0"/>
        </a:spcBef>
        <a:spcAft>
          <a:spcPct val="0"/>
        </a:spcAft>
        <a:defRPr sz="3200">
          <a:solidFill>
            <a:srgbClr val="3070B4"/>
          </a:solidFill>
          <a:latin typeface="Arial" charset="0"/>
        </a:defRPr>
      </a:lvl8pPr>
      <a:lvl9pPr marL="1828800" algn="l" rtl="0" fontAlgn="base">
        <a:spcBef>
          <a:spcPct val="0"/>
        </a:spcBef>
        <a:spcAft>
          <a:spcPct val="0"/>
        </a:spcAft>
        <a:defRPr sz="3200">
          <a:solidFill>
            <a:srgbClr val="3070B4"/>
          </a:solidFill>
          <a:latin typeface="Arial" charset="0"/>
        </a:defRPr>
      </a:lvl9pPr>
    </p:titleStyle>
    <p:bodyStyle>
      <a:lvl1pPr marL="360000" indent="-360000" algn="l" rtl="0" eaLnBrk="0" fontAlgn="base" hangingPunct="0">
        <a:spcBef>
          <a:spcPts val="0"/>
        </a:spcBef>
        <a:spcAft>
          <a:spcPct val="0"/>
        </a:spcAft>
        <a:buClrTx/>
        <a:buSzPct val="100000"/>
        <a:buFont typeface="Arial" panose="020B0604020202020204" pitchFamily="34" charset="0"/>
        <a:buChar char="•"/>
        <a:defRPr sz="2800" b="0">
          <a:solidFill>
            <a:schemeClr val="tx1"/>
          </a:solidFill>
          <a:latin typeface="Calibri" panose="020F0502020204030204" pitchFamily="34" charset="0"/>
          <a:ea typeface="+mn-ea"/>
          <a:cs typeface="Calibri" panose="020F0502020204030204" pitchFamily="34" charset="0"/>
        </a:defRPr>
      </a:lvl1pPr>
      <a:lvl2pPr marL="720000" indent="-360000" algn="l" rtl="0" eaLnBrk="0" fontAlgn="base" hangingPunct="0">
        <a:spcBef>
          <a:spcPts val="0"/>
        </a:spcBef>
        <a:spcAft>
          <a:spcPct val="0"/>
        </a:spcAft>
        <a:buClrTx/>
        <a:buSzPct val="65000"/>
        <a:buFont typeface="Courier New" panose="02070309020205020404" pitchFamily="49" charset="0"/>
        <a:buChar char="o"/>
        <a:defRPr sz="2400">
          <a:solidFill>
            <a:schemeClr val="tx1"/>
          </a:solidFill>
          <a:latin typeface="Calibri" panose="020F0502020204030204" pitchFamily="34" charset="0"/>
          <a:cs typeface="Calibri" panose="020F0502020204030204" pitchFamily="34" charset="0"/>
        </a:defRPr>
      </a:lvl2pPr>
      <a:lvl3pPr marL="1080000" indent="-360000" algn="l" rtl="0" eaLnBrk="0" fontAlgn="base" hangingPunct="0">
        <a:spcBef>
          <a:spcPts val="0"/>
        </a:spcBef>
        <a:spcAft>
          <a:spcPct val="0"/>
        </a:spcAft>
        <a:buClrTx/>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440000" indent="-360000" algn="l" rtl="0" eaLnBrk="0" fontAlgn="base" hangingPunct="0">
        <a:spcBef>
          <a:spcPts val="0"/>
        </a:spcBef>
        <a:spcAft>
          <a:spcPct val="0"/>
        </a:spcAft>
        <a:buClrTx/>
        <a:buSzPct val="65000"/>
        <a:buFont typeface="Courier New" panose="02070309020205020404" pitchFamily="49" charset="0"/>
        <a:buChar char="o"/>
        <a:defRPr sz="1600">
          <a:solidFill>
            <a:schemeClr val="tx1"/>
          </a:solidFill>
          <a:latin typeface="Calibri" panose="020F0502020204030204" pitchFamily="34" charset="0"/>
          <a:cs typeface="Calibri" panose="020F0502020204030204" pitchFamily="34" charset="0"/>
        </a:defRPr>
      </a:lvl4pPr>
      <a:lvl5pPr marL="1800000" indent="-360000" algn="l" rtl="0" eaLnBrk="0" fontAlgn="base" hangingPunct="0">
        <a:spcBef>
          <a:spcPts val="0"/>
        </a:spcBef>
        <a:spcAft>
          <a:spcPct val="0"/>
        </a:spcAft>
        <a:buClrTx/>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7543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6pPr>
      <a:lvl7pPr marL="32115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7pPr>
      <a:lvl8pPr marL="36687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8pPr>
      <a:lvl9pPr marL="41259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A212-11B4-BDAD-77A8-1A027221A3BF}"/>
              </a:ext>
            </a:extLst>
          </p:cNvPr>
          <p:cNvSpPr>
            <a:spLocks noGrp="1"/>
          </p:cNvSpPr>
          <p:nvPr>
            <p:ph type="title"/>
          </p:nvPr>
        </p:nvSpPr>
        <p:spPr/>
        <p:txBody>
          <a:bodyPr/>
          <a:lstStyle/>
          <a:p>
            <a:r>
              <a:rPr lang="en-GB" dirty="0"/>
              <a:t>CDBF Financial Projections </a:t>
            </a:r>
            <a:br>
              <a:rPr lang="en-GB" dirty="0"/>
            </a:br>
            <a:r>
              <a:rPr lang="en-GB" dirty="0"/>
              <a:t>2025 - 2030</a:t>
            </a:r>
          </a:p>
        </p:txBody>
      </p:sp>
      <p:sp>
        <p:nvSpPr>
          <p:cNvPr id="3" name="Text Placeholder 2">
            <a:extLst>
              <a:ext uri="{FF2B5EF4-FFF2-40B4-BE49-F238E27FC236}">
                <a16:creationId xmlns:a16="http://schemas.microsoft.com/office/drawing/2014/main" id="{85354133-671E-E2A1-C05A-D97FD9306D75}"/>
              </a:ext>
            </a:extLst>
          </p:cNvPr>
          <p:cNvSpPr>
            <a:spLocks noGrp="1"/>
          </p:cNvSpPr>
          <p:nvPr>
            <p:ph type="body" idx="1"/>
          </p:nvPr>
        </p:nvSpPr>
        <p:spPr>
          <a:xfrm>
            <a:off x="1301358" y="2609784"/>
            <a:ext cx="9883150" cy="1500187"/>
          </a:xfrm>
        </p:spPr>
        <p:txBody>
          <a:bodyPr/>
          <a:lstStyle/>
          <a:p>
            <a:r>
              <a:rPr lang="en-GB" sz="4000" dirty="0">
                <a:latin typeface="Calibri"/>
                <a:cs typeface="Calibri"/>
              </a:rPr>
              <a:t>Diocesan Synod</a:t>
            </a:r>
          </a:p>
          <a:p>
            <a:r>
              <a:rPr lang="en-GB" sz="4000" dirty="0">
                <a:latin typeface="Calibri"/>
                <a:cs typeface="Calibri"/>
              </a:rPr>
              <a:t>3rd July 2024</a:t>
            </a:r>
          </a:p>
        </p:txBody>
      </p:sp>
    </p:spTree>
    <p:extLst>
      <p:ext uri="{BB962C8B-B14F-4D97-AF65-F5344CB8AC3E}">
        <p14:creationId xmlns:p14="http://schemas.microsoft.com/office/powerpoint/2010/main" val="35958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BEC-6023-29EF-EF7B-CE1B9EC2FF64}"/>
              </a:ext>
            </a:extLst>
          </p:cNvPr>
          <p:cNvSpPr>
            <a:spLocks noGrp="1"/>
          </p:cNvSpPr>
          <p:nvPr>
            <p:ph type="title"/>
          </p:nvPr>
        </p:nvSpPr>
        <p:spPr>
          <a:xfrm>
            <a:off x="1295467" y="152636"/>
            <a:ext cx="10369152" cy="720080"/>
          </a:xfrm>
        </p:spPr>
        <p:txBody>
          <a:bodyPr vert="horz" wrap="square" lIns="91440" tIns="45720" rIns="91440" bIns="45720" numCol="1" anchor="b" anchorCtr="0" compatLnSpc="1">
            <a:prstTxWarp prst="textNoShape">
              <a:avLst/>
            </a:prstTxWarp>
            <a:normAutofit/>
          </a:bodyPr>
          <a:lstStyle/>
          <a:p>
            <a:r>
              <a:rPr lang="en-GB" dirty="0"/>
              <a:t>Our calling to each other…</a:t>
            </a:r>
          </a:p>
        </p:txBody>
      </p:sp>
      <p:sp>
        <p:nvSpPr>
          <p:cNvPr id="4" name="TextBox 3">
            <a:extLst>
              <a:ext uri="{FF2B5EF4-FFF2-40B4-BE49-F238E27FC236}">
                <a16:creationId xmlns:a16="http://schemas.microsoft.com/office/drawing/2014/main" id="{C504915A-FDB1-EFD5-D8E2-2E7711646F21}"/>
              </a:ext>
            </a:extLst>
          </p:cNvPr>
          <p:cNvSpPr txBox="1"/>
          <p:nvPr/>
        </p:nvSpPr>
        <p:spPr bwMode="auto">
          <a:xfrm>
            <a:off x="1295467" y="1124743"/>
            <a:ext cx="5040560" cy="511254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eaLnBrk="0" fontAlgn="base" hangingPunct="0">
              <a:spcAft>
                <a:spcPts val="600"/>
              </a:spcAft>
              <a:buSzPct val="100000"/>
            </a:pPr>
            <a:r>
              <a:rPr lang="en-US" sz="2400" b="0" i="0" baseline="30000" dirty="0">
                <a:effectLst/>
                <a:highlight>
                  <a:srgbClr val="FFFFFF"/>
                </a:highlight>
                <a:latin typeface="Aptos" panose="020B0004020202020204" pitchFamily="34" charset="0"/>
                <a:cs typeface="Calibri" panose="020F0502020204030204" pitchFamily="34" charset="0"/>
              </a:rPr>
              <a:t>4 </a:t>
            </a:r>
            <a:r>
              <a:rPr lang="en-US" sz="2400" b="0" i="0" dirty="0">
                <a:effectLst/>
                <a:highlight>
                  <a:srgbClr val="FFFFFF"/>
                </a:highlight>
                <a:latin typeface="Aptos" panose="020B0004020202020204" pitchFamily="34" charset="0"/>
                <a:cs typeface="Calibri" panose="020F0502020204030204" pitchFamily="34" charset="0"/>
              </a:rPr>
              <a:t>For as in one body we have many members, and not all the members have the same function, </a:t>
            </a:r>
            <a:r>
              <a:rPr lang="en-US" sz="2400" b="0" i="0" baseline="30000" dirty="0">
                <a:effectLst/>
                <a:highlight>
                  <a:srgbClr val="FFFFFF"/>
                </a:highlight>
                <a:latin typeface="Aptos" panose="020B0004020202020204" pitchFamily="34" charset="0"/>
                <a:cs typeface="Calibri" panose="020F0502020204030204" pitchFamily="34" charset="0"/>
              </a:rPr>
              <a:t>5 </a:t>
            </a:r>
            <a:r>
              <a:rPr lang="en-US" sz="2400" b="0" i="0" dirty="0">
                <a:effectLst/>
                <a:highlight>
                  <a:srgbClr val="FFFFFF"/>
                </a:highlight>
                <a:latin typeface="Aptos" panose="020B0004020202020204" pitchFamily="34" charset="0"/>
                <a:cs typeface="Calibri" panose="020F0502020204030204" pitchFamily="34" charset="0"/>
              </a:rPr>
              <a:t>so we, who are many, are one body in Christ, and individually we are members one of another. </a:t>
            </a:r>
          </a:p>
          <a:p>
            <a:pPr algn="r" eaLnBrk="0" fontAlgn="base" hangingPunct="0">
              <a:spcAft>
                <a:spcPts val="600"/>
              </a:spcAft>
              <a:buSzPct val="100000"/>
            </a:pPr>
            <a:r>
              <a:rPr lang="en-US" sz="2000" b="0" dirty="0">
                <a:highlight>
                  <a:srgbClr val="FFFFFF"/>
                </a:highlight>
                <a:latin typeface="Aptos" panose="020B0004020202020204" pitchFamily="34" charset="0"/>
                <a:cs typeface="Calibri" panose="020F0502020204030204" pitchFamily="34" charset="0"/>
              </a:rPr>
              <a:t>Romans 12: 4-5</a:t>
            </a:r>
            <a:endParaRPr lang="en-US" sz="2000" b="0" dirty="0">
              <a:latin typeface="Aptos" panose="020B0004020202020204" pitchFamily="34" charset="0"/>
              <a:cs typeface="Calibri" panose="020F0502020204030204" pitchFamily="34" charset="0"/>
            </a:endParaRPr>
          </a:p>
        </p:txBody>
      </p:sp>
      <p:pic>
        <p:nvPicPr>
          <p:cNvPr id="3" name="Picture 2" descr="flowers field">
            <a:extLst>
              <a:ext uri="{FF2B5EF4-FFF2-40B4-BE49-F238E27FC236}">
                <a16:creationId xmlns:a16="http://schemas.microsoft.com/office/drawing/2014/main" id="{0EEF6492-5873-A99D-5A34-734BDB5E173D}"/>
              </a:ext>
            </a:extLst>
          </p:cNvPr>
          <p:cNvPicPr>
            <a:picLocks noChangeAspect="1"/>
          </p:cNvPicPr>
          <p:nvPr/>
        </p:nvPicPr>
        <p:blipFill rotWithShape="1">
          <a:blip r:embed="rId2">
            <a:extLst>
              <a:ext uri="{28A0092B-C50C-407E-A947-70E740481C1C}">
                <a14:useLocalDpi xmlns:a14="http://schemas.microsoft.com/office/drawing/2010/main" val="0"/>
              </a:ext>
            </a:extLst>
          </a:blip>
          <a:srcRect t="12758" r="-1" b="10380"/>
          <a:stretch/>
        </p:blipFill>
        <p:spPr bwMode="auto">
          <a:xfrm>
            <a:off x="6579850" y="1124742"/>
            <a:ext cx="4988759" cy="5112546"/>
          </a:xfrm>
          <a:prstGeom prst="rect">
            <a:avLst/>
          </a:prstGeom>
          <a:noFill/>
          <a:ln>
            <a:noFill/>
          </a:ln>
        </p:spPr>
      </p:pic>
    </p:spTree>
    <p:extLst>
      <p:ext uri="{BB962C8B-B14F-4D97-AF65-F5344CB8AC3E}">
        <p14:creationId xmlns:p14="http://schemas.microsoft.com/office/powerpoint/2010/main" val="222265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should we operate in such an environment?</a:t>
            </a:r>
          </a:p>
        </p:txBody>
      </p:sp>
      <p:sp>
        <p:nvSpPr>
          <p:cNvPr id="4" name="Rectangle 3"/>
          <p:cNvSpPr/>
          <p:nvPr/>
        </p:nvSpPr>
        <p:spPr>
          <a:xfrm>
            <a:off x="1295467" y="1056903"/>
            <a:ext cx="10520481" cy="4239491"/>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a:lnSpc>
                <a:spcPct val="100000"/>
              </a:lnSpc>
              <a:spcBef>
                <a:spcPts val="0"/>
              </a:spcBef>
            </a:pPr>
            <a:endParaRPr lang="en-US" sz="3200" dirty="0">
              <a:solidFill>
                <a:schemeClr val="tx1"/>
              </a:solidFill>
            </a:endParaRPr>
          </a:p>
          <a:p>
            <a:pPr>
              <a:lnSpc>
                <a:spcPct val="100000"/>
              </a:lnSpc>
              <a:spcBef>
                <a:spcPts val="0"/>
              </a:spcBef>
            </a:pPr>
            <a:endParaRPr lang="en-US" sz="3200" dirty="0">
              <a:solidFill>
                <a:schemeClr val="tx1"/>
              </a:solidFill>
            </a:endParaRPr>
          </a:p>
          <a:p>
            <a:pPr>
              <a:lnSpc>
                <a:spcPct val="100000"/>
              </a:lnSpc>
              <a:spcBef>
                <a:spcPts val="0"/>
              </a:spcBef>
            </a:pPr>
            <a:r>
              <a:rPr lang="en-US" sz="3200" dirty="0">
                <a:solidFill>
                  <a:schemeClr val="tx1"/>
                </a:solidFill>
              </a:rPr>
              <a:t>The path to success is challenging. </a:t>
            </a:r>
          </a:p>
          <a:p>
            <a:pPr>
              <a:lnSpc>
                <a:spcPct val="100000"/>
              </a:lnSpc>
              <a:spcBef>
                <a:spcPts val="0"/>
              </a:spcBef>
            </a:pPr>
            <a:endParaRPr lang="en-US" sz="3200" dirty="0">
              <a:solidFill>
                <a:schemeClr val="tx1"/>
              </a:solidFill>
            </a:endParaRPr>
          </a:p>
          <a:p>
            <a:pPr>
              <a:lnSpc>
                <a:spcPct val="100000"/>
              </a:lnSpc>
              <a:spcBef>
                <a:spcPts val="0"/>
              </a:spcBef>
            </a:pPr>
            <a:r>
              <a:rPr lang="en-US" sz="3200" dirty="0">
                <a:solidFill>
                  <a:schemeClr val="tx1"/>
                </a:solidFill>
              </a:rPr>
              <a:t>Good collaboration looks like:</a:t>
            </a:r>
          </a:p>
          <a:p>
            <a:pPr>
              <a:lnSpc>
                <a:spcPct val="100000"/>
              </a:lnSpc>
              <a:spcBef>
                <a:spcPts val="0"/>
              </a:spcBef>
            </a:pPr>
            <a:endParaRPr lang="en-US" sz="3200" dirty="0">
              <a:solidFill>
                <a:schemeClr val="tx1"/>
              </a:solidFill>
            </a:endParaRPr>
          </a:p>
          <a:p>
            <a:pPr marL="285750" indent="-285750">
              <a:lnSpc>
                <a:spcPct val="100000"/>
              </a:lnSpc>
              <a:spcBef>
                <a:spcPts val="0"/>
              </a:spcBef>
              <a:buFont typeface="Arial" charset="0"/>
              <a:buChar char="•"/>
            </a:pPr>
            <a:r>
              <a:rPr lang="en-US" sz="3200" dirty="0">
                <a:solidFill>
                  <a:schemeClr val="tx1"/>
                </a:solidFill>
              </a:rPr>
              <a:t>Communication </a:t>
            </a:r>
            <a:r>
              <a:rPr lang="mr-IN" sz="3200" dirty="0">
                <a:solidFill>
                  <a:schemeClr val="tx1"/>
                </a:solidFill>
              </a:rPr>
              <a:t>–</a:t>
            </a:r>
            <a:r>
              <a:rPr lang="en-US" sz="3200" dirty="0">
                <a:solidFill>
                  <a:schemeClr val="tx1"/>
                </a:solidFill>
              </a:rPr>
              <a:t> clear, open and free.</a:t>
            </a:r>
          </a:p>
          <a:p>
            <a:pPr marL="285750" indent="-285750">
              <a:lnSpc>
                <a:spcPct val="100000"/>
              </a:lnSpc>
              <a:spcBef>
                <a:spcPts val="0"/>
              </a:spcBef>
              <a:buFont typeface="Arial" charset="0"/>
              <a:buChar char="•"/>
            </a:pPr>
            <a:r>
              <a:rPr lang="en-US" sz="3200" dirty="0">
                <a:solidFill>
                  <a:schemeClr val="tx1"/>
                </a:solidFill>
              </a:rPr>
              <a:t>Trust </a:t>
            </a:r>
            <a:r>
              <a:rPr lang="mr-IN" sz="3200" dirty="0">
                <a:solidFill>
                  <a:schemeClr val="tx1"/>
                </a:solidFill>
              </a:rPr>
              <a:t>–</a:t>
            </a:r>
            <a:r>
              <a:rPr lang="en-US" sz="3200" dirty="0">
                <a:solidFill>
                  <a:schemeClr val="tx1"/>
                </a:solidFill>
              </a:rPr>
              <a:t> the glue for recognition that we are all interdependent.</a:t>
            </a:r>
          </a:p>
          <a:p>
            <a:pPr marL="285750" indent="-285750">
              <a:lnSpc>
                <a:spcPct val="100000"/>
              </a:lnSpc>
              <a:spcBef>
                <a:spcPts val="0"/>
              </a:spcBef>
              <a:buFont typeface="Arial" charset="0"/>
              <a:buChar char="•"/>
            </a:pPr>
            <a:r>
              <a:rPr lang="en-US" sz="3200" dirty="0">
                <a:solidFill>
                  <a:schemeClr val="tx1"/>
                </a:solidFill>
              </a:rPr>
              <a:t>Flexibility </a:t>
            </a:r>
            <a:r>
              <a:rPr lang="mr-IN" sz="3200" dirty="0">
                <a:solidFill>
                  <a:schemeClr val="tx1"/>
                </a:solidFill>
              </a:rPr>
              <a:t>–</a:t>
            </a:r>
            <a:r>
              <a:rPr lang="en-US" sz="3200" dirty="0">
                <a:solidFill>
                  <a:schemeClr val="tx1"/>
                </a:solidFill>
              </a:rPr>
              <a:t> within the Church of England and with multiple other stakeholders.</a:t>
            </a:r>
          </a:p>
        </p:txBody>
      </p:sp>
    </p:spTree>
    <p:extLst>
      <p:ext uri="{BB962C8B-B14F-4D97-AF65-F5344CB8AC3E}">
        <p14:creationId xmlns:p14="http://schemas.microsoft.com/office/powerpoint/2010/main" val="181860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F3B2-C67B-7066-FF50-DDB8D44360A4}"/>
              </a:ext>
            </a:extLst>
          </p:cNvPr>
          <p:cNvSpPr>
            <a:spLocks noGrp="1"/>
          </p:cNvSpPr>
          <p:nvPr>
            <p:ph type="title"/>
          </p:nvPr>
        </p:nvSpPr>
        <p:spPr/>
        <p:txBody>
          <a:bodyPr/>
          <a:lstStyle/>
          <a:p>
            <a:r>
              <a:rPr lang="en-GB" dirty="0"/>
              <a:t>2024 Budget – Income &amp; Expenditure</a:t>
            </a:r>
          </a:p>
        </p:txBody>
      </p:sp>
      <p:graphicFrame>
        <p:nvGraphicFramePr>
          <p:cNvPr id="6" name="Chart 5">
            <a:extLst>
              <a:ext uri="{FF2B5EF4-FFF2-40B4-BE49-F238E27FC236}">
                <a16:creationId xmlns:a16="http://schemas.microsoft.com/office/drawing/2014/main" id="{555BA166-737B-F9F5-98FB-76ACE6E37CBD}"/>
              </a:ext>
            </a:extLst>
          </p:cNvPr>
          <p:cNvGraphicFramePr>
            <a:graphicFrameLocks/>
          </p:cNvGraphicFramePr>
          <p:nvPr>
            <p:extLst>
              <p:ext uri="{D42A27DB-BD31-4B8C-83A1-F6EECF244321}">
                <p14:modId xmlns:p14="http://schemas.microsoft.com/office/powerpoint/2010/main" val="4112351308"/>
              </p:ext>
            </p:extLst>
          </p:nvPr>
        </p:nvGraphicFramePr>
        <p:xfrm>
          <a:off x="746539" y="819013"/>
          <a:ext cx="4108174" cy="4880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DF6B51D-E6B5-B6FB-20C4-70AD4BA72333}"/>
              </a:ext>
            </a:extLst>
          </p:cNvPr>
          <p:cNvGraphicFramePr>
            <a:graphicFrameLocks/>
          </p:cNvGraphicFramePr>
          <p:nvPr>
            <p:extLst>
              <p:ext uri="{D42A27DB-BD31-4B8C-83A1-F6EECF244321}">
                <p14:modId xmlns:p14="http://schemas.microsoft.com/office/powerpoint/2010/main" val="4002886039"/>
              </p:ext>
            </p:extLst>
          </p:nvPr>
        </p:nvGraphicFramePr>
        <p:xfrm>
          <a:off x="4390884" y="819013"/>
          <a:ext cx="4227444" cy="45613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DBDA026D-33C5-F832-426F-8DFCA29F8762}"/>
              </a:ext>
            </a:extLst>
          </p:cNvPr>
          <p:cNvGraphicFramePr>
            <a:graphicFrameLocks noGrp="1"/>
          </p:cNvGraphicFramePr>
          <p:nvPr>
            <p:extLst>
              <p:ext uri="{D42A27DB-BD31-4B8C-83A1-F6EECF244321}">
                <p14:modId xmlns:p14="http://schemas.microsoft.com/office/powerpoint/2010/main" val="1916278870"/>
              </p:ext>
            </p:extLst>
          </p:nvPr>
        </p:nvGraphicFramePr>
        <p:xfrm>
          <a:off x="8737600" y="872714"/>
          <a:ext cx="3065670" cy="4688772"/>
        </p:xfrm>
        <a:graphic>
          <a:graphicData uri="http://schemas.openxmlformats.org/drawingml/2006/table">
            <a:tbl>
              <a:tblPr/>
              <a:tblGrid>
                <a:gridCol w="2411490">
                  <a:extLst>
                    <a:ext uri="{9D8B030D-6E8A-4147-A177-3AD203B41FA5}">
                      <a16:colId xmlns:a16="http://schemas.microsoft.com/office/drawing/2014/main" val="153141388"/>
                    </a:ext>
                  </a:extLst>
                </a:gridCol>
                <a:gridCol w="654180">
                  <a:extLst>
                    <a:ext uri="{9D8B030D-6E8A-4147-A177-3AD203B41FA5}">
                      <a16:colId xmlns:a16="http://schemas.microsoft.com/office/drawing/2014/main" val="3745419666"/>
                    </a:ext>
                  </a:extLst>
                </a:gridCol>
              </a:tblGrid>
              <a:tr h="213126">
                <a:tc>
                  <a:txBody>
                    <a:bodyPr/>
                    <a:lstStyle/>
                    <a:p>
                      <a:pPr algn="l" fontAlgn="b"/>
                      <a:r>
                        <a:rPr lang="en-GB" sz="1100" b="1" i="0" u="none" strike="noStrike" dirty="0">
                          <a:solidFill>
                            <a:srgbClr val="000000"/>
                          </a:solidFill>
                          <a:effectLst/>
                          <a:highlight>
                            <a:srgbClr val="8BE1FF"/>
                          </a:highlight>
                          <a:latin typeface="Calibri" panose="020F0502020204030204" pitchFamily="34" charset="0"/>
                        </a:rPr>
                        <a:t>UNRESTRICTED INCOME</a:t>
                      </a:r>
                    </a:p>
                  </a:txBody>
                  <a:tcPr marL="4763" marR="4763" marT="4763" marB="0" anchor="b">
                    <a:lnL>
                      <a:noFill/>
                    </a:lnL>
                    <a:lnR>
                      <a:noFill/>
                    </a:lnR>
                    <a:lnT>
                      <a:noFill/>
                    </a:lnT>
                    <a:lnB>
                      <a:noFill/>
                    </a:lnB>
                    <a:solidFill>
                      <a:srgbClr val="8BE1FF"/>
                    </a:solidFill>
                  </a:tcPr>
                </a:tc>
                <a:tc>
                  <a:txBody>
                    <a:bodyPr/>
                    <a:lstStyle/>
                    <a:p>
                      <a:pPr algn="ctr" fontAlgn="b"/>
                      <a:r>
                        <a:rPr lang="en-GB" sz="1100" b="1" i="0" u="none" strike="noStrike" dirty="0">
                          <a:solidFill>
                            <a:srgbClr val="000000"/>
                          </a:solidFill>
                          <a:effectLst/>
                          <a:highlight>
                            <a:srgbClr val="8BE1FF"/>
                          </a:highlight>
                          <a:latin typeface="Calibri" panose="020F0502020204030204" pitchFamily="34" charset="0"/>
                        </a:rPr>
                        <a:t>Full Year</a:t>
                      </a:r>
                    </a:p>
                  </a:txBody>
                  <a:tcPr marL="4763" marR="4763" marT="4763" marB="0" anchor="b">
                    <a:lnL>
                      <a:noFill/>
                    </a:lnL>
                    <a:lnR>
                      <a:noFill/>
                    </a:lnR>
                    <a:lnT>
                      <a:noFill/>
                    </a:lnT>
                    <a:lnB>
                      <a:noFill/>
                    </a:lnB>
                    <a:solidFill>
                      <a:srgbClr val="8BE1FF"/>
                    </a:solidFill>
                  </a:tcPr>
                </a:tc>
                <a:extLst>
                  <a:ext uri="{0D108BD9-81ED-4DB2-BD59-A6C34878D82A}">
                    <a16:rowId xmlns:a16="http://schemas.microsoft.com/office/drawing/2014/main" val="4276397811"/>
                  </a:ext>
                </a:extLst>
              </a:tr>
              <a:tr h="213126">
                <a:tc>
                  <a:txBody>
                    <a:bodyPr/>
                    <a:lstStyle/>
                    <a:p>
                      <a:pPr algn="l" fontAlgn="b"/>
                      <a:r>
                        <a:rPr lang="en-GB" sz="1100" b="1" i="0" u="none" strike="noStrike">
                          <a:solidFill>
                            <a:srgbClr val="000000"/>
                          </a:solidFill>
                          <a:effectLst/>
                          <a:latin typeface="Calibri" panose="020F0502020204030204" pitchFamily="34" charset="0"/>
                        </a:rPr>
                        <a:t>Income</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Budget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5989156"/>
                  </a:ext>
                </a:extLst>
              </a:tr>
              <a:tr h="213126">
                <a:tc>
                  <a:txBody>
                    <a:bodyPr/>
                    <a:lstStyle/>
                    <a:p>
                      <a:pPr algn="l" fontAlgn="b"/>
                      <a:r>
                        <a:rPr lang="en-GB" sz="1100" b="0" i="0" u="none" strike="noStrike">
                          <a:solidFill>
                            <a:srgbClr val="000000"/>
                          </a:solidFill>
                          <a:effectLst/>
                          <a:latin typeface="Calibri" panose="020F0502020204030204" pitchFamily="34" charset="0"/>
                        </a:rPr>
                        <a:t>Parish Share cash requested</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100" b="0" i="0" u="none" strike="noStrike">
                          <a:solidFill>
                            <a:srgbClr val="000000"/>
                          </a:solidFill>
                          <a:effectLst/>
                          <a:latin typeface="Calibri" panose="020F0502020204030204" pitchFamily="34" charset="0"/>
                        </a:rPr>
                        <a:t>7,413,376</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8299681"/>
                  </a:ext>
                </a:extLst>
              </a:tr>
              <a:tr h="213126">
                <a:tc>
                  <a:txBody>
                    <a:bodyPr/>
                    <a:lstStyle/>
                    <a:p>
                      <a:pPr algn="l" fontAlgn="b"/>
                      <a:r>
                        <a:rPr lang="en-GB" sz="1100" b="0" i="0" u="none" strike="noStrike">
                          <a:solidFill>
                            <a:srgbClr val="000000"/>
                          </a:solidFill>
                          <a:effectLst/>
                          <a:latin typeface="Calibri" panose="020F0502020204030204" pitchFamily="34" charset="0"/>
                        </a:rPr>
                        <a:t>Full year LInC grants (allocated)</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796,266</a:t>
                      </a:r>
                    </a:p>
                  </a:txBody>
                  <a:tcPr marL="4763" marR="4763" marT="4763" marB="0" anchor="b">
                    <a:lnL>
                      <a:noFill/>
                    </a:lnL>
                    <a:lnR>
                      <a:noFill/>
                    </a:lnR>
                    <a:lnT>
                      <a:noFill/>
                    </a:lnT>
                    <a:lnB>
                      <a:noFill/>
                    </a:lnB>
                    <a:noFill/>
                  </a:tcPr>
                </a:tc>
                <a:extLst>
                  <a:ext uri="{0D108BD9-81ED-4DB2-BD59-A6C34878D82A}">
                    <a16:rowId xmlns:a16="http://schemas.microsoft.com/office/drawing/2014/main" val="2390685590"/>
                  </a:ext>
                </a:extLst>
              </a:tr>
              <a:tr h="213126">
                <a:tc>
                  <a:txBody>
                    <a:bodyPr/>
                    <a:lstStyle/>
                    <a:p>
                      <a:pPr algn="l" fontAlgn="b"/>
                      <a:r>
                        <a:rPr lang="en-GB" sz="1100" b="0" i="0" u="none" strike="noStrike">
                          <a:solidFill>
                            <a:srgbClr val="000000"/>
                          </a:solidFill>
                          <a:effectLst/>
                          <a:latin typeface="Calibri" panose="020F0502020204030204" pitchFamily="34" charset="0"/>
                        </a:rPr>
                        <a:t>Unallocated LInC grant (accrued)</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67,456</a:t>
                      </a:r>
                    </a:p>
                  </a:txBody>
                  <a:tcPr marL="4763" marR="4763" marT="4763" marB="0" anchor="b">
                    <a:lnL>
                      <a:noFill/>
                    </a:lnL>
                    <a:lnR>
                      <a:noFill/>
                    </a:lnR>
                    <a:lnT>
                      <a:noFill/>
                    </a:lnT>
                    <a:lnB>
                      <a:noFill/>
                    </a:lnB>
                    <a:noFill/>
                  </a:tcPr>
                </a:tc>
                <a:extLst>
                  <a:ext uri="{0D108BD9-81ED-4DB2-BD59-A6C34878D82A}">
                    <a16:rowId xmlns:a16="http://schemas.microsoft.com/office/drawing/2014/main" val="1889656290"/>
                  </a:ext>
                </a:extLst>
              </a:tr>
              <a:tr h="213126">
                <a:tc>
                  <a:txBody>
                    <a:bodyPr/>
                    <a:lstStyle/>
                    <a:p>
                      <a:pPr algn="l" fontAlgn="b"/>
                      <a:r>
                        <a:rPr lang="en-GB" sz="1100" b="0" i="0" u="none" strike="noStrike">
                          <a:solidFill>
                            <a:srgbClr val="000000"/>
                          </a:solidFill>
                          <a:effectLst/>
                          <a:latin typeface="Calibri" panose="020F0502020204030204" pitchFamily="34" charset="0"/>
                        </a:rPr>
                        <a:t>External grants</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40,000</a:t>
                      </a:r>
                    </a:p>
                  </a:txBody>
                  <a:tcPr marL="4763" marR="4763" marT="4763" marB="0" anchor="b">
                    <a:lnL>
                      <a:noFill/>
                    </a:lnL>
                    <a:lnR>
                      <a:noFill/>
                    </a:lnR>
                    <a:lnT>
                      <a:noFill/>
                    </a:lnT>
                    <a:lnB>
                      <a:noFill/>
                    </a:lnB>
                    <a:noFill/>
                  </a:tcPr>
                </a:tc>
                <a:extLst>
                  <a:ext uri="{0D108BD9-81ED-4DB2-BD59-A6C34878D82A}">
                    <a16:rowId xmlns:a16="http://schemas.microsoft.com/office/drawing/2014/main" val="1554946821"/>
                  </a:ext>
                </a:extLst>
              </a:tr>
              <a:tr h="213126">
                <a:tc>
                  <a:txBody>
                    <a:bodyPr/>
                    <a:lstStyle/>
                    <a:p>
                      <a:pPr algn="l" fontAlgn="b"/>
                      <a:r>
                        <a:rPr lang="en-GB" sz="1100" b="0" i="0" u="none" strike="noStrike">
                          <a:solidFill>
                            <a:srgbClr val="000000"/>
                          </a:solidFill>
                          <a:effectLst/>
                          <a:latin typeface="Calibri" panose="020F0502020204030204" pitchFamily="34" charset="0"/>
                        </a:rPr>
                        <a:t>Parochial Fees</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300,000</a:t>
                      </a:r>
                    </a:p>
                  </a:txBody>
                  <a:tcPr marL="4763" marR="4763" marT="4763" marB="0" anchor="b">
                    <a:lnL>
                      <a:noFill/>
                    </a:lnL>
                    <a:lnR>
                      <a:noFill/>
                    </a:lnR>
                    <a:lnT>
                      <a:noFill/>
                    </a:lnT>
                    <a:lnB>
                      <a:noFill/>
                    </a:lnB>
                    <a:noFill/>
                  </a:tcPr>
                </a:tc>
                <a:extLst>
                  <a:ext uri="{0D108BD9-81ED-4DB2-BD59-A6C34878D82A}">
                    <a16:rowId xmlns:a16="http://schemas.microsoft.com/office/drawing/2014/main" val="2820750576"/>
                  </a:ext>
                </a:extLst>
              </a:tr>
              <a:tr h="213126">
                <a:tc>
                  <a:txBody>
                    <a:bodyPr/>
                    <a:lstStyle/>
                    <a:p>
                      <a:pPr algn="l" fontAlgn="b"/>
                      <a:r>
                        <a:rPr lang="en-GB" sz="1100" b="0" i="0" u="none" strike="noStrike">
                          <a:solidFill>
                            <a:srgbClr val="000000"/>
                          </a:solidFill>
                          <a:effectLst/>
                          <a:latin typeface="Calibri" panose="020F0502020204030204" pitchFamily="34" charset="0"/>
                        </a:rPr>
                        <a:t>Other income</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110,000</a:t>
                      </a:r>
                    </a:p>
                  </a:txBody>
                  <a:tcPr marL="4763" marR="4763" marT="4763" marB="0" anchor="b">
                    <a:lnL>
                      <a:noFill/>
                    </a:lnL>
                    <a:lnR>
                      <a:noFill/>
                    </a:lnR>
                    <a:lnT>
                      <a:noFill/>
                    </a:lnT>
                    <a:lnB>
                      <a:noFill/>
                    </a:lnB>
                    <a:noFill/>
                  </a:tcPr>
                </a:tc>
                <a:extLst>
                  <a:ext uri="{0D108BD9-81ED-4DB2-BD59-A6C34878D82A}">
                    <a16:rowId xmlns:a16="http://schemas.microsoft.com/office/drawing/2014/main" val="1370799126"/>
                  </a:ext>
                </a:extLst>
              </a:tr>
              <a:tr h="213126">
                <a:tc>
                  <a:txBody>
                    <a:bodyPr/>
                    <a:lstStyle/>
                    <a:p>
                      <a:pPr algn="l" fontAlgn="b"/>
                      <a:r>
                        <a:rPr lang="en-GB" sz="1100" b="0" i="0" u="none" strike="noStrike">
                          <a:solidFill>
                            <a:srgbClr val="000000"/>
                          </a:solidFill>
                          <a:effectLst/>
                          <a:latin typeface="Calibri" panose="020F0502020204030204" pitchFamily="34" charset="0"/>
                        </a:rPr>
                        <a:t>Investment Fund income</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165,000</a:t>
                      </a:r>
                    </a:p>
                  </a:txBody>
                  <a:tcPr marL="4763" marR="4763" marT="4763" marB="0" anchor="b">
                    <a:lnL>
                      <a:noFill/>
                    </a:lnL>
                    <a:lnR>
                      <a:noFill/>
                    </a:lnR>
                    <a:lnT>
                      <a:noFill/>
                    </a:lnT>
                    <a:lnB>
                      <a:noFill/>
                    </a:lnB>
                    <a:noFill/>
                  </a:tcPr>
                </a:tc>
                <a:extLst>
                  <a:ext uri="{0D108BD9-81ED-4DB2-BD59-A6C34878D82A}">
                    <a16:rowId xmlns:a16="http://schemas.microsoft.com/office/drawing/2014/main" val="2445835133"/>
                  </a:ext>
                </a:extLst>
              </a:tr>
              <a:tr h="213126">
                <a:tc>
                  <a:txBody>
                    <a:bodyPr/>
                    <a:lstStyle/>
                    <a:p>
                      <a:pPr algn="l" fontAlgn="b"/>
                      <a:r>
                        <a:rPr lang="en-GB" sz="1100" b="0" i="0" u="none" strike="noStrike">
                          <a:solidFill>
                            <a:srgbClr val="000000"/>
                          </a:solidFill>
                          <a:effectLst/>
                          <a:latin typeface="Calibri" panose="020F0502020204030204" pitchFamily="34" charset="0"/>
                        </a:rPr>
                        <a:t>Gross rental income</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550,000</a:t>
                      </a:r>
                    </a:p>
                  </a:txBody>
                  <a:tcPr marL="4763" marR="4763" marT="4763" marB="0" anchor="b">
                    <a:lnL>
                      <a:noFill/>
                    </a:lnL>
                    <a:lnR>
                      <a:noFill/>
                    </a:lnR>
                    <a:lnT>
                      <a:noFill/>
                    </a:lnT>
                    <a:lnB>
                      <a:noFill/>
                    </a:lnB>
                    <a:noFill/>
                  </a:tcPr>
                </a:tc>
                <a:extLst>
                  <a:ext uri="{0D108BD9-81ED-4DB2-BD59-A6C34878D82A}">
                    <a16:rowId xmlns:a16="http://schemas.microsoft.com/office/drawing/2014/main" val="2370984007"/>
                  </a:ext>
                </a:extLst>
              </a:tr>
              <a:tr h="213126">
                <a:tc>
                  <a:txBody>
                    <a:bodyPr/>
                    <a:lstStyle/>
                    <a:p>
                      <a:pPr algn="l" fontAlgn="b"/>
                      <a:r>
                        <a:rPr lang="en-GB" sz="1100" b="0" i="0" u="none" strike="noStrike">
                          <a:solidFill>
                            <a:srgbClr val="000000"/>
                          </a:solidFill>
                          <a:effectLst/>
                          <a:latin typeface="Calibri" panose="020F0502020204030204" pitchFamily="34" charset="0"/>
                        </a:rPr>
                        <a:t>Income from trading subsidiaries</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89,000</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050747"/>
                  </a:ext>
                </a:extLst>
              </a:tr>
              <a:tr h="213126">
                <a:tc>
                  <a:txBody>
                    <a:bodyPr/>
                    <a:lstStyle/>
                    <a:p>
                      <a:pPr algn="l" fontAlgn="b"/>
                      <a:r>
                        <a:rPr lang="en-GB" sz="1100" b="1" i="0" u="none" strike="noStrike">
                          <a:solidFill>
                            <a:srgbClr val="000000"/>
                          </a:solidFill>
                          <a:effectLst/>
                          <a:latin typeface="Calibri" panose="020F0502020204030204" pitchFamily="34" charset="0"/>
                        </a:rPr>
                        <a:t>TOTAL INCOME (UNRESTRICTED)</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100" b="1" i="0" u="none" strike="noStrike">
                          <a:solidFill>
                            <a:srgbClr val="000000"/>
                          </a:solidFill>
                          <a:effectLst/>
                          <a:latin typeface="Calibri" panose="020F0502020204030204" pitchFamily="34" charset="0"/>
                        </a:rPr>
                        <a:t>9,531,098</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3693693"/>
                  </a:ext>
                </a:extLst>
              </a:tr>
              <a:tr h="213126">
                <a:tc>
                  <a:txBody>
                    <a:bodyPr/>
                    <a:lstStyle/>
                    <a:p>
                      <a:pPr algn="l" fontAlgn="b"/>
                      <a:endParaRPr lang="en-GB"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noFill/>
                  </a:tcPr>
                </a:tc>
                <a:extLst>
                  <a:ext uri="{0D108BD9-81ED-4DB2-BD59-A6C34878D82A}">
                    <a16:rowId xmlns:a16="http://schemas.microsoft.com/office/drawing/2014/main" val="1474390789"/>
                  </a:ext>
                </a:extLst>
              </a:tr>
              <a:tr h="213126">
                <a:tc>
                  <a:txBody>
                    <a:bodyPr/>
                    <a:lstStyle/>
                    <a:p>
                      <a:pPr algn="l" fontAlgn="b"/>
                      <a:r>
                        <a:rPr lang="en-GB" sz="1100" b="1" i="0" u="none" strike="noStrike">
                          <a:solidFill>
                            <a:srgbClr val="000000"/>
                          </a:solidFill>
                          <a:effectLst/>
                          <a:highlight>
                            <a:srgbClr val="A6F4E9"/>
                          </a:highlight>
                          <a:latin typeface="Calibri" panose="020F0502020204030204" pitchFamily="34" charset="0"/>
                        </a:rPr>
                        <a:t>UNRESTRICTED EXPENDITURE</a:t>
                      </a:r>
                    </a:p>
                  </a:txBody>
                  <a:tcPr marL="4763" marR="4763" marT="4763" marB="0" anchor="b">
                    <a:lnL>
                      <a:noFill/>
                    </a:lnL>
                    <a:lnR>
                      <a:noFill/>
                    </a:lnR>
                    <a:lnT>
                      <a:noFill/>
                    </a:lnT>
                    <a:lnB>
                      <a:noFill/>
                    </a:lnB>
                    <a:solidFill>
                      <a:srgbClr val="A6F4E9"/>
                    </a:solidFill>
                  </a:tcPr>
                </a:tc>
                <a:tc>
                  <a:txBody>
                    <a:bodyPr/>
                    <a:lstStyle/>
                    <a:p>
                      <a:pPr algn="ctr" fontAlgn="b"/>
                      <a:r>
                        <a:rPr lang="en-GB" sz="1100" b="1" i="0" u="none" strike="noStrike">
                          <a:solidFill>
                            <a:srgbClr val="000000"/>
                          </a:solidFill>
                          <a:effectLst/>
                          <a:highlight>
                            <a:srgbClr val="A6F4E9"/>
                          </a:highlight>
                          <a:latin typeface="Calibri" panose="020F0502020204030204" pitchFamily="34" charset="0"/>
                        </a:rPr>
                        <a:t>Full Year</a:t>
                      </a:r>
                    </a:p>
                  </a:txBody>
                  <a:tcPr marL="4763" marR="4763" marT="4763" marB="0" anchor="b">
                    <a:lnL>
                      <a:noFill/>
                    </a:lnL>
                    <a:lnR>
                      <a:noFill/>
                    </a:lnR>
                    <a:lnT>
                      <a:noFill/>
                    </a:lnT>
                    <a:lnB>
                      <a:noFill/>
                    </a:lnB>
                    <a:solidFill>
                      <a:srgbClr val="A6F4E9"/>
                    </a:solidFill>
                  </a:tcPr>
                </a:tc>
                <a:extLst>
                  <a:ext uri="{0D108BD9-81ED-4DB2-BD59-A6C34878D82A}">
                    <a16:rowId xmlns:a16="http://schemas.microsoft.com/office/drawing/2014/main" val="899554749"/>
                  </a:ext>
                </a:extLst>
              </a:tr>
              <a:tr h="213126">
                <a:tc>
                  <a:txBody>
                    <a:bodyPr/>
                    <a:lstStyle/>
                    <a:p>
                      <a:pPr algn="l" fontAlgn="b"/>
                      <a:r>
                        <a:rPr lang="en-GB" sz="1100" b="1" i="0" u="none" strike="noStrike">
                          <a:solidFill>
                            <a:srgbClr val="000000"/>
                          </a:solidFill>
                          <a:effectLst/>
                          <a:latin typeface="Calibri" panose="020F0502020204030204" pitchFamily="34" charset="0"/>
                        </a:rPr>
                        <a:t>Expenditure</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Budget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452946"/>
                  </a:ext>
                </a:extLst>
              </a:tr>
              <a:tr h="213126">
                <a:tc>
                  <a:txBody>
                    <a:bodyPr/>
                    <a:lstStyle/>
                    <a:p>
                      <a:pPr algn="l" fontAlgn="b"/>
                      <a:r>
                        <a:rPr lang="en-GB" sz="1100" b="0" i="0" u="none" strike="noStrike">
                          <a:solidFill>
                            <a:srgbClr val="000000"/>
                          </a:solidFill>
                          <a:effectLst/>
                          <a:latin typeface="Calibri" panose="020F0502020204030204" pitchFamily="34" charset="0"/>
                        </a:rPr>
                        <a:t>Parish Ministry</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GB" sz="1100" b="0" i="0" u="none" strike="noStrike">
                          <a:solidFill>
                            <a:srgbClr val="000000"/>
                          </a:solidFill>
                          <a:effectLst/>
                          <a:latin typeface="Calibri" panose="020F0502020204030204" pitchFamily="34" charset="0"/>
                        </a:rPr>
                        <a:t>7,087,125</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15800370"/>
                  </a:ext>
                </a:extLst>
              </a:tr>
              <a:tr h="213126">
                <a:tc>
                  <a:txBody>
                    <a:bodyPr/>
                    <a:lstStyle/>
                    <a:p>
                      <a:pPr algn="l" fontAlgn="b"/>
                      <a:r>
                        <a:rPr lang="en-GB" sz="1100" b="0" i="0" u="none" strike="noStrike">
                          <a:solidFill>
                            <a:srgbClr val="000000"/>
                          </a:solidFill>
                          <a:effectLst/>
                          <a:latin typeface="Calibri" panose="020F0502020204030204" pitchFamily="34" charset="0"/>
                        </a:rPr>
                        <a:t>Children and Young People</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417,108</a:t>
                      </a:r>
                    </a:p>
                  </a:txBody>
                  <a:tcPr marL="4763" marR="4763" marT="4763" marB="0" anchor="b">
                    <a:lnL>
                      <a:noFill/>
                    </a:lnL>
                    <a:lnR>
                      <a:noFill/>
                    </a:lnR>
                    <a:lnT>
                      <a:noFill/>
                    </a:lnT>
                    <a:lnB>
                      <a:noFill/>
                    </a:lnB>
                    <a:noFill/>
                  </a:tcPr>
                </a:tc>
                <a:extLst>
                  <a:ext uri="{0D108BD9-81ED-4DB2-BD59-A6C34878D82A}">
                    <a16:rowId xmlns:a16="http://schemas.microsoft.com/office/drawing/2014/main" val="281275667"/>
                  </a:ext>
                </a:extLst>
              </a:tr>
              <a:tr h="213126">
                <a:tc>
                  <a:txBody>
                    <a:bodyPr/>
                    <a:lstStyle/>
                    <a:p>
                      <a:pPr algn="l" fontAlgn="b"/>
                      <a:r>
                        <a:rPr lang="en-GB" sz="1100" b="0" i="0" u="none" strike="noStrike">
                          <a:solidFill>
                            <a:srgbClr val="000000"/>
                          </a:solidFill>
                          <a:effectLst/>
                          <a:latin typeface="Calibri" panose="020F0502020204030204" pitchFamily="34" charset="0"/>
                        </a:rPr>
                        <a:t>Social Justice Network</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108,000</a:t>
                      </a:r>
                    </a:p>
                  </a:txBody>
                  <a:tcPr marL="4763" marR="4763" marT="4763" marB="0" anchor="b">
                    <a:lnL>
                      <a:noFill/>
                    </a:lnL>
                    <a:lnR>
                      <a:noFill/>
                    </a:lnR>
                    <a:lnT>
                      <a:noFill/>
                    </a:lnT>
                    <a:lnB>
                      <a:noFill/>
                    </a:lnB>
                    <a:noFill/>
                  </a:tcPr>
                </a:tc>
                <a:extLst>
                  <a:ext uri="{0D108BD9-81ED-4DB2-BD59-A6C34878D82A}">
                    <a16:rowId xmlns:a16="http://schemas.microsoft.com/office/drawing/2014/main" val="3933214372"/>
                  </a:ext>
                </a:extLst>
              </a:tr>
              <a:tr h="213126">
                <a:tc>
                  <a:txBody>
                    <a:bodyPr/>
                    <a:lstStyle/>
                    <a:p>
                      <a:pPr algn="l" fontAlgn="b"/>
                      <a:r>
                        <a:rPr lang="en-GB" sz="1100" b="0" i="0" u="none" strike="noStrike">
                          <a:solidFill>
                            <a:srgbClr val="000000"/>
                          </a:solidFill>
                          <a:effectLst/>
                          <a:latin typeface="Calibri" panose="020F0502020204030204" pitchFamily="34" charset="0"/>
                        </a:rPr>
                        <a:t>Diocesan Strategy</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85,000</a:t>
                      </a:r>
                    </a:p>
                  </a:txBody>
                  <a:tcPr marL="4763" marR="4763" marT="4763" marB="0" anchor="b">
                    <a:lnL>
                      <a:noFill/>
                    </a:lnL>
                    <a:lnR>
                      <a:noFill/>
                    </a:lnR>
                    <a:lnT>
                      <a:noFill/>
                    </a:lnT>
                    <a:lnB>
                      <a:noFill/>
                    </a:lnB>
                    <a:noFill/>
                  </a:tcPr>
                </a:tc>
                <a:extLst>
                  <a:ext uri="{0D108BD9-81ED-4DB2-BD59-A6C34878D82A}">
                    <a16:rowId xmlns:a16="http://schemas.microsoft.com/office/drawing/2014/main" val="3282675284"/>
                  </a:ext>
                </a:extLst>
              </a:tr>
              <a:tr h="213126">
                <a:tc>
                  <a:txBody>
                    <a:bodyPr/>
                    <a:lstStyle/>
                    <a:p>
                      <a:pPr algn="l" fontAlgn="b"/>
                      <a:r>
                        <a:rPr lang="en-GB" sz="1100" b="0" i="0" u="none" strike="noStrike">
                          <a:solidFill>
                            <a:srgbClr val="000000"/>
                          </a:solidFill>
                          <a:effectLst/>
                          <a:latin typeface="Calibri" panose="020F0502020204030204" pitchFamily="34" charset="0"/>
                        </a:rPr>
                        <a:t>Support Services</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1,818,884</a:t>
                      </a:r>
                    </a:p>
                  </a:txBody>
                  <a:tcPr marL="4763" marR="4763" marT="4763" marB="0" anchor="b">
                    <a:lnL>
                      <a:noFill/>
                    </a:lnL>
                    <a:lnR>
                      <a:noFill/>
                    </a:lnR>
                    <a:lnT>
                      <a:noFill/>
                    </a:lnT>
                    <a:lnB>
                      <a:noFill/>
                    </a:lnB>
                    <a:noFill/>
                  </a:tcPr>
                </a:tc>
                <a:extLst>
                  <a:ext uri="{0D108BD9-81ED-4DB2-BD59-A6C34878D82A}">
                    <a16:rowId xmlns:a16="http://schemas.microsoft.com/office/drawing/2014/main" val="1952924745"/>
                  </a:ext>
                </a:extLst>
              </a:tr>
              <a:tr h="213126">
                <a:tc>
                  <a:txBody>
                    <a:bodyPr/>
                    <a:lstStyle/>
                    <a:p>
                      <a:pPr algn="l" fontAlgn="b"/>
                      <a:r>
                        <a:rPr lang="en-GB" sz="1100" b="0" i="0" u="none" strike="noStrike">
                          <a:solidFill>
                            <a:srgbClr val="000000"/>
                          </a:solidFill>
                          <a:effectLst/>
                          <a:latin typeface="Calibri" panose="020F0502020204030204" pitchFamily="34" charset="0"/>
                        </a:rPr>
                        <a:t>Grants</a:t>
                      </a:r>
                    </a:p>
                  </a:txBody>
                  <a:tcPr marL="4763" marR="4763" marT="4763"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15,000</a:t>
                      </a:r>
                    </a:p>
                  </a:txBody>
                  <a:tcPr marL="4763" marR="4763" marT="4763" marB="0" anchor="b">
                    <a:lnL>
                      <a:noFill/>
                    </a:lnL>
                    <a:lnR>
                      <a:noFill/>
                    </a:lnR>
                    <a:lnT>
                      <a:noFill/>
                    </a:lnT>
                    <a:lnB>
                      <a:noFill/>
                    </a:lnB>
                    <a:noFill/>
                  </a:tcPr>
                </a:tc>
                <a:extLst>
                  <a:ext uri="{0D108BD9-81ED-4DB2-BD59-A6C34878D82A}">
                    <a16:rowId xmlns:a16="http://schemas.microsoft.com/office/drawing/2014/main" val="1063977149"/>
                  </a:ext>
                </a:extLst>
              </a:tr>
              <a:tr h="213126">
                <a:tc>
                  <a:txBody>
                    <a:bodyPr/>
                    <a:lstStyle/>
                    <a:p>
                      <a:pPr algn="l" fontAlgn="b"/>
                      <a:r>
                        <a:rPr lang="en-GB" sz="1100" b="1" i="0" u="none" strike="noStrike">
                          <a:solidFill>
                            <a:srgbClr val="000000"/>
                          </a:solidFill>
                          <a:effectLst/>
                          <a:latin typeface="Calibri" panose="020F0502020204030204" pitchFamily="34" charset="0"/>
                        </a:rPr>
                        <a:t>TOTAL EXPENDITURE (UNRESTRICTED)</a:t>
                      </a:r>
                    </a:p>
                  </a:txBody>
                  <a:tcPr marL="4763" marR="4763" marT="4763" marB="0" anchor="b">
                    <a:lnL>
                      <a:noFill/>
                    </a:lnL>
                    <a:lnR>
                      <a:noFill/>
                    </a:lnR>
                    <a:lnT>
                      <a:noFill/>
                    </a:lnT>
                    <a:lnB>
                      <a:noFill/>
                    </a:lnB>
                    <a:noFill/>
                  </a:tcPr>
                </a:tc>
                <a:tc>
                  <a:txBody>
                    <a:bodyPr/>
                    <a:lstStyle/>
                    <a:p>
                      <a:pPr algn="r" fontAlgn="b"/>
                      <a:r>
                        <a:rPr lang="en-GB" sz="1100" b="1" i="0" u="none" strike="noStrike" dirty="0">
                          <a:solidFill>
                            <a:srgbClr val="000000"/>
                          </a:solidFill>
                          <a:effectLst/>
                          <a:latin typeface="Calibri" panose="020F0502020204030204" pitchFamily="34" charset="0"/>
                        </a:rPr>
                        <a:t>9,531,117</a:t>
                      </a:r>
                    </a:p>
                  </a:txBody>
                  <a:tcPr marL="4763" marR="4763" marT="4763" marB="0" anchor="b">
                    <a:lnL>
                      <a:noFill/>
                    </a:lnL>
                    <a:lnR>
                      <a:noFill/>
                    </a:lnR>
                    <a:lnT>
                      <a:noFill/>
                    </a:lnT>
                    <a:lnB>
                      <a:noFill/>
                    </a:lnB>
                    <a:noFill/>
                  </a:tcPr>
                </a:tc>
                <a:extLst>
                  <a:ext uri="{0D108BD9-81ED-4DB2-BD59-A6C34878D82A}">
                    <a16:rowId xmlns:a16="http://schemas.microsoft.com/office/drawing/2014/main" val="2540022287"/>
                  </a:ext>
                </a:extLst>
              </a:tr>
            </a:tbl>
          </a:graphicData>
        </a:graphic>
      </p:graphicFrame>
      <p:sp>
        <p:nvSpPr>
          <p:cNvPr id="3" name="Footer Placeholder 2">
            <a:extLst>
              <a:ext uri="{FF2B5EF4-FFF2-40B4-BE49-F238E27FC236}">
                <a16:creationId xmlns:a16="http://schemas.microsoft.com/office/drawing/2014/main" id="{BAC5E3C3-53CA-F9B4-CF2A-353387245BA4}"/>
              </a:ext>
            </a:extLst>
          </p:cNvPr>
          <p:cNvSpPr>
            <a:spLocks noGrp="1"/>
          </p:cNvSpPr>
          <p:nvPr>
            <p:ph type="ftr" sz="quarter" idx="11"/>
          </p:nvPr>
        </p:nvSpPr>
        <p:spPr/>
        <p:txBody>
          <a:bodyPr/>
          <a:lstStyle/>
          <a:p>
            <a:r>
              <a:rPr lang="en-GB"/>
              <a:t>Slide </a:t>
            </a:r>
          </a:p>
        </p:txBody>
      </p:sp>
      <p:sp>
        <p:nvSpPr>
          <p:cNvPr id="4" name="Slide Number Placeholder 3">
            <a:extLst>
              <a:ext uri="{FF2B5EF4-FFF2-40B4-BE49-F238E27FC236}">
                <a16:creationId xmlns:a16="http://schemas.microsoft.com/office/drawing/2014/main" id="{CF15DC08-6180-5406-1096-5AD428E784B4}"/>
              </a:ext>
            </a:extLst>
          </p:cNvPr>
          <p:cNvSpPr>
            <a:spLocks noGrp="1"/>
          </p:cNvSpPr>
          <p:nvPr>
            <p:ph type="sldNum" sz="quarter" idx="12"/>
          </p:nvPr>
        </p:nvSpPr>
        <p:spPr/>
        <p:txBody>
          <a:bodyPr/>
          <a:lstStyle/>
          <a:p>
            <a:fld id="{42F4AE47-C14C-48F5-B4DF-1BFF9396658A}" type="slidenum">
              <a:rPr lang="en-GB" smtClean="0"/>
              <a:t>12</a:t>
            </a:fld>
            <a:endParaRPr lang="en-GB"/>
          </a:p>
        </p:txBody>
      </p:sp>
    </p:spTree>
    <p:extLst>
      <p:ext uri="{BB962C8B-B14F-4D97-AF65-F5344CB8AC3E}">
        <p14:creationId xmlns:p14="http://schemas.microsoft.com/office/powerpoint/2010/main" val="37914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Mission &amp; Ministry</a:t>
            </a:r>
          </a:p>
        </p:txBody>
      </p:sp>
      <p:graphicFrame>
        <p:nvGraphicFramePr>
          <p:cNvPr id="4" name="Content Placeholder 3">
            <a:extLst>
              <a:ext uri="{FF2B5EF4-FFF2-40B4-BE49-F238E27FC236}">
                <a16:creationId xmlns:a16="http://schemas.microsoft.com/office/drawing/2014/main" id="{7151DC8B-5F53-EED8-3B65-31C407EBD4A2}"/>
              </a:ext>
            </a:extLst>
          </p:cNvPr>
          <p:cNvGraphicFramePr>
            <a:graphicFrameLocks noGrp="1"/>
          </p:cNvGraphicFramePr>
          <p:nvPr>
            <p:ph idx="1"/>
            <p:extLst>
              <p:ext uri="{D42A27DB-BD31-4B8C-83A1-F6EECF244321}">
                <p14:modId xmlns:p14="http://schemas.microsoft.com/office/powerpoint/2010/main" val="4090529267"/>
              </p:ext>
            </p:extLst>
          </p:nvPr>
        </p:nvGraphicFramePr>
        <p:xfrm>
          <a:off x="1183006" y="872716"/>
          <a:ext cx="10834099" cy="5400948"/>
        </p:xfrm>
        <a:graphic>
          <a:graphicData uri="http://schemas.openxmlformats.org/drawingml/2006/table">
            <a:tbl>
              <a:tblPr firstRow="1" bandRow="1">
                <a:tableStyleId>{5C22544A-7EE6-4342-B048-85BDC9FD1C3A}</a:tableStyleId>
              </a:tblPr>
              <a:tblGrid>
                <a:gridCol w="1484616">
                  <a:extLst>
                    <a:ext uri="{9D8B030D-6E8A-4147-A177-3AD203B41FA5}">
                      <a16:colId xmlns:a16="http://schemas.microsoft.com/office/drawing/2014/main" val="2261292295"/>
                    </a:ext>
                  </a:extLst>
                </a:gridCol>
                <a:gridCol w="5912777">
                  <a:extLst>
                    <a:ext uri="{9D8B030D-6E8A-4147-A177-3AD203B41FA5}">
                      <a16:colId xmlns:a16="http://schemas.microsoft.com/office/drawing/2014/main" val="3913550881"/>
                    </a:ext>
                  </a:extLst>
                </a:gridCol>
                <a:gridCol w="3436706">
                  <a:extLst>
                    <a:ext uri="{9D8B030D-6E8A-4147-A177-3AD203B41FA5}">
                      <a16:colId xmlns:a16="http://schemas.microsoft.com/office/drawing/2014/main" val="3864106833"/>
                    </a:ext>
                  </a:extLst>
                </a:gridCol>
              </a:tblGrid>
              <a:tr h="383805">
                <a:tc>
                  <a:txBody>
                    <a:bodyPr/>
                    <a:lstStyle/>
                    <a:p>
                      <a:r>
                        <a:rPr lang="en-GB" sz="1400" dirty="0">
                          <a:latin typeface="Aptos" panose="020B0004020202020204" pitchFamily="34" charset="0"/>
                          <a:ea typeface="Source Sans Pro" panose="020B0503030403020204" pitchFamily="34" charset="0"/>
                        </a:rPr>
                        <a:t>Area</a:t>
                      </a:r>
                    </a:p>
                  </a:txBody>
                  <a:tcPr/>
                </a:tc>
                <a:tc>
                  <a:txBody>
                    <a:bodyPr/>
                    <a:lstStyle/>
                    <a:p>
                      <a:r>
                        <a:rPr lang="en-GB" sz="1400" dirty="0">
                          <a:latin typeface="Aptos" panose="020B0004020202020204" pitchFamily="34" charset="0"/>
                          <a:ea typeface="Source Sans Pro" panose="020B0503030403020204" pitchFamily="34" charset="0"/>
                        </a:rPr>
                        <a:t>Notes</a:t>
                      </a:r>
                    </a:p>
                  </a:txBody>
                  <a:tcPr/>
                </a:tc>
                <a:tc>
                  <a:txBody>
                    <a:bodyPr/>
                    <a:lstStyle/>
                    <a:p>
                      <a:r>
                        <a:rPr lang="en-GB" sz="1400" dirty="0">
                          <a:latin typeface="Aptos" panose="020B0004020202020204" pitchFamily="34" charset="0"/>
                          <a:ea typeface="Source Sans Pro" panose="020B0503030403020204" pitchFamily="34" charset="0"/>
                        </a:rPr>
                        <a:t>Opportunities to Reduce Cost</a:t>
                      </a:r>
                    </a:p>
                  </a:txBody>
                  <a:tcPr/>
                </a:tc>
                <a:extLst>
                  <a:ext uri="{0D108BD9-81ED-4DB2-BD59-A6C34878D82A}">
                    <a16:rowId xmlns:a16="http://schemas.microsoft.com/office/drawing/2014/main" val="3648666323"/>
                  </a:ext>
                </a:extLst>
              </a:tr>
              <a:tr h="757094">
                <a:tc>
                  <a:txBody>
                    <a:bodyPr/>
                    <a:lstStyle/>
                    <a:p>
                      <a:r>
                        <a:rPr lang="en-GB" sz="1400" dirty="0">
                          <a:latin typeface="Aptos" panose="020B0004020202020204" pitchFamily="34" charset="0"/>
                          <a:ea typeface="Source Sans Pro" panose="020B0503030403020204" pitchFamily="34" charset="0"/>
                        </a:rPr>
                        <a:t>Clergy</a:t>
                      </a:r>
                    </a:p>
                  </a:txBody>
                  <a:tcPr/>
                </a:tc>
                <a:tc>
                  <a:txBody>
                    <a:bodyPr/>
                    <a:lstStyle/>
                    <a:p>
                      <a:r>
                        <a:rPr lang="en-GB" sz="1400" dirty="0">
                          <a:latin typeface="Aptos" panose="020B0004020202020204" pitchFamily="34" charset="0"/>
                          <a:ea typeface="Source Sans Pro" panose="020B0503030403020204" pitchFamily="34" charset="0"/>
                        </a:rPr>
                        <a:t>Cost driven by clergy numbers</a:t>
                      </a:r>
                    </a:p>
                    <a:p>
                      <a:r>
                        <a:rPr lang="en-GB" sz="1400" dirty="0">
                          <a:latin typeface="Aptos" panose="020B0004020202020204" pitchFamily="34" charset="0"/>
                          <a:ea typeface="Source Sans Pro" panose="020B0503030403020204" pitchFamily="34" charset="0"/>
                        </a:rPr>
                        <a:t>Every new post is reviewed for local affordability (for 3 years)</a:t>
                      </a:r>
                    </a:p>
                    <a:p>
                      <a:r>
                        <a:rPr lang="en-GB" sz="1400" dirty="0">
                          <a:latin typeface="Aptos" panose="020B0004020202020204" pitchFamily="34" charset="0"/>
                          <a:ea typeface="Source Sans Pro" panose="020B0503030403020204" pitchFamily="34" charset="0"/>
                        </a:rPr>
                        <a:t>Reducing clergy numbers reduces the impact, effectiveness  and reach of parish and other ministry and ultimately has a negative impact on Parish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ea typeface="Source Sans Pro" panose="020B0503030403020204" pitchFamily="34" charset="0"/>
                        </a:rPr>
                        <a:t>Can only reduce where a vacancy arises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ea typeface="Source Sans Pro" panose="020B0503030403020204" pitchFamily="34" charset="0"/>
                        </a:rPr>
                        <a:t>Extend vacancy periods?</a:t>
                      </a:r>
                    </a:p>
                  </a:txBody>
                  <a:tcPr/>
                </a:tc>
                <a:extLst>
                  <a:ext uri="{0D108BD9-81ED-4DB2-BD59-A6C34878D82A}">
                    <a16:rowId xmlns:a16="http://schemas.microsoft.com/office/drawing/2014/main" val="4172464216"/>
                  </a:ext>
                </a:extLst>
              </a:tr>
              <a:tr h="800917">
                <a:tc>
                  <a:txBody>
                    <a:bodyPr/>
                    <a:lstStyle/>
                    <a:p>
                      <a:r>
                        <a:rPr lang="en-GB" sz="1400" dirty="0">
                          <a:latin typeface="Aptos" panose="020B0004020202020204" pitchFamily="34" charset="0"/>
                          <a:ea typeface="Source Sans Pro" panose="020B0503030403020204" pitchFamily="34" charset="0"/>
                        </a:rPr>
                        <a:t>Clergy Support</a:t>
                      </a:r>
                    </a:p>
                  </a:txBody>
                  <a:tcPr/>
                </a:tc>
                <a:tc>
                  <a:txBody>
                    <a:bodyPr/>
                    <a:lstStyle/>
                    <a:p>
                      <a:r>
                        <a:rPr lang="en-GB" sz="1400" dirty="0">
                          <a:latin typeface="Aptos" panose="020B0004020202020204" pitchFamily="34" charset="0"/>
                          <a:ea typeface="Source Sans Pro" panose="020B0503030403020204" pitchFamily="34" charset="0"/>
                        </a:rPr>
                        <a:t>Ministerial Development Reviews – </a:t>
                      </a:r>
                      <a:r>
                        <a:rPr lang="en-GB" sz="1400" b="1" baseline="0" dirty="0">
                          <a:solidFill>
                            <a:schemeClr val="tx1"/>
                          </a:solidFill>
                          <a:latin typeface="Aptos" panose="020B0004020202020204" pitchFamily="34" charset="0"/>
                          <a:ea typeface="Source Sans Pro" panose="020B0503030403020204" pitchFamily="34" charset="0"/>
                        </a:rPr>
                        <a:t>MANDATORY</a:t>
                      </a:r>
                    </a:p>
                    <a:p>
                      <a:r>
                        <a:rPr lang="en-GB" sz="1400" dirty="0">
                          <a:latin typeface="Aptos" panose="020B0004020202020204" pitchFamily="34" charset="0"/>
                          <a:ea typeface="Source Sans Pro" panose="020B0503030403020204" pitchFamily="34" charset="0"/>
                        </a:rPr>
                        <a:t>Ministerial support and ongoing development e.g. “the Canterbury Diet”</a:t>
                      </a:r>
                    </a:p>
                    <a:p>
                      <a:r>
                        <a:rPr lang="en-GB" sz="1400" dirty="0">
                          <a:latin typeface="Aptos" panose="020B0004020202020204" pitchFamily="34" charset="0"/>
                          <a:ea typeface="Source Sans Pro" panose="020B0503030403020204" pitchFamily="34" charset="0"/>
                        </a:rPr>
                        <a:t>Support for clergy and parishes in difficulty (higher number than expected!)</a:t>
                      </a:r>
                    </a:p>
                  </a:txBody>
                  <a:tcPr/>
                </a:tc>
                <a:tc>
                  <a:txBody>
                    <a:bodyPr/>
                    <a:lstStyle/>
                    <a:p>
                      <a:r>
                        <a:rPr lang="en-GB" sz="1400" dirty="0">
                          <a:latin typeface="Aptos" panose="020B0004020202020204" pitchFamily="34" charset="0"/>
                          <a:ea typeface="Source Sans Pro" panose="020B0503030403020204" pitchFamily="34" charset="0"/>
                        </a:rPr>
                        <a:t>Clergy well-being is a priority and essential for effective mission!</a:t>
                      </a:r>
                    </a:p>
                  </a:txBody>
                  <a:tcPr/>
                </a:tc>
                <a:extLst>
                  <a:ext uri="{0D108BD9-81ED-4DB2-BD59-A6C34878D82A}">
                    <a16:rowId xmlns:a16="http://schemas.microsoft.com/office/drawing/2014/main" val="4087420785"/>
                  </a:ext>
                </a:extLst>
              </a:tr>
              <a:tr h="990260">
                <a:tc>
                  <a:txBody>
                    <a:bodyPr/>
                    <a:lstStyle/>
                    <a:p>
                      <a:r>
                        <a:rPr lang="en-GB" sz="1400" dirty="0">
                          <a:latin typeface="Aptos" panose="020B0004020202020204" pitchFamily="34" charset="0"/>
                          <a:ea typeface="Source Sans Pro" panose="020B0503030403020204" pitchFamily="34" charset="0"/>
                        </a:rPr>
                        <a:t>Ministry Pipeline (Curates etc.)</a:t>
                      </a:r>
                    </a:p>
                  </a:txBody>
                  <a:tcPr/>
                </a:tc>
                <a:tc>
                  <a:txBody>
                    <a:bodyPr/>
                    <a:lstStyle/>
                    <a:p>
                      <a:r>
                        <a:rPr lang="en-GB" sz="1400" dirty="0">
                          <a:latin typeface="Aptos" panose="020B0004020202020204" pitchFamily="34" charset="0"/>
                          <a:ea typeface="Source Sans Pro" panose="020B0503030403020204" pitchFamily="34" charset="0"/>
                        </a:rPr>
                        <a:t>Developing ministry for the future</a:t>
                      </a:r>
                    </a:p>
                    <a:p>
                      <a:r>
                        <a:rPr lang="en-GB" sz="1400" dirty="0">
                          <a:latin typeface="Aptos" panose="020B0004020202020204" pitchFamily="34" charset="0"/>
                          <a:ea typeface="Source Sans Pro" panose="020B0503030403020204" pitchFamily="34" charset="0"/>
                        </a:rPr>
                        <a:t>Exploring calling, training, curacies</a:t>
                      </a:r>
                    </a:p>
                    <a:p>
                      <a:r>
                        <a:rPr lang="en-GB" sz="1400" dirty="0">
                          <a:latin typeface="Aptos" panose="020B0004020202020204" pitchFamily="34" charset="0"/>
                          <a:ea typeface="Source Sans Pro" panose="020B0503030403020204" pitchFamily="34" charset="0"/>
                        </a:rPr>
                        <a:t>Experience shows we are largely dependent on curates we have trained to fill our vacancies. Recruitment from outside of our location is not easy</a:t>
                      </a:r>
                    </a:p>
                  </a:txBody>
                  <a:tcPr/>
                </a:tc>
                <a:tc>
                  <a:txBody>
                    <a:bodyPr/>
                    <a:lstStyle/>
                    <a:p>
                      <a:r>
                        <a:rPr lang="en-GB" sz="1400" dirty="0">
                          <a:latin typeface="Aptos" panose="020B0004020202020204" pitchFamily="34" charset="0"/>
                          <a:ea typeface="Source Sans Pro" panose="020B0503030403020204" pitchFamily="34" charset="0"/>
                        </a:rPr>
                        <a:t>Overall number of stipendiary curates was reduced in 2022 to 4 per year</a:t>
                      </a:r>
                    </a:p>
                    <a:p>
                      <a:r>
                        <a:rPr lang="en-GB" sz="1400" dirty="0">
                          <a:latin typeface="Aptos" panose="020B0004020202020204" pitchFamily="34" charset="0"/>
                          <a:ea typeface="Source Sans Pro" panose="020B0503030403020204" pitchFamily="34" charset="0"/>
                        </a:rPr>
                        <a:t>Very limited opportunity to reduce these costs further</a:t>
                      </a:r>
                    </a:p>
                  </a:txBody>
                  <a:tcPr/>
                </a:tc>
                <a:extLst>
                  <a:ext uri="{0D108BD9-81ED-4DB2-BD59-A6C34878D82A}">
                    <a16:rowId xmlns:a16="http://schemas.microsoft.com/office/drawing/2014/main" val="389621533"/>
                  </a:ext>
                </a:extLst>
              </a:tr>
              <a:tr h="968479">
                <a:tc>
                  <a:txBody>
                    <a:bodyPr/>
                    <a:lstStyle/>
                    <a:p>
                      <a:r>
                        <a:rPr lang="en-GB" sz="1400" dirty="0">
                          <a:latin typeface="Aptos" panose="020B0004020202020204" pitchFamily="34" charset="0"/>
                          <a:ea typeface="Source Sans Pro" panose="020B0503030403020204" pitchFamily="34" charset="0"/>
                        </a:rPr>
                        <a:t>Clergy Housing</a:t>
                      </a:r>
                    </a:p>
                  </a:txBody>
                  <a:tcPr/>
                </a:tc>
                <a:tc>
                  <a:txBody>
                    <a:bodyPr/>
                    <a:lstStyle/>
                    <a:p>
                      <a:r>
                        <a:rPr lang="en-GB" sz="1400" dirty="0">
                          <a:latin typeface="Aptos" panose="020B0004020202020204" pitchFamily="34" charset="0"/>
                          <a:ea typeface="Source Sans Pro" panose="020B0503030403020204" pitchFamily="34" charset="0"/>
                        </a:rPr>
                        <a:t>Maintenance of 167 clergy houses. Historical backlog of repairs.</a:t>
                      </a:r>
                    </a:p>
                    <a:p>
                      <a:r>
                        <a:rPr lang="en-GB" sz="1400" dirty="0">
                          <a:latin typeface="Aptos" panose="020B0004020202020204" pitchFamily="34" charset="0"/>
                          <a:ea typeface="Source Sans Pro" panose="020B0503030403020204" pitchFamily="34" charset="0"/>
                        </a:rPr>
                        <a:t>Commitment to improve energy efficiency (to EPC level C)</a:t>
                      </a:r>
                    </a:p>
                    <a:p>
                      <a:r>
                        <a:rPr lang="en-GB" sz="1400" dirty="0">
                          <a:latin typeface="Aptos" panose="020B0004020202020204" pitchFamily="34" charset="0"/>
                          <a:ea typeface="Source Sans Pro" panose="020B0503030403020204" pitchFamily="34" charset="0"/>
                        </a:rPr>
                        <a:t>Any houses not in use are rented out.</a:t>
                      </a:r>
                    </a:p>
                    <a:p>
                      <a:r>
                        <a:rPr lang="en-GB" sz="1400" dirty="0">
                          <a:latin typeface="Aptos" panose="020B0004020202020204" pitchFamily="34" charset="0"/>
                          <a:ea typeface="Source Sans Pro" panose="020B0503030403020204" pitchFamily="34" charset="0"/>
                        </a:rPr>
                        <a:t>Clergy housing is part of their remuneration package.</a:t>
                      </a:r>
                    </a:p>
                  </a:txBody>
                  <a:tcPr/>
                </a:tc>
                <a:tc>
                  <a:txBody>
                    <a:bodyPr/>
                    <a:lstStyle/>
                    <a:p>
                      <a:r>
                        <a:rPr lang="en-GB" sz="1400" dirty="0">
                          <a:latin typeface="Aptos" panose="020B0004020202020204" pitchFamily="34" charset="0"/>
                          <a:ea typeface="Source Sans Pro" panose="020B0503030403020204" pitchFamily="34" charset="0"/>
                        </a:rPr>
                        <a:t>Rental income has exceeded budget for several years.</a:t>
                      </a:r>
                    </a:p>
                    <a:p>
                      <a:r>
                        <a:rPr lang="en-GB" sz="1400" b="1" dirty="0">
                          <a:solidFill>
                            <a:schemeClr val="tx1"/>
                          </a:solidFill>
                          <a:latin typeface="Aptos" panose="020B0004020202020204" pitchFamily="34" charset="0"/>
                          <a:ea typeface="Source Sans Pro" panose="020B0503030403020204" pitchFamily="34" charset="0"/>
                        </a:rPr>
                        <a:t>Portfolio realistically needs additional investment to increase standards.</a:t>
                      </a:r>
                    </a:p>
                  </a:txBody>
                  <a:tcPr/>
                </a:tc>
                <a:extLst>
                  <a:ext uri="{0D108BD9-81ED-4DB2-BD59-A6C34878D82A}">
                    <a16:rowId xmlns:a16="http://schemas.microsoft.com/office/drawing/2014/main" val="2373606569"/>
                  </a:ext>
                </a:extLst>
              </a:tr>
              <a:tr h="581087">
                <a:tc>
                  <a:txBody>
                    <a:bodyPr/>
                    <a:lstStyle/>
                    <a:p>
                      <a:r>
                        <a:rPr lang="en-GB" sz="1400" dirty="0">
                          <a:latin typeface="Aptos" panose="020B0004020202020204" pitchFamily="34" charset="0"/>
                          <a:ea typeface="Source Sans Pro" panose="020B0503030403020204" pitchFamily="34" charset="0"/>
                        </a:rPr>
                        <a:t>Lay ministry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ea typeface="Source Sans Pro" panose="020B0503030403020204" pitchFamily="34" charset="0"/>
                        </a:rPr>
                        <a:t>Support for lay ministry which is of increasing importance to work alongside clergy. Increasing uptake at present. Very low-cost model!</a:t>
                      </a:r>
                    </a:p>
                  </a:txBody>
                  <a:tcPr/>
                </a:tc>
                <a:tc>
                  <a:txBody>
                    <a:bodyPr/>
                    <a:lstStyle/>
                    <a:p>
                      <a:r>
                        <a:rPr lang="en-GB" sz="1400" b="0" dirty="0">
                          <a:solidFill>
                            <a:schemeClr val="tx1"/>
                          </a:solidFill>
                          <a:latin typeface="Aptos" panose="020B0004020202020204" pitchFamily="34" charset="0"/>
                          <a:ea typeface="Source Sans Pro" panose="020B0503030403020204" pitchFamily="34" charset="0"/>
                        </a:rPr>
                        <a:t>No scope to reduce.</a:t>
                      </a:r>
                    </a:p>
                  </a:txBody>
                  <a:tcPr/>
                </a:tc>
                <a:extLst>
                  <a:ext uri="{0D108BD9-81ED-4DB2-BD59-A6C34878D82A}">
                    <a16:rowId xmlns:a16="http://schemas.microsoft.com/office/drawing/2014/main" val="1089411453"/>
                  </a:ext>
                </a:extLst>
              </a:tr>
              <a:tr h="581087">
                <a:tc>
                  <a:txBody>
                    <a:bodyPr/>
                    <a:lstStyle/>
                    <a:p>
                      <a:r>
                        <a:rPr lang="en-GB" sz="1400" dirty="0">
                          <a:latin typeface="Aptos" panose="020B0004020202020204" pitchFamily="34" charset="0"/>
                          <a:ea typeface="Source Sans Pro" panose="020B0503030403020204" pitchFamily="34" charset="0"/>
                        </a:rPr>
                        <a:t>Mission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rPr>
                        <a:t>Support for parishes, benefices and deaneries in mission.</a:t>
                      </a:r>
                    </a:p>
                    <a:p>
                      <a:r>
                        <a:rPr lang="en-GB" sz="1400" dirty="0">
                          <a:latin typeface="Aptos" panose="020B0004020202020204" pitchFamily="34" charset="0"/>
                        </a:rPr>
                        <a:t>Missional Learning Communities </a:t>
                      </a:r>
                    </a:p>
                    <a:p>
                      <a:r>
                        <a:rPr lang="en-GB" sz="1400" dirty="0">
                          <a:latin typeface="Aptos" panose="020B0004020202020204" pitchFamily="34" charset="0"/>
                        </a:rPr>
                        <a:t>Prayer calendar and network.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rPr>
                        <a:t>Only one Church Growth Advisor. No scope to reduce further.</a:t>
                      </a:r>
                    </a:p>
                  </a:txBody>
                  <a:tcPr/>
                </a:tc>
                <a:extLst>
                  <a:ext uri="{0D108BD9-81ED-4DB2-BD59-A6C34878D82A}">
                    <a16:rowId xmlns:a16="http://schemas.microsoft.com/office/drawing/2014/main" val="2036395952"/>
                  </a:ext>
                </a:extLst>
              </a:tr>
            </a:tbl>
          </a:graphicData>
        </a:graphic>
      </p:graphicFrame>
    </p:spTree>
    <p:extLst>
      <p:ext uri="{BB962C8B-B14F-4D97-AF65-F5344CB8AC3E}">
        <p14:creationId xmlns:p14="http://schemas.microsoft.com/office/powerpoint/2010/main" val="156411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Children, Young People, Schools &amp; SJN</a:t>
            </a:r>
          </a:p>
        </p:txBody>
      </p:sp>
      <p:graphicFrame>
        <p:nvGraphicFramePr>
          <p:cNvPr id="4" name="Content Placeholder 3">
            <a:extLst>
              <a:ext uri="{FF2B5EF4-FFF2-40B4-BE49-F238E27FC236}">
                <a16:creationId xmlns:a16="http://schemas.microsoft.com/office/drawing/2014/main" id="{7151DC8B-5F53-EED8-3B65-31C407EBD4A2}"/>
              </a:ext>
            </a:extLst>
          </p:cNvPr>
          <p:cNvGraphicFramePr>
            <a:graphicFrameLocks noGrp="1"/>
          </p:cNvGraphicFramePr>
          <p:nvPr>
            <p:ph idx="1"/>
            <p:extLst>
              <p:ext uri="{D42A27DB-BD31-4B8C-83A1-F6EECF244321}">
                <p14:modId xmlns:p14="http://schemas.microsoft.com/office/powerpoint/2010/main" val="2674898467"/>
              </p:ext>
            </p:extLst>
          </p:nvPr>
        </p:nvGraphicFramePr>
        <p:xfrm>
          <a:off x="1160980" y="924674"/>
          <a:ext cx="10834099" cy="3261950"/>
        </p:xfrm>
        <a:graphic>
          <a:graphicData uri="http://schemas.openxmlformats.org/drawingml/2006/table">
            <a:tbl>
              <a:tblPr firstRow="1" bandRow="1">
                <a:tableStyleId>{5C22544A-7EE6-4342-B048-85BDC9FD1C3A}</a:tableStyleId>
              </a:tblPr>
              <a:tblGrid>
                <a:gridCol w="1525712">
                  <a:extLst>
                    <a:ext uri="{9D8B030D-6E8A-4147-A177-3AD203B41FA5}">
                      <a16:colId xmlns:a16="http://schemas.microsoft.com/office/drawing/2014/main" val="2261292295"/>
                    </a:ext>
                  </a:extLst>
                </a:gridCol>
                <a:gridCol w="5717569">
                  <a:extLst>
                    <a:ext uri="{9D8B030D-6E8A-4147-A177-3AD203B41FA5}">
                      <a16:colId xmlns:a16="http://schemas.microsoft.com/office/drawing/2014/main" val="3913550881"/>
                    </a:ext>
                  </a:extLst>
                </a:gridCol>
                <a:gridCol w="3590818">
                  <a:extLst>
                    <a:ext uri="{9D8B030D-6E8A-4147-A177-3AD203B41FA5}">
                      <a16:colId xmlns:a16="http://schemas.microsoft.com/office/drawing/2014/main" val="3864106833"/>
                    </a:ext>
                  </a:extLst>
                </a:gridCol>
              </a:tblGrid>
              <a:tr h="383805">
                <a:tc>
                  <a:txBody>
                    <a:bodyPr/>
                    <a:lstStyle/>
                    <a:p>
                      <a:r>
                        <a:rPr lang="en-GB" sz="1400" dirty="0">
                          <a:latin typeface="Aptos" panose="020B0004020202020204" pitchFamily="34" charset="0"/>
                        </a:rPr>
                        <a:t>Area</a:t>
                      </a:r>
                    </a:p>
                  </a:txBody>
                  <a:tcPr/>
                </a:tc>
                <a:tc>
                  <a:txBody>
                    <a:bodyPr/>
                    <a:lstStyle/>
                    <a:p>
                      <a:r>
                        <a:rPr lang="en-GB" sz="1400" dirty="0">
                          <a:latin typeface="Aptos" panose="020B0004020202020204" pitchFamily="34" charset="0"/>
                        </a:rPr>
                        <a:t>Notes</a:t>
                      </a:r>
                    </a:p>
                  </a:txBody>
                  <a:tcPr/>
                </a:tc>
                <a:tc>
                  <a:txBody>
                    <a:bodyPr/>
                    <a:lstStyle/>
                    <a:p>
                      <a:r>
                        <a:rPr lang="en-GB" sz="1400" dirty="0">
                          <a:latin typeface="Aptos" panose="020B0004020202020204" pitchFamily="34" charset="0"/>
                        </a:rPr>
                        <a:t>Opportunities to Reduce Cost</a:t>
                      </a:r>
                    </a:p>
                  </a:txBody>
                  <a:tcPr/>
                </a:tc>
                <a:extLst>
                  <a:ext uri="{0D108BD9-81ED-4DB2-BD59-A6C34878D82A}">
                    <a16:rowId xmlns:a16="http://schemas.microsoft.com/office/drawing/2014/main" val="3648666323"/>
                  </a:ext>
                </a:extLst>
              </a:tr>
              <a:tr h="757094">
                <a:tc>
                  <a:txBody>
                    <a:bodyPr/>
                    <a:lstStyle/>
                    <a:p>
                      <a:r>
                        <a:rPr lang="en-GB" sz="1400" dirty="0">
                          <a:latin typeface="Aptos" panose="020B0004020202020204" pitchFamily="34" charset="0"/>
                        </a:rPr>
                        <a:t>Education</a:t>
                      </a:r>
                    </a:p>
                  </a:txBody>
                  <a:tcPr/>
                </a:tc>
                <a:tc>
                  <a:txBody>
                    <a:bodyPr/>
                    <a:lstStyle/>
                    <a:p>
                      <a:r>
                        <a:rPr lang="en-GB" sz="1400" dirty="0">
                          <a:latin typeface="Aptos" panose="020B0004020202020204" pitchFamily="34" charset="0"/>
                        </a:rPr>
                        <a:t>Diocesan Board of Education – </a:t>
                      </a:r>
                      <a:r>
                        <a:rPr lang="en-GB" sz="1400" b="1" dirty="0">
                          <a:solidFill>
                            <a:schemeClr val="tx1"/>
                          </a:solidFill>
                          <a:latin typeface="Aptos" panose="020B0004020202020204" pitchFamily="34" charset="0"/>
                        </a:rPr>
                        <a:t>STATUTORY</a:t>
                      </a:r>
                    </a:p>
                    <a:p>
                      <a:r>
                        <a:rPr lang="en-GB" sz="1400" dirty="0">
                          <a:latin typeface="Aptos" panose="020B0004020202020204" pitchFamily="34" charset="0"/>
                        </a:rPr>
                        <a:t>Working with 105 schools covering c26,000 students</a:t>
                      </a:r>
                    </a:p>
                    <a:p>
                      <a:r>
                        <a:rPr lang="en-GB" sz="1400" dirty="0">
                          <a:latin typeface="Aptos" panose="020B0004020202020204" pitchFamily="34" charset="0"/>
                        </a:rPr>
                        <a:t>Core services agreement with schools for provision of advice, resources and training for an annual contribution. (c£65k income)</a:t>
                      </a:r>
                    </a:p>
                    <a:p>
                      <a:r>
                        <a:rPr lang="en-GB" sz="1400" dirty="0">
                          <a:latin typeface="Aptos" panose="020B0004020202020204" pitchFamily="34" charset="0"/>
                        </a:rPr>
                        <a:t>Training provided to other organisations on a fee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ptos" panose="020B0004020202020204" pitchFamily="34" charset="0"/>
                        </a:rPr>
                        <a:t>Income generation is in place. Small opportunity to increase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ptos" panose="020B0004020202020204" pitchFamily="34" charset="0"/>
                        </a:rPr>
                        <a:t>Income offsets cost of statutory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ptos" panose="020B0004020202020204" pitchFamily="34" charset="0"/>
                        </a:rPr>
                        <a:t>Limited scope to generate more income.</a:t>
                      </a:r>
                    </a:p>
                  </a:txBody>
                  <a:tcPr/>
                </a:tc>
                <a:extLst>
                  <a:ext uri="{0D108BD9-81ED-4DB2-BD59-A6C34878D82A}">
                    <a16:rowId xmlns:a16="http://schemas.microsoft.com/office/drawing/2014/main" val="4172464216"/>
                  </a:ext>
                </a:extLst>
              </a:tr>
              <a:tr h="775025">
                <a:tc>
                  <a:txBody>
                    <a:bodyPr/>
                    <a:lstStyle/>
                    <a:p>
                      <a:r>
                        <a:rPr lang="en-GB" sz="1400" dirty="0">
                          <a:latin typeface="Aptos" panose="020B0004020202020204" pitchFamily="34" charset="0"/>
                        </a:rPr>
                        <a:t>Children &amp; Young People</a:t>
                      </a:r>
                    </a:p>
                  </a:txBody>
                  <a:tcPr/>
                </a:tc>
                <a:tc>
                  <a:txBody>
                    <a:bodyPr/>
                    <a:lstStyle/>
                    <a:p>
                      <a:r>
                        <a:rPr lang="en-GB" sz="1400" dirty="0">
                          <a:latin typeface="Aptos" panose="020B0004020202020204" pitchFamily="34" charset="0"/>
                        </a:rPr>
                        <a:t>1.5 FTE Children and Young People Ministry Advisor &amp; Youth work development</a:t>
                      </a:r>
                    </a:p>
                  </a:txBody>
                  <a:tcPr/>
                </a:tc>
                <a:tc>
                  <a:txBody>
                    <a:bodyPr/>
                    <a:lstStyle/>
                    <a:p>
                      <a:r>
                        <a:rPr lang="en-GB" sz="1400" dirty="0">
                          <a:latin typeface="Aptos" panose="020B0004020202020204" pitchFamily="34" charset="0"/>
                        </a:rPr>
                        <a:t>No scope to reduce costs especially in view of our Bold Outcome to “Double the number of children and young disciples by 2030”</a:t>
                      </a:r>
                    </a:p>
                  </a:txBody>
                  <a:tcPr/>
                </a:tc>
                <a:extLst>
                  <a:ext uri="{0D108BD9-81ED-4DB2-BD59-A6C34878D82A}">
                    <a16:rowId xmlns:a16="http://schemas.microsoft.com/office/drawing/2014/main" val="4087420785"/>
                  </a:ext>
                </a:extLst>
              </a:tr>
              <a:tr h="801835">
                <a:tc>
                  <a:txBody>
                    <a:bodyPr/>
                    <a:lstStyle/>
                    <a:p>
                      <a:r>
                        <a:rPr lang="en-GB" sz="1400" dirty="0">
                          <a:latin typeface="Aptos" panose="020B0004020202020204" pitchFamily="34" charset="0"/>
                        </a:rPr>
                        <a:t>Social Justice Network</a:t>
                      </a:r>
                    </a:p>
                  </a:txBody>
                  <a:tcPr/>
                </a:tc>
                <a:tc>
                  <a:txBody>
                    <a:bodyPr/>
                    <a:lstStyle/>
                    <a:p>
                      <a:r>
                        <a:rPr lang="en-GB" sz="1400" dirty="0">
                          <a:latin typeface="Aptos" panose="020B0004020202020204" pitchFamily="34" charset="0"/>
                        </a:rPr>
                        <a:t>Only core capacity is funded by DBF i.e. Director &amp; Project Administrator</a:t>
                      </a:r>
                    </a:p>
                    <a:p>
                      <a:r>
                        <a:rPr lang="en-GB" sz="1400" dirty="0">
                          <a:latin typeface="Aptos" panose="020B0004020202020204" pitchFamily="34" charset="0"/>
                        </a:rPr>
                        <a:t>Core cost base was reviewed when SJN was formed in 2023.</a:t>
                      </a:r>
                    </a:p>
                    <a:p>
                      <a:r>
                        <a:rPr lang="en-GB" sz="1400" dirty="0">
                          <a:latin typeface="Aptos" panose="020B0004020202020204" pitchFamily="34" charset="0"/>
                        </a:rPr>
                        <a:t>All projects are grant funded from other sources.</a:t>
                      </a:r>
                    </a:p>
                    <a:p>
                      <a:r>
                        <a:rPr lang="en-GB" sz="1400" i="1" dirty="0">
                          <a:latin typeface="Aptos" panose="020B0004020202020204" pitchFamily="34" charset="0"/>
                        </a:rPr>
                        <a:t>Note: Oxford diocese fund our refugee officer.</a:t>
                      </a:r>
                    </a:p>
                  </a:txBody>
                  <a:tcPr/>
                </a:tc>
                <a:tc>
                  <a:txBody>
                    <a:bodyPr/>
                    <a:lstStyle/>
                    <a:p>
                      <a:r>
                        <a:rPr lang="en-GB" sz="1400" dirty="0">
                          <a:latin typeface="Aptos" panose="020B0004020202020204" pitchFamily="34" charset="0"/>
                        </a:rPr>
                        <a:t>Core capacity is at a minimum realistic level</a:t>
                      </a:r>
                    </a:p>
                  </a:txBody>
                  <a:tcPr/>
                </a:tc>
                <a:extLst>
                  <a:ext uri="{0D108BD9-81ED-4DB2-BD59-A6C34878D82A}">
                    <a16:rowId xmlns:a16="http://schemas.microsoft.com/office/drawing/2014/main" val="389621533"/>
                  </a:ext>
                </a:extLst>
              </a:tr>
            </a:tbl>
          </a:graphicData>
        </a:graphic>
      </p:graphicFrame>
    </p:spTree>
    <p:extLst>
      <p:ext uri="{BB962C8B-B14F-4D97-AF65-F5344CB8AC3E}">
        <p14:creationId xmlns:p14="http://schemas.microsoft.com/office/powerpoint/2010/main" val="164372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Support Costs</a:t>
            </a:r>
          </a:p>
        </p:txBody>
      </p:sp>
      <p:graphicFrame>
        <p:nvGraphicFramePr>
          <p:cNvPr id="4" name="Content Placeholder 3">
            <a:extLst>
              <a:ext uri="{FF2B5EF4-FFF2-40B4-BE49-F238E27FC236}">
                <a16:creationId xmlns:a16="http://schemas.microsoft.com/office/drawing/2014/main" id="{7151DC8B-5F53-EED8-3B65-31C407EBD4A2}"/>
              </a:ext>
            </a:extLst>
          </p:cNvPr>
          <p:cNvGraphicFramePr>
            <a:graphicFrameLocks noGrp="1"/>
          </p:cNvGraphicFramePr>
          <p:nvPr>
            <p:ph idx="1"/>
            <p:extLst>
              <p:ext uri="{D42A27DB-BD31-4B8C-83A1-F6EECF244321}">
                <p14:modId xmlns:p14="http://schemas.microsoft.com/office/powerpoint/2010/main" val="2156092684"/>
              </p:ext>
            </p:extLst>
          </p:nvPr>
        </p:nvGraphicFramePr>
        <p:xfrm>
          <a:off x="1160980" y="924674"/>
          <a:ext cx="10834099" cy="5328054"/>
        </p:xfrm>
        <a:graphic>
          <a:graphicData uri="http://schemas.openxmlformats.org/drawingml/2006/table">
            <a:tbl>
              <a:tblPr firstRow="1" bandRow="1">
                <a:tableStyleId>{5C22544A-7EE6-4342-B048-85BDC9FD1C3A}</a:tableStyleId>
              </a:tblPr>
              <a:tblGrid>
                <a:gridCol w="1525712">
                  <a:extLst>
                    <a:ext uri="{9D8B030D-6E8A-4147-A177-3AD203B41FA5}">
                      <a16:colId xmlns:a16="http://schemas.microsoft.com/office/drawing/2014/main" val="2261292295"/>
                    </a:ext>
                  </a:extLst>
                </a:gridCol>
                <a:gridCol w="5717569">
                  <a:extLst>
                    <a:ext uri="{9D8B030D-6E8A-4147-A177-3AD203B41FA5}">
                      <a16:colId xmlns:a16="http://schemas.microsoft.com/office/drawing/2014/main" val="3913550881"/>
                    </a:ext>
                  </a:extLst>
                </a:gridCol>
                <a:gridCol w="3590818">
                  <a:extLst>
                    <a:ext uri="{9D8B030D-6E8A-4147-A177-3AD203B41FA5}">
                      <a16:colId xmlns:a16="http://schemas.microsoft.com/office/drawing/2014/main" val="3864106833"/>
                    </a:ext>
                  </a:extLst>
                </a:gridCol>
              </a:tblGrid>
              <a:tr h="383805">
                <a:tc>
                  <a:txBody>
                    <a:bodyPr/>
                    <a:lstStyle/>
                    <a:p>
                      <a:r>
                        <a:rPr lang="en-GB" sz="1400" dirty="0">
                          <a:latin typeface="Aptos" panose="020B0004020202020204" pitchFamily="34" charset="0"/>
                        </a:rPr>
                        <a:t>Area</a:t>
                      </a:r>
                    </a:p>
                  </a:txBody>
                  <a:tcPr/>
                </a:tc>
                <a:tc>
                  <a:txBody>
                    <a:bodyPr/>
                    <a:lstStyle/>
                    <a:p>
                      <a:r>
                        <a:rPr lang="en-GB" sz="1400" dirty="0">
                          <a:latin typeface="Aptos" panose="020B0004020202020204" pitchFamily="34" charset="0"/>
                        </a:rPr>
                        <a:t>Notes</a:t>
                      </a:r>
                    </a:p>
                  </a:txBody>
                  <a:tcPr/>
                </a:tc>
                <a:tc>
                  <a:txBody>
                    <a:bodyPr/>
                    <a:lstStyle/>
                    <a:p>
                      <a:r>
                        <a:rPr lang="en-GB" sz="1400" dirty="0">
                          <a:latin typeface="Aptos" panose="020B0004020202020204" pitchFamily="34" charset="0"/>
                        </a:rPr>
                        <a:t>Opportunities to Reduce Cost</a:t>
                      </a:r>
                    </a:p>
                  </a:txBody>
                  <a:tcPr/>
                </a:tc>
                <a:extLst>
                  <a:ext uri="{0D108BD9-81ED-4DB2-BD59-A6C34878D82A}">
                    <a16:rowId xmlns:a16="http://schemas.microsoft.com/office/drawing/2014/main" val="3648666323"/>
                  </a:ext>
                </a:extLst>
              </a:tr>
              <a:tr h="546006">
                <a:tc>
                  <a:txBody>
                    <a:bodyPr/>
                    <a:lstStyle/>
                    <a:p>
                      <a:r>
                        <a:rPr lang="en-GB" sz="1400" dirty="0">
                          <a:latin typeface="Aptos" panose="020B0004020202020204" pitchFamily="34" charset="0"/>
                        </a:rPr>
                        <a:t>Finance</a:t>
                      </a:r>
                    </a:p>
                  </a:txBody>
                  <a:tcPr/>
                </a:tc>
                <a:tc>
                  <a:txBody>
                    <a:bodyPr/>
                    <a:lstStyle/>
                    <a:p>
                      <a:r>
                        <a:rPr lang="en-GB" sz="1400" dirty="0">
                          <a:latin typeface="Aptos" panose="020B0004020202020204" pitchFamily="34" charset="0"/>
                        </a:rPr>
                        <a:t>Statutory requirement under charity law </a:t>
                      </a:r>
                      <a:r>
                        <a:rPr lang="en-GB" sz="1400" b="1" dirty="0">
                          <a:solidFill>
                            <a:schemeClr val="tx1"/>
                          </a:solidFill>
                          <a:latin typeface="Aptos" panose="020B0004020202020204" pitchFamily="34" charset="0"/>
                        </a:rPr>
                        <a:t>STATUTORY</a:t>
                      </a:r>
                    </a:p>
                    <a:p>
                      <a:r>
                        <a:rPr lang="en-GB" sz="1400" dirty="0">
                          <a:latin typeface="Aptos" panose="020B0004020202020204" pitchFamily="34" charset="0"/>
                        </a:rPr>
                        <a:t>Must submit audited accounts to Charity Commission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rPr>
                        <a:t>Some services to parishes already reduced or cut to save cost. No additional scope.</a:t>
                      </a:r>
                    </a:p>
                  </a:txBody>
                  <a:tcPr/>
                </a:tc>
                <a:extLst>
                  <a:ext uri="{0D108BD9-81ED-4DB2-BD59-A6C34878D82A}">
                    <a16:rowId xmlns:a16="http://schemas.microsoft.com/office/drawing/2014/main" val="4172464216"/>
                  </a:ext>
                </a:extLst>
              </a:tr>
              <a:tr h="744409">
                <a:tc>
                  <a:txBody>
                    <a:bodyPr/>
                    <a:lstStyle/>
                    <a:p>
                      <a:r>
                        <a:rPr lang="en-GB" sz="1400" dirty="0">
                          <a:latin typeface="Aptos" panose="020B0004020202020204" pitchFamily="34" charset="0"/>
                        </a:rPr>
                        <a:t>Information Technology </a:t>
                      </a:r>
                    </a:p>
                  </a:txBody>
                  <a:tcPr/>
                </a:tc>
                <a:tc>
                  <a:txBody>
                    <a:bodyPr/>
                    <a:lstStyle/>
                    <a:p>
                      <a:r>
                        <a:rPr lang="en-GB" sz="1400" dirty="0">
                          <a:latin typeface="Aptos" panose="020B0004020202020204" pitchFamily="34" charset="0"/>
                        </a:rPr>
                        <a:t>Essential business requirement. Costs have increased to keep pace with the increasing demands of cyber security. Cost avoidance!</a:t>
                      </a:r>
                    </a:p>
                    <a:p>
                      <a:r>
                        <a:rPr lang="en-GB" sz="1400" dirty="0">
                          <a:latin typeface="Aptos" panose="020B0004020202020204" pitchFamily="34" charset="0"/>
                        </a:rPr>
                        <a:t>Modern, effective and efficient service that “saved us” during Covid!</a:t>
                      </a:r>
                    </a:p>
                  </a:txBody>
                  <a:tcPr/>
                </a:tc>
                <a:tc>
                  <a:txBody>
                    <a:bodyPr/>
                    <a:lstStyle/>
                    <a:p>
                      <a:r>
                        <a:rPr lang="en-GB" sz="1400" dirty="0">
                          <a:latin typeface="Aptos" panose="020B0004020202020204" pitchFamily="34" charset="0"/>
                        </a:rPr>
                        <a:t>Contracts and costs are constantly reviewed to ensure effectiveness and value for money.</a:t>
                      </a:r>
                    </a:p>
                    <a:p>
                      <a:r>
                        <a:rPr lang="en-GB" sz="1400" dirty="0">
                          <a:latin typeface="Aptos" panose="020B0004020202020204" pitchFamily="34" charset="0"/>
                        </a:rPr>
                        <a:t>Helps other teams to be more efficient.</a:t>
                      </a:r>
                    </a:p>
                  </a:txBody>
                  <a:tcPr/>
                </a:tc>
                <a:extLst>
                  <a:ext uri="{0D108BD9-81ED-4DB2-BD59-A6C34878D82A}">
                    <a16:rowId xmlns:a16="http://schemas.microsoft.com/office/drawing/2014/main" val="4087420785"/>
                  </a:ext>
                </a:extLst>
              </a:tr>
              <a:tr h="739739">
                <a:tc>
                  <a:txBody>
                    <a:bodyPr/>
                    <a:lstStyle/>
                    <a:p>
                      <a:r>
                        <a:rPr lang="en-GB" sz="1400" dirty="0">
                          <a:latin typeface="Aptos" panose="020B0004020202020204" pitchFamily="34" charset="0"/>
                        </a:rPr>
                        <a:t>Media &amp; Engagement </a:t>
                      </a:r>
                    </a:p>
                  </a:txBody>
                  <a:tcPr/>
                </a:tc>
                <a:tc>
                  <a:txBody>
                    <a:bodyPr/>
                    <a:lstStyle/>
                    <a:p>
                      <a:r>
                        <a:rPr lang="en-GB" sz="1400" dirty="0">
                          <a:latin typeface="Aptos" panose="020B0004020202020204" pitchFamily="34" charset="0"/>
                        </a:rPr>
                        <a:t>High profile diocese, Bishop &amp; Archbishop</a:t>
                      </a:r>
                    </a:p>
                    <a:p>
                      <a:r>
                        <a:rPr lang="en-GB" sz="1400" dirty="0">
                          <a:latin typeface="Aptos" panose="020B0004020202020204" pitchFamily="34" charset="0"/>
                        </a:rPr>
                        <a:t>The glue that helps us be a diocese together</a:t>
                      </a:r>
                    </a:p>
                    <a:p>
                      <a:r>
                        <a:rPr lang="en-GB" sz="1400" dirty="0">
                          <a:latin typeface="Aptos" panose="020B0004020202020204" pitchFamily="34" charset="0"/>
                        </a:rPr>
                        <a:t>Reduced from 2.5 to 2.0 FTE DBF funded posts with capacity grant</a:t>
                      </a:r>
                    </a:p>
                  </a:txBody>
                  <a:tcPr/>
                </a:tc>
                <a:tc>
                  <a:txBody>
                    <a:bodyPr/>
                    <a:lstStyle/>
                    <a:p>
                      <a:r>
                        <a:rPr lang="en-GB" sz="1400" dirty="0">
                          <a:latin typeface="Aptos" panose="020B0004020202020204" pitchFamily="34" charset="0"/>
                        </a:rPr>
                        <a:t>No opportunity to reduce further.</a:t>
                      </a:r>
                    </a:p>
                  </a:txBody>
                  <a:tcPr/>
                </a:tc>
                <a:extLst>
                  <a:ext uri="{0D108BD9-81ED-4DB2-BD59-A6C34878D82A}">
                    <a16:rowId xmlns:a16="http://schemas.microsoft.com/office/drawing/2014/main" val="389621533"/>
                  </a:ext>
                </a:extLst>
              </a:tr>
              <a:tr h="341949">
                <a:tc>
                  <a:txBody>
                    <a:bodyPr/>
                    <a:lstStyle/>
                    <a:p>
                      <a:r>
                        <a:rPr lang="en-GB" sz="1400" dirty="0">
                          <a:latin typeface="Aptos" panose="020B0004020202020204" pitchFamily="34" charset="0"/>
                        </a:rPr>
                        <a:t>Governance</a:t>
                      </a:r>
                    </a:p>
                  </a:txBody>
                  <a:tcPr/>
                </a:tc>
                <a:tc>
                  <a:txBody>
                    <a:bodyPr/>
                    <a:lstStyle/>
                    <a:p>
                      <a:r>
                        <a:rPr lang="en-GB" sz="1400" dirty="0">
                          <a:latin typeface="Aptos" panose="020B0004020202020204" pitchFamily="34" charset="0"/>
                        </a:rPr>
                        <a:t>Diocesan Secretary’s office essential to support Synodical governance</a:t>
                      </a:r>
                    </a:p>
                    <a:p>
                      <a:r>
                        <a:rPr lang="en-GB" sz="1400" b="1" dirty="0">
                          <a:latin typeface="Aptos" panose="020B0004020202020204" pitchFamily="34" charset="0"/>
                        </a:rPr>
                        <a:t>MANDATORY</a:t>
                      </a:r>
                    </a:p>
                  </a:txBody>
                  <a:tcPr/>
                </a:tc>
                <a:tc>
                  <a:txBody>
                    <a:bodyPr/>
                    <a:lstStyle/>
                    <a:p>
                      <a:r>
                        <a:rPr lang="en-GB" sz="1400" dirty="0">
                          <a:latin typeface="Aptos" panose="020B0004020202020204" pitchFamily="34" charset="0"/>
                        </a:rPr>
                        <a:t>Probably under-resourced at present.</a:t>
                      </a:r>
                    </a:p>
                  </a:txBody>
                  <a:tcPr/>
                </a:tc>
                <a:extLst>
                  <a:ext uri="{0D108BD9-81ED-4DB2-BD59-A6C34878D82A}">
                    <a16:rowId xmlns:a16="http://schemas.microsoft.com/office/drawing/2014/main" val="2816872860"/>
                  </a:ext>
                </a:extLst>
              </a:tr>
              <a:tr h="554805">
                <a:tc>
                  <a:txBody>
                    <a:bodyPr/>
                    <a:lstStyle/>
                    <a:p>
                      <a:r>
                        <a:rPr lang="en-GB" sz="1400" dirty="0">
                          <a:latin typeface="Aptos" panose="020B0004020202020204" pitchFamily="34" charset="0"/>
                        </a:rPr>
                        <a:t>Safeguarding</a:t>
                      </a:r>
                    </a:p>
                  </a:txBody>
                  <a:tcPr/>
                </a:tc>
                <a:tc>
                  <a:txBody>
                    <a:bodyPr/>
                    <a:lstStyle/>
                    <a:p>
                      <a:r>
                        <a:rPr lang="en-GB" sz="1400" dirty="0">
                          <a:latin typeface="Aptos" panose="020B0004020202020204" pitchFamily="34" charset="0"/>
                        </a:rPr>
                        <a:t>Extremely high profile for Church of England </a:t>
                      </a:r>
                      <a:r>
                        <a:rPr lang="en-GB" sz="1400" b="1" dirty="0">
                          <a:latin typeface="Aptos" panose="020B0004020202020204" pitchFamily="34" charset="0"/>
                        </a:rPr>
                        <a:t>MANDATORY</a:t>
                      </a:r>
                    </a:p>
                    <a:p>
                      <a:r>
                        <a:rPr lang="en-GB" sz="1400" dirty="0">
                          <a:latin typeface="Aptos" panose="020B0004020202020204" pitchFamily="34" charset="0"/>
                        </a:rPr>
                        <a:t>Well-regarded, supportive team providing 24x7 cover</a:t>
                      </a:r>
                    </a:p>
                    <a:p>
                      <a:r>
                        <a:rPr lang="en-GB" sz="1400" dirty="0">
                          <a:latin typeface="Aptos" panose="020B0004020202020204" pitchFamily="34" charset="0"/>
                        </a:rPr>
                        <a:t>Provide service to Cathedral under SLA (£13k)</a:t>
                      </a:r>
                    </a:p>
                  </a:txBody>
                  <a:tcPr/>
                </a:tc>
                <a:tc>
                  <a:txBody>
                    <a:bodyPr/>
                    <a:lstStyle/>
                    <a:p>
                      <a:r>
                        <a:rPr lang="en-GB" sz="1400" dirty="0">
                          <a:latin typeface="Aptos" panose="020B0004020202020204" pitchFamily="34" charset="0"/>
                        </a:rPr>
                        <a:t>No opportunity to reduce cost further.</a:t>
                      </a:r>
                    </a:p>
                    <a:p>
                      <a:r>
                        <a:rPr lang="en-GB" sz="1400" dirty="0">
                          <a:latin typeface="Aptos" panose="020B0004020202020204" pitchFamily="34" charset="0"/>
                        </a:rPr>
                        <a:t>Small possibility of generating additional income. High risk </a:t>
                      </a:r>
                      <a:r>
                        <a:rPr lang="en-GB" sz="1400">
                          <a:latin typeface="Aptos" panose="020B0004020202020204" pitchFamily="34" charset="0"/>
                        </a:rPr>
                        <a:t>if reduced.</a:t>
                      </a:r>
                      <a:endParaRPr lang="en-GB" sz="1400" dirty="0">
                        <a:latin typeface="Aptos" panose="020B0004020202020204" pitchFamily="34" charset="0"/>
                      </a:endParaRPr>
                    </a:p>
                  </a:txBody>
                  <a:tcPr/>
                </a:tc>
                <a:extLst>
                  <a:ext uri="{0D108BD9-81ED-4DB2-BD59-A6C34878D82A}">
                    <a16:rowId xmlns:a16="http://schemas.microsoft.com/office/drawing/2014/main" val="1247878780"/>
                  </a:ext>
                </a:extLst>
              </a:tr>
              <a:tr h="554805">
                <a:tc>
                  <a:txBody>
                    <a:bodyPr/>
                    <a:lstStyle/>
                    <a:p>
                      <a:r>
                        <a:rPr lang="en-GB" sz="1400" dirty="0">
                          <a:latin typeface="Aptos" panose="020B0004020202020204" pitchFamily="34" charset="0"/>
                        </a:rPr>
                        <a:t>Office facilities </a:t>
                      </a:r>
                    </a:p>
                  </a:txBody>
                  <a:tcPr/>
                </a:tc>
                <a:tc>
                  <a:txBody>
                    <a:bodyPr/>
                    <a:lstStyle/>
                    <a:p>
                      <a:r>
                        <a:rPr lang="en-GB" sz="1400" dirty="0">
                          <a:latin typeface="Aptos" panose="020B0004020202020204" pitchFamily="34" charset="0"/>
                        </a:rPr>
                        <a:t>Already consolidated from 3 to 1 offices to reduce costs</a:t>
                      </a:r>
                    </a:p>
                    <a:p>
                      <a:r>
                        <a:rPr lang="en-GB" sz="1400" dirty="0">
                          <a:latin typeface="Aptos" panose="020B0004020202020204" pitchFamily="34" charset="0"/>
                        </a:rPr>
                        <a:t>Relocation not financially feasible when last reviewed (2018/2019)</a:t>
                      </a:r>
                    </a:p>
                  </a:txBody>
                  <a:tcPr/>
                </a:tc>
                <a:tc>
                  <a:txBody>
                    <a:bodyPr/>
                    <a:lstStyle/>
                    <a:p>
                      <a:r>
                        <a:rPr lang="en-GB" sz="1400" dirty="0">
                          <a:latin typeface="Aptos" panose="020B0004020202020204" pitchFamily="34" charset="0"/>
                        </a:rPr>
                        <a:t>Little scope to reduce further.</a:t>
                      </a:r>
                    </a:p>
                  </a:txBody>
                  <a:tcPr/>
                </a:tc>
                <a:extLst>
                  <a:ext uri="{0D108BD9-81ED-4DB2-BD59-A6C34878D82A}">
                    <a16:rowId xmlns:a16="http://schemas.microsoft.com/office/drawing/2014/main" val="2754519615"/>
                  </a:ext>
                </a:extLst>
              </a:tr>
              <a:tr h="554805">
                <a:tc>
                  <a:txBody>
                    <a:bodyPr/>
                    <a:lstStyle/>
                    <a:p>
                      <a:r>
                        <a:rPr lang="en-GB" sz="1400" dirty="0">
                          <a:latin typeface="Aptos" panose="020B0004020202020204" pitchFamily="34" charset="0"/>
                        </a:rPr>
                        <a:t>Programme Office (Strategy)</a:t>
                      </a:r>
                    </a:p>
                  </a:txBody>
                  <a:tcPr/>
                </a:tc>
                <a:tc>
                  <a:txBody>
                    <a:bodyPr/>
                    <a:lstStyle/>
                    <a:p>
                      <a:r>
                        <a:rPr lang="en-GB" sz="1400" dirty="0">
                          <a:latin typeface="Aptos" panose="020B0004020202020204" pitchFamily="34" charset="0"/>
                        </a:rPr>
                        <a:t>Team all met through national capacity funding.</a:t>
                      </a:r>
                    </a:p>
                    <a:p>
                      <a:r>
                        <a:rPr lang="en-GB" sz="1400" dirty="0">
                          <a:latin typeface="Aptos" panose="020B0004020202020204" pitchFamily="34" charset="0"/>
                        </a:rPr>
                        <a:t>General Fund only contributes £85k p.a. which funds projects.</a:t>
                      </a:r>
                    </a:p>
                  </a:txBody>
                  <a:tcPr/>
                </a:tc>
                <a:tc>
                  <a:txBody>
                    <a:bodyPr/>
                    <a:lstStyle/>
                    <a:p>
                      <a:r>
                        <a:rPr lang="en-GB" sz="1400" dirty="0">
                          <a:latin typeface="Aptos" panose="020B0004020202020204" pitchFamily="34" charset="0"/>
                        </a:rPr>
                        <a:t>No opportunity. £4m+ investment generated since 2023!</a:t>
                      </a:r>
                    </a:p>
                  </a:txBody>
                  <a:tcPr/>
                </a:tc>
                <a:extLst>
                  <a:ext uri="{0D108BD9-81ED-4DB2-BD59-A6C34878D82A}">
                    <a16:rowId xmlns:a16="http://schemas.microsoft.com/office/drawing/2014/main" val="3278760816"/>
                  </a:ext>
                </a:extLst>
              </a:tr>
              <a:tr h="554805">
                <a:tc>
                  <a:txBody>
                    <a:bodyPr/>
                    <a:lstStyle/>
                    <a:p>
                      <a:r>
                        <a:rPr lang="en-GB" sz="1400" dirty="0">
                          <a:latin typeface="Aptos" panose="020B0004020202020204" pitchFamily="34" charset="0"/>
                        </a:rPr>
                        <a:t>Carbon Net Zero</a:t>
                      </a:r>
                    </a:p>
                  </a:txBody>
                  <a:tcPr/>
                </a:tc>
                <a:tc>
                  <a:txBody>
                    <a:bodyPr/>
                    <a:lstStyle/>
                    <a:p>
                      <a:r>
                        <a:rPr lang="en-GB" sz="1400" dirty="0">
                          <a:latin typeface="Aptos" panose="020B0004020202020204" pitchFamily="34" charset="0"/>
                        </a:rPr>
                        <a:t>Mostly funded by national team. Very limited capacity.</a:t>
                      </a:r>
                    </a:p>
                    <a:p>
                      <a:r>
                        <a:rPr lang="en-GB" sz="1400" dirty="0">
                          <a:latin typeface="Aptos" panose="020B0004020202020204" pitchFamily="34" charset="0"/>
                        </a:rPr>
                        <a:t>Local budget &lt;£10k p.a.!!!</a:t>
                      </a:r>
                    </a:p>
                  </a:txBody>
                  <a:tcPr/>
                </a:tc>
                <a:tc>
                  <a:txBody>
                    <a:bodyPr/>
                    <a:lstStyle/>
                    <a:p>
                      <a:r>
                        <a:rPr lang="en-GB" sz="1400" dirty="0">
                          <a:latin typeface="Aptos" panose="020B0004020202020204" pitchFamily="34" charset="0"/>
                        </a:rPr>
                        <a:t>We probably ought to be investing more!</a:t>
                      </a:r>
                    </a:p>
                  </a:txBody>
                  <a:tcPr/>
                </a:tc>
                <a:extLst>
                  <a:ext uri="{0D108BD9-81ED-4DB2-BD59-A6C34878D82A}">
                    <a16:rowId xmlns:a16="http://schemas.microsoft.com/office/drawing/2014/main" val="1781969681"/>
                  </a:ext>
                </a:extLst>
              </a:tr>
            </a:tbl>
          </a:graphicData>
        </a:graphic>
      </p:graphicFrame>
    </p:spTree>
    <p:extLst>
      <p:ext uri="{BB962C8B-B14F-4D97-AF65-F5344CB8AC3E}">
        <p14:creationId xmlns:p14="http://schemas.microsoft.com/office/powerpoint/2010/main" val="359985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B87D-A278-A162-8A26-1EA7CAADD489}"/>
              </a:ext>
            </a:extLst>
          </p:cNvPr>
          <p:cNvSpPr>
            <a:spLocks noGrp="1"/>
          </p:cNvSpPr>
          <p:nvPr>
            <p:ph type="title"/>
          </p:nvPr>
        </p:nvSpPr>
        <p:spPr>
          <a:xfrm>
            <a:off x="1295467" y="152636"/>
            <a:ext cx="10609179" cy="720080"/>
          </a:xfrm>
        </p:spPr>
        <p:txBody>
          <a:bodyPr wrap="square" anchor="b">
            <a:normAutofit/>
          </a:bodyPr>
          <a:lstStyle/>
          <a:p>
            <a:r>
              <a:rPr lang="en-GB" dirty="0"/>
              <a:t>How do our Support costs compare?</a:t>
            </a:r>
          </a:p>
        </p:txBody>
      </p:sp>
      <p:graphicFrame>
        <p:nvGraphicFramePr>
          <p:cNvPr id="5" name="Content Placeholder 2">
            <a:extLst>
              <a:ext uri="{FF2B5EF4-FFF2-40B4-BE49-F238E27FC236}">
                <a16:creationId xmlns:a16="http://schemas.microsoft.com/office/drawing/2014/main" id="{5ECA6F14-50D3-8CE4-EDB1-2BD81C124448}"/>
              </a:ext>
            </a:extLst>
          </p:cNvPr>
          <p:cNvGraphicFramePr>
            <a:graphicFrameLocks noGrp="1"/>
          </p:cNvGraphicFramePr>
          <p:nvPr>
            <p:ph idx="1"/>
            <p:extLst>
              <p:ext uri="{D42A27DB-BD31-4B8C-83A1-F6EECF244321}">
                <p14:modId xmlns:p14="http://schemas.microsoft.com/office/powerpoint/2010/main" val="4174805790"/>
              </p:ext>
            </p:extLst>
          </p:nvPr>
        </p:nvGraphicFramePr>
        <p:xfrm>
          <a:off x="1295063" y="1124744"/>
          <a:ext cx="10609179" cy="521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21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How will our Strategy impact our Finances?</a:t>
            </a:r>
          </a:p>
        </p:txBody>
      </p:sp>
      <p:graphicFrame>
        <p:nvGraphicFramePr>
          <p:cNvPr id="4" name="Content Placeholder 3">
            <a:extLst>
              <a:ext uri="{FF2B5EF4-FFF2-40B4-BE49-F238E27FC236}">
                <a16:creationId xmlns:a16="http://schemas.microsoft.com/office/drawing/2014/main" id="{7151DC8B-5F53-EED8-3B65-31C407EBD4A2}"/>
              </a:ext>
            </a:extLst>
          </p:cNvPr>
          <p:cNvGraphicFramePr>
            <a:graphicFrameLocks noGrp="1"/>
          </p:cNvGraphicFramePr>
          <p:nvPr>
            <p:ph idx="1"/>
            <p:extLst>
              <p:ext uri="{D42A27DB-BD31-4B8C-83A1-F6EECF244321}">
                <p14:modId xmlns:p14="http://schemas.microsoft.com/office/powerpoint/2010/main" val="8748088"/>
              </p:ext>
            </p:extLst>
          </p:nvPr>
        </p:nvGraphicFramePr>
        <p:xfrm>
          <a:off x="1160980" y="924674"/>
          <a:ext cx="10834099" cy="5639254"/>
        </p:xfrm>
        <a:graphic>
          <a:graphicData uri="http://schemas.openxmlformats.org/drawingml/2006/table">
            <a:tbl>
              <a:tblPr firstRow="1" bandRow="1">
                <a:tableStyleId>{21E4AEA4-8DFA-4A89-87EB-49C32662AFE0}</a:tableStyleId>
              </a:tblPr>
              <a:tblGrid>
                <a:gridCol w="1525712">
                  <a:extLst>
                    <a:ext uri="{9D8B030D-6E8A-4147-A177-3AD203B41FA5}">
                      <a16:colId xmlns:a16="http://schemas.microsoft.com/office/drawing/2014/main" val="2261292295"/>
                    </a:ext>
                  </a:extLst>
                </a:gridCol>
                <a:gridCol w="5717569">
                  <a:extLst>
                    <a:ext uri="{9D8B030D-6E8A-4147-A177-3AD203B41FA5}">
                      <a16:colId xmlns:a16="http://schemas.microsoft.com/office/drawing/2014/main" val="3913550881"/>
                    </a:ext>
                  </a:extLst>
                </a:gridCol>
                <a:gridCol w="3590818">
                  <a:extLst>
                    <a:ext uri="{9D8B030D-6E8A-4147-A177-3AD203B41FA5}">
                      <a16:colId xmlns:a16="http://schemas.microsoft.com/office/drawing/2014/main" val="3864106833"/>
                    </a:ext>
                  </a:extLst>
                </a:gridCol>
              </a:tblGrid>
              <a:tr h="383805">
                <a:tc>
                  <a:txBody>
                    <a:bodyPr/>
                    <a:lstStyle/>
                    <a:p>
                      <a:r>
                        <a:rPr lang="en-GB" sz="1400" dirty="0"/>
                        <a:t>Area</a:t>
                      </a:r>
                      <a:endParaRPr lang="en-GB" sz="1400" dirty="0">
                        <a:latin typeface="Aptos" panose="020B0004020202020204" pitchFamily="34" charset="0"/>
                      </a:endParaRPr>
                    </a:p>
                  </a:txBody>
                  <a:tcPr/>
                </a:tc>
                <a:tc>
                  <a:txBody>
                    <a:bodyPr/>
                    <a:lstStyle/>
                    <a:p>
                      <a:r>
                        <a:rPr lang="en-GB" sz="1400" dirty="0"/>
                        <a:t>Notes</a:t>
                      </a:r>
                      <a:endParaRPr lang="en-GB" sz="1400" dirty="0">
                        <a:latin typeface="Aptos" panose="020B0004020202020204" pitchFamily="34" charset="0"/>
                      </a:endParaRPr>
                    </a:p>
                  </a:txBody>
                  <a:tcPr/>
                </a:tc>
                <a:tc>
                  <a:txBody>
                    <a:bodyPr/>
                    <a:lstStyle/>
                    <a:p>
                      <a:r>
                        <a:rPr lang="en-GB" sz="1400" dirty="0"/>
                        <a:t>Opportunities to increase income</a:t>
                      </a:r>
                      <a:endParaRPr lang="en-GB" sz="1400" dirty="0">
                        <a:latin typeface="Aptos" panose="020B0004020202020204" pitchFamily="34" charset="0"/>
                      </a:endParaRPr>
                    </a:p>
                  </a:txBody>
                  <a:tcPr/>
                </a:tc>
                <a:extLst>
                  <a:ext uri="{0D108BD9-81ED-4DB2-BD59-A6C34878D82A}">
                    <a16:rowId xmlns:a16="http://schemas.microsoft.com/office/drawing/2014/main" val="3648666323"/>
                  </a:ext>
                </a:extLst>
              </a:tr>
              <a:tr h="546006">
                <a:tc>
                  <a:txBody>
                    <a:bodyPr/>
                    <a:lstStyle/>
                    <a:p>
                      <a:r>
                        <a:rPr lang="en-GB" sz="1400" dirty="0">
                          <a:latin typeface="Aptos" panose="020B0004020202020204" pitchFamily="34" charset="0"/>
                        </a:rPr>
                        <a:t>Youth Ministers</a:t>
                      </a:r>
                    </a:p>
                  </a:txBody>
                  <a:tcPr/>
                </a:tc>
                <a:tc>
                  <a:txBody>
                    <a:bodyPr/>
                    <a:lstStyle/>
                    <a:p>
                      <a:r>
                        <a:rPr lang="en-GB" sz="1400" dirty="0">
                          <a:latin typeface="Aptos" panose="020B0004020202020204" pitchFamily="34" charset="0"/>
                        </a:rPr>
                        <a:t>Objective to double number of young people in those churches</a:t>
                      </a:r>
                    </a:p>
                    <a:p>
                      <a:r>
                        <a:rPr lang="en-GB" sz="1400" dirty="0">
                          <a:latin typeface="Aptos" panose="020B0004020202020204" pitchFamily="34" charset="0"/>
                        </a:rPr>
                        <a:t>Expectation that this will attract families</a:t>
                      </a:r>
                    </a:p>
                    <a:p>
                      <a:r>
                        <a:rPr lang="en-GB" sz="1400" dirty="0">
                          <a:latin typeface="Aptos" panose="020B0004020202020204" pitchFamily="34" charset="0"/>
                        </a:rPr>
                        <a:t>Over time, increased income from these will hopefully fund the youth minister as the grant reduces over five years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rPr>
                        <a:t>Medium/Long Term – will generate a small net income</a:t>
                      </a:r>
                    </a:p>
                  </a:txBody>
                  <a:tcPr/>
                </a:tc>
                <a:extLst>
                  <a:ext uri="{0D108BD9-81ED-4DB2-BD59-A6C34878D82A}">
                    <a16:rowId xmlns:a16="http://schemas.microsoft.com/office/drawing/2014/main" val="4172464216"/>
                  </a:ext>
                </a:extLst>
              </a:tr>
              <a:tr h="744409">
                <a:tc>
                  <a:txBody>
                    <a:bodyPr/>
                    <a:lstStyle/>
                    <a:p>
                      <a:r>
                        <a:rPr lang="en-GB" sz="1400" dirty="0">
                          <a:latin typeface="Aptos" panose="020B0004020202020204" pitchFamily="34" charset="0"/>
                        </a:rPr>
                        <a:t>Youthscape </a:t>
                      </a:r>
                      <a:r>
                        <a:rPr lang="en-GB" sz="1400" dirty="0" err="1">
                          <a:latin typeface="Aptos" panose="020B0004020202020204" pitchFamily="34" charset="0"/>
                        </a:rPr>
                        <a:t>LaunchPad</a:t>
                      </a:r>
                      <a:endParaRPr lang="en-GB" sz="1400" dirty="0">
                        <a:latin typeface="Aptos" panose="020B0004020202020204" pitchFamily="34" charset="0"/>
                      </a:endParaRPr>
                    </a:p>
                  </a:txBody>
                  <a:tcPr/>
                </a:tc>
                <a:tc>
                  <a:txBody>
                    <a:bodyPr/>
                    <a:lstStyle/>
                    <a:p>
                      <a:r>
                        <a:rPr lang="en-GB" sz="1400" dirty="0">
                          <a:latin typeface="Aptos" panose="020B0004020202020204" pitchFamily="34" charset="0"/>
                        </a:rPr>
                        <a:t>Enabling start-up and growth in youth ministry</a:t>
                      </a:r>
                    </a:p>
                  </a:txBody>
                  <a:tcPr/>
                </a:tc>
                <a:tc>
                  <a:txBody>
                    <a:bodyPr/>
                    <a:lstStyle/>
                    <a:p>
                      <a:r>
                        <a:rPr lang="en-GB" sz="1400" dirty="0">
                          <a:latin typeface="Aptos" panose="020B0004020202020204" pitchFamily="34" charset="0"/>
                        </a:rPr>
                        <a:t>Medium Term – may attract additional families with potential for some increase in income.</a:t>
                      </a:r>
                    </a:p>
                  </a:txBody>
                  <a:tcPr/>
                </a:tc>
                <a:extLst>
                  <a:ext uri="{0D108BD9-81ED-4DB2-BD59-A6C34878D82A}">
                    <a16:rowId xmlns:a16="http://schemas.microsoft.com/office/drawing/2014/main" val="4087420785"/>
                  </a:ext>
                </a:extLst>
              </a:tr>
              <a:tr h="739739">
                <a:tc>
                  <a:txBody>
                    <a:bodyPr/>
                    <a:lstStyle/>
                    <a:p>
                      <a:r>
                        <a:rPr lang="en-GB" sz="1400" dirty="0">
                          <a:latin typeface="Aptos" panose="020B0004020202020204" pitchFamily="34" charset="0"/>
                        </a:rPr>
                        <a:t>Resourcing Churches</a:t>
                      </a:r>
                    </a:p>
                  </a:txBody>
                  <a:tcPr/>
                </a:tc>
                <a:tc>
                  <a:txBody>
                    <a:bodyPr/>
                    <a:lstStyle/>
                    <a:p>
                      <a:r>
                        <a:rPr lang="en-GB" sz="1400" dirty="0">
                          <a:latin typeface="Aptos" panose="020B0004020202020204" pitchFamily="34" charset="0"/>
                        </a:rPr>
                        <a:t>Investment in ministry resources to achieve growth</a:t>
                      </a:r>
                    </a:p>
                    <a:p>
                      <a:r>
                        <a:rPr lang="en-GB" sz="1400" dirty="0">
                          <a:latin typeface="Aptos" panose="020B0004020202020204" pitchFamily="34" charset="0"/>
                        </a:rPr>
                        <a:t>Looking for rapid growth but likely to start modestly</a:t>
                      </a:r>
                    </a:p>
                    <a:p>
                      <a:r>
                        <a:rPr lang="en-GB" sz="1400" dirty="0">
                          <a:latin typeface="Aptos" panose="020B0004020202020204" pitchFamily="34" charset="0"/>
                        </a:rPr>
                        <a:t>Giving anticipated to grow to meet reducing grants over 5 years</a:t>
                      </a:r>
                    </a:p>
                  </a:txBody>
                  <a:tcPr/>
                </a:tc>
                <a:tc>
                  <a:txBody>
                    <a:bodyPr/>
                    <a:lstStyle/>
                    <a:p>
                      <a:r>
                        <a:rPr lang="en-GB" sz="1400" dirty="0">
                          <a:latin typeface="Aptos" panose="020B0004020202020204" pitchFamily="34" charset="0"/>
                        </a:rPr>
                        <a:t>Medium/Long Term will pay a higher proportion of overall Parish Share.</a:t>
                      </a:r>
                    </a:p>
                    <a:p>
                      <a:r>
                        <a:rPr lang="en-GB" sz="1400" dirty="0">
                          <a:latin typeface="Aptos" panose="020B0004020202020204" pitchFamily="34" charset="0"/>
                        </a:rPr>
                        <a:t>Long Term benefit from new plants/ revitalisations</a:t>
                      </a:r>
                    </a:p>
                  </a:txBody>
                  <a:tcPr/>
                </a:tc>
                <a:extLst>
                  <a:ext uri="{0D108BD9-81ED-4DB2-BD59-A6C34878D82A}">
                    <a16:rowId xmlns:a16="http://schemas.microsoft.com/office/drawing/2014/main" val="389621533"/>
                  </a:ext>
                </a:extLst>
              </a:tr>
              <a:tr h="554805">
                <a:tc>
                  <a:txBody>
                    <a:bodyPr/>
                    <a:lstStyle/>
                    <a:p>
                      <a:r>
                        <a:rPr lang="en-GB" sz="1400" dirty="0">
                          <a:latin typeface="Aptos" panose="020B0004020202020204" pitchFamily="34" charset="0"/>
                        </a:rPr>
                        <a:t>Ignite Phase 2</a:t>
                      </a:r>
                    </a:p>
                  </a:txBody>
                  <a:tcPr/>
                </a:tc>
                <a:tc>
                  <a:txBody>
                    <a:bodyPr/>
                    <a:lstStyle/>
                    <a:p>
                      <a:r>
                        <a:rPr lang="en-GB" sz="1400" dirty="0">
                          <a:latin typeface="Aptos" panose="020B0004020202020204" pitchFamily="34" charset="0"/>
                        </a:rPr>
                        <a:t>Establishing new Christian communities</a:t>
                      </a:r>
                    </a:p>
                    <a:p>
                      <a:r>
                        <a:rPr lang="en-GB" sz="1400" dirty="0">
                          <a:latin typeface="Aptos" panose="020B0004020202020204" pitchFamily="34" charset="0"/>
                        </a:rPr>
                        <a:t>A home-grown successful model</a:t>
                      </a:r>
                    </a:p>
                    <a:p>
                      <a:r>
                        <a:rPr lang="en-GB" sz="1400" dirty="0">
                          <a:latin typeface="Aptos" panose="020B0004020202020204" pitchFamily="34" charset="0"/>
                        </a:rPr>
                        <a:t>Useful for disadvantaged communities, families, youth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ptos" panose="020B0004020202020204" pitchFamily="34" charset="0"/>
                        </a:rPr>
                        <a:t>Target demographics may not bring significant financial contribution</a:t>
                      </a:r>
                    </a:p>
                  </a:txBody>
                  <a:tcPr/>
                </a:tc>
                <a:extLst>
                  <a:ext uri="{0D108BD9-81ED-4DB2-BD59-A6C34878D82A}">
                    <a16:rowId xmlns:a16="http://schemas.microsoft.com/office/drawing/2014/main" val="2816872860"/>
                  </a:ext>
                </a:extLst>
              </a:tr>
              <a:tr h="554805">
                <a:tc>
                  <a:txBody>
                    <a:bodyPr/>
                    <a:lstStyle/>
                    <a:p>
                      <a:r>
                        <a:rPr lang="en-GB" sz="1400" dirty="0">
                          <a:latin typeface="Aptos" panose="020B0004020202020204" pitchFamily="34" charset="0"/>
                        </a:rPr>
                        <a:t>Every parish… showing signs of revitalisation</a:t>
                      </a:r>
                    </a:p>
                  </a:txBody>
                  <a:tcPr/>
                </a:tc>
                <a:tc>
                  <a:txBody>
                    <a:bodyPr/>
                    <a:lstStyle/>
                    <a:p>
                      <a:r>
                        <a:rPr lang="en-GB" sz="1400" dirty="0">
                          <a:latin typeface="Aptos" panose="020B0004020202020204" pitchFamily="34" charset="0"/>
                        </a:rPr>
                        <a:t>Support</a:t>
                      </a:r>
                      <a:r>
                        <a:rPr lang="en-GB" sz="1400" baseline="0" dirty="0">
                          <a:latin typeface="Aptos" panose="020B0004020202020204" pitchFamily="34" charset="0"/>
                        </a:rPr>
                        <a:t> </a:t>
                      </a:r>
                      <a:r>
                        <a:rPr lang="en-GB" sz="1400" dirty="0">
                          <a:latin typeface="Aptos" panose="020B0004020202020204" pitchFamily="34" charset="0"/>
                        </a:rPr>
                        <a:t>parishes in</a:t>
                      </a:r>
                      <a:r>
                        <a:rPr lang="en-GB" sz="1400" baseline="0" dirty="0">
                          <a:latin typeface="Aptos" panose="020B0004020202020204" pitchFamily="34" charset="0"/>
                        </a:rPr>
                        <a:t> completing</a:t>
                      </a:r>
                      <a:r>
                        <a:rPr lang="en-GB" sz="1400" dirty="0">
                          <a:latin typeface="Aptos" panose="020B0004020202020204" pitchFamily="34" charset="0"/>
                        </a:rPr>
                        <a:t> a Mission Action Plan</a:t>
                      </a:r>
                    </a:p>
                    <a:p>
                      <a:r>
                        <a:rPr lang="en-GB" sz="1400" dirty="0">
                          <a:latin typeface="Aptos" panose="020B0004020202020204" pitchFamily="34" charset="0"/>
                        </a:rPr>
                        <a:t>Support parishes in</a:t>
                      </a:r>
                      <a:r>
                        <a:rPr lang="en-GB" sz="1400" baseline="0" dirty="0">
                          <a:latin typeface="Aptos" panose="020B0004020202020204" pitchFamily="34" charset="0"/>
                        </a:rPr>
                        <a:t> </a:t>
                      </a:r>
                      <a:r>
                        <a:rPr lang="en-GB" sz="1400" dirty="0">
                          <a:latin typeface="Aptos" panose="020B0004020202020204" pitchFamily="34" charset="0"/>
                        </a:rPr>
                        <a:t>exploring ways to grow or perhaps consolidate</a:t>
                      </a:r>
                    </a:p>
                    <a:p>
                      <a:r>
                        <a:rPr lang="en-GB" sz="1400" dirty="0">
                          <a:latin typeface="Aptos" panose="020B0004020202020204" pitchFamily="34" charset="0"/>
                        </a:rPr>
                        <a:t>Support</a:t>
                      </a:r>
                      <a:r>
                        <a:rPr lang="en-GB" sz="1400" baseline="0" dirty="0">
                          <a:latin typeface="Aptos" panose="020B0004020202020204" pitchFamily="34" charset="0"/>
                        </a:rPr>
                        <a:t> </a:t>
                      </a:r>
                      <a:r>
                        <a:rPr lang="en-GB" sz="1400" dirty="0">
                          <a:latin typeface="Aptos" panose="020B0004020202020204" pitchFamily="34" charset="0"/>
                        </a:rPr>
                        <a:t>parishes in</a:t>
                      </a:r>
                      <a:r>
                        <a:rPr lang="en-GB" sz="1400" baseline="0" dirty="0">
                          <a:latin typeface="Aptos" panose="020B0004020202020204" pitchFamily="34" charset="0"/>
                        </a:rPr>
                        <a:t> </a:t>
                      </a:r>
                      <a:r>
                        <a:rPr lang="en-GB" sz="1400" dirty="0">
                          <a:latin typeface="Aptos" panose="020B0004020202020204" pitchFamily="34" charset="0"/>
                        </a:rPr>
                        <a:t>looking at giving and generosity</a:t>
                      </a:r>
                    </a:p>
                    <a:p>
                      <a:r>
                        <a:rPr lang="en-GB" sz="1400" dirty="0">
                          <a:latin typeface="Aptos" panose="020B0004020202020204" pitchFamily="34" charset="0"/>
                        </a:rPr>
                        <a:t>Generous Giving Advisor can help</a:t>
                      </a:r>
                    </a:p>
                  </a:txBody>
                  <a:tcPr/>
                </a:tc>
                <a:tc>
                  <a:txBody>
                    <a:bodyPr/>
                    <a:lstStyle/>
                    <a:p>
                      <a:r>
                        <a:rPr lang="en-GB" sz="1400" dirty="0">
                          <a:latin typeface="Aptos" panose="020B0004020202020204" pitchFamily="34" charset="0"/>
                        </a:rPr>
                        <a:t>Potential to grow income from existing base</a:t>
                      </a:r>
                    </a:p>
                    <a:p>
                      <a:r>
                        <a:rPr lang="en-GB" sz="1400" dirty="0">
                          <a:latin typeface="Aptos" panose="020B0004020202020204" pitchFamily="34" charset="0"/>
                        </a:rPr>
                        <a:t>Missional growth should also lead to financial growth – perhaps with a lag</a:t>
                      </a:r>
                    </a:p>
                    <a:p>
                      <a:r>
                        <a:rPr lang="en-GB" sz="1400" dirty="0">
                          <a:latin typeface="Aptos" panose="020B0004020202020204" pitchFamily="34" charset="0"/>
                        </a:rPr>
                        <a:t>Invest in another Generous Giving Advisor?</a:t>
                      </a:r>
                    </a:p>
                  </a:txBody>
                  <a:tcPr/>
                </a:tc>
                <a:extLst>
                  <a:ext uri="{0D108BD9-81ED-4DB2-BD59-A6C34878D82A}">
                    <a16:rowId xmlns:a16="http://schemas.microsoft.com/office/drawing/2014/main" val="2754519615"/>
                  </a:ext>
                </a:extLst>
              </a:tr>
              <a:tr h="554805">
                <a:tc>
                  <a:txBody>
                    <a:bodyPr/>
                    <a:lstStyle/>
                    <a:p>
                      <a:r>
                        <a:rPr lang="en-GB" sz="1400" dirty="0">
                          <a:latin typeface="Aptos" panose="020B0004020202020204" pitchFamily="34" charset="0"/>
                        </a:rPr>
                        <a:t>Blue sky!</a:t>
                      </a:r>
                    </a:p>
                  </a:txBody>
                  <a:tcPr/>
                </a:tc>
                <a:tc>
                  <a:txBody>
                    <a:bodyPr/>
                    <a:lstStyle/>
                    <a:p>
                      <a:r>
                        <a:rPr lang="en-GB" sz="1400" dirty="0">
                          <a:latin typeface="Aptos" panose="020B0004020202020204" pitchFamily="34" charset="0"/>
                        </a:rPr>
                        <a:t>Expanding resourcing churches into other urban areas</a:t>
                      </a:r>
                    </a:p>
                    <a:p>
                      <a:r>
                        <a:rPr lang="en-GB" sz="1400" dirty="0">
                          <a:latin typeface="Aptos" panose="020B0004020202020204" pitchFamily="34" charset="0"/>
                        </a:rPr>
                        <a:t>Develop models suitable for rural/semi-rural areas</a:t>
                      </a:r>
                    </a:p>
                    <a:p>
                      <a:r>
                        <a:rPr lang="en-GB" sz="1400" dirty="0">
                          <a:latin typeface="Aptos" panose="020B0004020202020204" pitchFamily="34" charset="0"/>
                        </a:rPr>
                        <a:t>Try some new things and accept they won’t all work</a:t>
                      </a:r>
                    </a:p>
                    <a:p>
                      <a:r>
                        <a:rPr lang="en-GB" sz="1400" dirty="0">
                          <a:latin typeface="Aptos" panose="020B0004020202020204" pitchFamily="34" charset="0"/>
                        </a:rPr>
                        <a:t>How do we improve scale and pace? (“get more rubber on the road”)</a:t>
                      </a:r>
                    </a:p>
                  </a:txBody>
                  <a:tcPr/>
                </a:tc>
                <a:tc>
                  <a:txBody>
                    <a:bodyPr/>
                    <a:lstStyle/>
                    <a:p>
                      <a:r>
                        <a:rPr lang="en-GB" sz="1400" dirty="0">
                          <a:latin typeface="Aptos" panose="020B0004020202020204" pitchFamily="34" charset="0"/>
                        </a:rPr>
                        <a:t>Medium/Long Term could generate financial growth</a:t>
                      </a:r>
                    </a:p>
                  </a:txBody>
                  <a:tcPr/>
                </a:tc>
                <a:extLst>
                  <a:ext uri="{0D108BD9-81ED-4DB2-BD59-A6C34878D82A}">
                    <a16:rowId xmlns:a16="http://schemas.microsoft.com/office/drawing/2014/main" val="3278760816"/>
                  </a:ext>
                </a:extLst>
              </a:tr>
            </a:tbl>
          </a:graphicData>
        </a:graphic>
      </p:graphicFrame>
    </p:spTree>
    <p:extLst>
      <p:ext uri="{BB962C8B-B14F-4D97-AF65-F5344CB8AC3E}">
        <p14:creationId xmlns:p14="http://schemas.microsoft.com/office/powerpoint/2010/main" val="1549144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Response: 3 Scenarios</a:t>
            </a:r>
          </a:p>
        </p:txBody>
      </p:sp>
      <p:sp>
        <p:nvSpPr>
          <p:cNvPr id="3" name="Content Placeholder 2"/>
          <p:cNvSpPr>
            <a:spLocks noGrp="1"/>
          </p:cNvSpPr>
          <p:nvPr>
            <p:ph idx="1"/>
          </p:nvPr>
        </p:nvSpPr>
        <p:spPr/>
        <p:txBody>
          <a:bodyPr>
            <a:normAutofit/>
          </a:bodyPr>
          <a:lstStyle/>
          <a:p>
            <a:pPr marL="0" indent="0">
              <a:buNone/>
            </a:pPr>
            <a:r>
              <a:rPr lang="en-US" sz="2400" b="1" dirty="0">
                <a:latin typeface="Aptos" panose="020B0004020202020204" pitchFamily="34" charset="0"/>
              </a:rPr>
              <a:t>Scenario 1: Continued decline</a:t>
            </a:r>
          </a:p>
          <a:p>
            <a:r>
              <a:rPr lang="en-US" sz="2400" dirty="0">
                <a:latin typeface="Aptos" panose="020B0004020202020204" pitchFamily="34" charset="0"/>
              </a:rPr>
              <a:t>Parish Share contribution falls off slightly. Rental revenues and sale of assets (vicarages) continue to cross subsidise Parish Share shortfall.</a:t>
            </a:r>
          </a:p>
          <a:p>
            <a:endParaRPr lang="en-US" sz="2400" dirty="0">
              <a:latin typeface="Aptos" panose="020B0004020202020204" pitchFamily="34" charset="0"/>
            </a:endParaRPr>
          </a:p>
          <a:p>
            <a:pPr marL="0" indent="0">
              <a:buNone/>
            </a:pPr>
            <a:r>
              <a:rPr lang="en-US" sz="2400" b="1" dirty="0">
                <a:latin typeface="Aptos" panose="020B0004020202020204" pitchFamily="34" charset="0"/>
              </a:rPr>
              <a:t>Scenario 2: Moderate Growth</a:t>
            </a:r>
          </a:p>
          <a:p>
            <a:r>
              <a:rPr lang="en-US" sz="2400" dirty="0">
                <a:latin typeface="Aptos" panose="020B0004020202020204" pitchFamily="34" charset="0"/>
              </a:rPr>
              <a:t>Some areas achieve 3 Bold Outcomes by 2030 but a number of other areas do not achieve. Growth in attendance in some parishes. Parish Share contribution improves but insufficient to cover costs.</a:t>
            </a:r>
          </a:p>
          <a:p>
            <a:endParaRPr lang="en-US" sz="2400" dirty="0">
              <a:latin typeface="Aptos" panose="020B0004020202020204" pitchFamily="34" charset="0"/>
            </a:endParaRPr>
          </a:p>
          <a:p>
            <a:pPr marL="0" indent="0">
              <a:buNone/>
            </a:pPr>
            <a:r>
              <a:rPr lang="en-US" sz="2400" b="1" dirty="0">
                <a:latin typeface="Aptos" panose="020B0004020202020204" pitchFamily="34" charset="0"/>
              </a:rPr>
              <a:t>Scenario 3: Significant Growth</a:t>
            </a:r>
          </a:p>
          <a:p>
            <a:r>
              <a:rPr lang="en-US" sz="2400" dirty="0">
                <a:latin typeface="Aptos" panose="020B0004020202020204" pitchFamily="34" charset="0"/>
              </a:rPr>
              <a:t>Most areas achieve 3 Bold Outcomes. Most parishes seeing growth or halt in decline. Parish Share contribution improves but still insufficient to cover costs.</a:t>
            </a:r>
          </a:p>
          <a:p>
            <a:endParaRPr lang="en-US" dirty="0"/>
          </a:p>
        </p:txBody>
      </p:sp>
      <p:sp>
        <p:nvSpPr>
          <p:cNvPr id="5" name="TextBox 4">
            <a:extLst>
              <a:ext uri="{FF2B5EF4-FFF2-40B4-BE49-F238E27FC236}">
                <a16:creationId xmlns:a16="http://schemas.microsoft.com/office/drawing/2014/main" id="{37E4E4D1-6DDA-784B-895B-ACA7F09AB226}"/>
              </a:ext>
            </a:extLst>
          </p:cNvPr>
          <p:cNvSpPr txBox="1"/>
          <p:nvPr/>
        </p:nvSpPr>
        <p:spPr>
          <a:xfrm>
            <a:off x="7329633" y="5733256"/>
            <a:ext cx="5274366" cy="461665"/>
          </a:xfrm>
          <a:prstGeom prst="rect">
            <a:avLst/>
          </a:prstGeom>
          <a:noFill/>
        </p:spPr>
        <p:txBody>
          <a:bodyPr wrap="square" rtlCol="0">
            <a:spAutoFit/>
          </a:bodyPr>
          <a:lstStyle/>
          <a:p>
            <a:r>
              <a:rPr lang="en-US" sz="2400" i="1">
                <a:latin typeface="Aptos" panose="020B0004020202020204" pitchFamily="34" charset="0"/>
              </a:rPr>
              <a:t>See Appendix 2 for Assumptions</a:t>
            </a:r>
            <a:endParaRPr lang="en-US" sz="2400" i="1" dirty="0">
              <a:latin typeface="Aptos" panose="020B0004020202020204" pitchFamily="34" charset="0"/>
            </a:endParaRPr>
          </a:p>
        </p:txBody>
      </p:sp>
    </p:spTree>
    <p:extLst>
      <p:ext uri="{BB962C8B-B14F-4D97-AF65-F5344CB8AC3E}">
        <p14:creationId xmlns:p14="http://schemas.microsoft.com/office/powerpoint/2010/main" val="141313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DC88-CC97-DAAA-D566-56AEFED80329}"/>
              </a:ext>
            </a:extLst>
          </p:cNvPr>
          <p:cNvSpPr>
            <a:spLocks noGrp="1"/>
          </p:cNvSpPr>
          <p:nvPr>
            <p:ph type="title"/>
          </p:nvPr>
        </p:nvSpPr>
        <p:spPr/>
        <p:txBody>
          <a:bodyPr/>
          <a:lstStyle/>
          <a:p>
            <a:r>
              <a:rPr lang="en-GB" dirty="0"/>
              <a:t>Modelling the 3 Scenarios</a:t>
            </a:r>
          </a:p>
        </p:txBody>
      </p:sp>
      <p:sp>
        <p:nvSpPr>
          <p:cNvPr id="7" name="TextBox 6">
            <a:extLst>
              <a:ext uri="{FF2B5EF4-FFF2-40B4-BE49-F238E27FC236}">
                <a16:creationId xmlns:a16="http://schemas.microsoft.com/office/drawing/2014/main" id="{ACA3BB48-607E-C0C8-96A4-7BC767068ABA}"/>
              </a:ext>
            </a:extLst>
          </p:cNvPr>
          <p:cNvSpPr txBox="1"/>
          <p:nvPr/>
        </p:nvSpPr>
        <p:spPr>
          <a:xfrm>
            <a:off x="8556171" y="1101865"/>
            <a:ext cx="3200400" cy="3785652"/>
          </a:xfrm>
          <a:prstGeom prst="rect">
            <a:avLst/>
          </a:prstGeom>
          <a:noFill/>
        </p:spPr>
        <p:txBody>
          <a:bodyPr wrap="square" rtlCol="0">
            <a:spAutoFit/>
          </a:bodyPr>
          <a:lstStyle/>
          <a:p>
            <a:r>
              <a:rPr lang="en-GB" sz="2400" b="1" dirty="0">
                <a:latin typeface="Aptos" panose="020B0004020202020204" pitchFamily="34" charset="0"/>
              </a:rPr>
              <a:t>Notes</a:t>
            </a:r>
          </a:p>
          <a:p>
            <a:pPr marL="285750" indent="-285750">
              <a:buFont typeface="Arial" panose="020B0604020202020204" pitchFamily="34" charset="0"/>
              <a:buChar char="•"/>
            </a:pPr>
            <a:r>
              <a:rPr lang="en-GB" sz="2400" dirty="0">
                <a:latin typeface="Aptos" panose="020B0004020202020204" pitchFamily="34" charset="0"/>
              </a:rPr>
              <a:t>Growth based on attendance data vs 2019 (+/- 3%)</a:t>
            </a:r>
          </a:p>
          <a:p>
            <a:pPr marL="285750" indent="-285750">
              <a:buFont typeface="Arial" panose="020B0604020202020204" pitchFamily="34" charset="0"/>
              <a:buChar char="•"/>
            </a:pPr>
            <a:r>
              <a:rPr lang="en-GB" sz="2400" dirty="0">
                <a:latin typeface="Aptos" panose="020B0004020202020204" pitchFamily="34" charset="0"/>
              </a:rPr>
              <a:t>Scenarios forecast a changing profile of growth/ decline</a:t>
            </a:r>
          </a:p>
          <a:p>
            <a:pPr marL="285750" indent="-285750">
              <a:buFont typeface="Arial" panose="020B0604020202020204" pitchFamily="34" charset="0"/>
              <a:buChar char="•"/>
            </a:pPr>
            <a:r>
              <a:rPr lang="en-GB" sz="2400" dirty="0">
                <a:latin typeface="Aptos" panose="020B0004020202020204" pitchFamily="34" charset="0"/>
              </a:rPr>
              <a:t>Parish Share income vs ask modelled for each scenario</a:t>
            </a:r>
          </a:p>
        </p:txBody>
      </p:sp>
      <p:pic>
        <p:nvPicPr>
          <p:cNvPr id="8" name="Picture 7">
            <a:extLst>
              <a:ext uri="{FF2B5EF4-FFF2-40B4-BE49-F238E27FC236}">
                <a16:creationId xmlns:a16="http://schemas.microsoft.com/office/drawing/2014/main" id="{97D22A14-9790-0AB3-6611-E94FBF2CFA2B}"/>
              </a:ext>
            </a:extLst>
          </p:cNvPr>
          <p:cNvPicPr>
            <a:picLocks noChangeAspect="1"/>
          </p:cNvPicPr>
          <p:nvPr/>
        </p:nvPicPr>
        <p:blipFill>
          <a:blip r:embed="rId2"/>
          <a:stretch>
            <a:fillRect/>
          </a:stretch>
        </p:blipFill>
        <p:spPr>
          <a:xfrm>
            <a:off x="1295467" y="1044091"/>
            <a:ext cx="6417298" cy="4903235"/>
          </a:xfrm>
          <a:prstGeom prst="rect">
            <a:avLst/>
          </a:prstGeom>
        </p:spPr>
      </p:pic>
    </p:spTree>
    <p:extLst>
      <p:ext uri="{BB962C8B-B14F-4D97-AF65-F5344CB8AC3E}">
        <p14:creationId xmlns:p14="http://schemas.microsoft.com/office/powerpoint/2010/main" val="198693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E639-6C52-6BA3-0A45-FC3D7308B411}"/>
              </a:ext>
            </a:extLst>
          </p:cNvPr>
          <p:cNvSpPr>
            <a:spLocks noGrp="1"/>
          </p:cNvSpPr>
          <p:nvPr>
            <p:ph type="title"/>
          </p:nvPr>
        </p:nvSpPr>
        <p:spPr/>
        <p:txBody>
          <a:bodyPr/>
          <a:lstStyle/>
          <a:p>
            <a:r>
              <a:rPr lang="en-US" dirty="0"/>
              <a:t>CDBF Synod Financial Projections 2025 - 2030</a:t>
            </a:r>
            <a:endParaRPr lang="en-GB" dirty="0"/>
          </a:p>
        </p:txBody>
      </p:sp>
      <p:sp>
        <p:nvSpPr>
          <p:cNvPr id="3" name="Content Placeholder 2">
            <a:extLst>
              <a:ext uri="{FF2B5EF4-FFF2-40B4-BE49-F238E27FC236}">
                <a16:creationId xmlns:a16="http://schemas.microsoft.com/office/drawing/2014/main" id="{92BF0B01-5F0C-6354-C6DB-0A09F87D6DFD}"/>
              </a:ext>
            </a:extLst>
          </p:cNvPr>
          <p:cNvSpPr>
            <a:spLocks noGrp="1"/>
          </p:cNvSpPr>
          <p:nvPr>
            <p:ph idx="1"/>
          </p:nvPr>
        </p:nvSpPr>
        <p:spPr/>
        <p:txBody>
          <a:bodyPr/>
          <a:lstStyle/>
          <a:p>
            <a:pPr marL="514350" indent="-514350">
              <a:buFont typeface="+mj-lt"/>
              <a:buAutoNum type="arabicPeriod"/>
            </a:pPr>
            <a:r>
              <a:rPr lang="en-GB" sz="2000" dirty="0">
                <a:latin typeface="Aptos" panose="020B0004020202020204" pitchFamily="34" charset="0"/>
              </a:rPr>
              <a:t>Our Calling to God’s Mission</a:t>
            </a:r>
          </a:p>
          <a:p>
            <a:pPr marL="514350" indent="-514350">
              <a:buFont typeface="+mj-lt"/>
              <a:buAutoNum type="arabicPeriod"/>
            </a:pPr>
            <a:r>
              <a:rPr lang="en-GB" sz="2000" dirty="0">
                <a:latin typeface="Aptos" panose="020B0004020202020204" pitchFamily="34" charset="0"/>
              </a:rPr>
              <a:t>Background to Financial Projections</a:t>
            </a:r>
          </a:p>
          <a:p>
            <a:pPr marL="514350" indent="-514350">
              <a:buFont typeface="+mj-lt"/>
              <a:buAutoNum type="arabicPeriod"/>
            </a:pPr>
            <a:r>
              <a:rPr lang="en-GB" sz="2000" dirty="0">
                <a:latin typeface="Aptos" panose="020B0004020202020204" pitchFamily="34" charset="0"/>
              </a:rPr>
              <a:t>Circles of Concern, Influence and Control</a:t>
            </a:r>
          </a:p>
          <a:p>
            <a:pPr marL="514350" indent="-514350">
              <a:buFont typeface="+mj-lt"/>
              <a:buAutoNum type="arabicPeriod"/>
            </a:pPr>
            <a:r>
              <a:rPr lang="en-GB" sz="2000" dirty="0">
                <a:latin typeface="Aptos" panose="020B0004020202020204" pitchFamily="34" charset="0"/>
              </a:rPr>
              <a:t>Our Calling to Each Other</a:t>
            </a:r>
          </a:p>
          <a:p>
            <a:pPr marL="514350" indent="-514350">
              <a:buFont typeface="+mj-lt"/>
              <a:buAutoNum type="arabicPeriod"/>
            </a:pPr>
            <a:r>
              <a:rPr lang="en-GB" sz="2000" dirty="0">
                <a:latin typeface="Aptos" panose="020B0004020202020204" pitchFamily="34" charset="0"/>
              </a:rPr>
              <a:t>Main Expenditure Categories</a:t>
            </a:r>
          </a:p>
          <a:p>
            <a:pPr marL="514350" indent="-514350">
              <a:buFont typeface="+mj-lt"/>
              <a:buAutoNum type="arabicPeriod"/>
            </a:pPr>
            <a:r>
              <a:rPr lang="en-GB" sz="2000" dirty="0">
                <a:latin typeface="Aptos" panose="020B0004020202020204" pitchFamily="34" charset="0"/>
              </a:rPr>
              <a:t>How Do Our Support Costs Compare? </a:t>
            </a:r>
          </a:p>
          <a:p>
            <a:pPr marL="514350" indent="-514350">
              <a:buFont typeface="+mj-lt"/>
              <a:buAutoNum type="arabicPeriod"/>
            </a:pPr>
            <a:r>
              <a:rPr lang="en-GB" sz="2000" dirty="0">
                <a:latin typeface="Aptos" panose="020B0004020202020204" pitchFamily="34" charset="0"/>
              </a:rPr>
              <a:t>How Will Our Strategy Impact Our Finances?</a:t>
            </a:r>
          </a:p>
          <a:p>
            <a:pPr marL="514350" indent="-514350">
              <a:buFont typeface="+mj-lt"/>
              <a:buAutoNum type="arabicPeriod"/>
            </a:pPr>
            <a:r>
              <a:rPr lang="en-GB" sz="2000" dirty="0">
                <a:latin typeface="Aptos" panose="020B0004020202020204" pitchFamily="34" charset="0"/>
              </a:rPr>
              <a:t>Our Response: 3 Scenarios</a:t>
            </a:r>
          </a:p>
          <a:p>
            <a:pPr marL="514350" indent="-514350">
              <a:buFont typeface="+mj-lt"/>
              <a:buAutoNum type="arabicPeriod"/>
            </a:pPr>
            <a:r>
              <a:rPr lang="en-GB" sz="2000" dirty="0">
                <a:latin typeface="Aptos" panose="020B0004020202020204" pitchFamily="34" charset="0"/>
              </a:rPr>
              <a:t>Our Calling To God’s Generosity</a:t>
            </a:r>
          </a:p>
          <a:p>
            <a:pPr marL="514350" indent="-514350">
              <a:buFont typeface="+mj-lt"/>
              <a:buAutoNum type="arabicPeriod"/>
            </a:pPr>
            <a:r>
              <a:rPr lang="en-GB" sz="2000" dirty="0">
                <a:latin typeface="Aptos" panose="020B0004020202020204" pitchFamily="34" charset="0"/>
              </a:rPr>
              <a:t>Summary </a:t>
            </a:r>
          </a:p>
          <a:p>
            <a:pPr marL="514350" indent="-514350">
              <a:buFont typeface="+mj-lt"/>
              <a:buAutoNum type="arabicPeriod"/>
            </a:pPr>
            <a:r>
              <a:rPr lang="en-GB" sz="2000" dirty="0">
                <a:latin typeface="Aptos" panose="020B0004020202020204" pitchFamily="34" charset="0"/>
              </a:rPr>
              <a:t>Clergy Housing - Not Included In Main Projections</a:t>
            </a:r>
          </a:p>
          <a:p>
            <a:pPr marL="514350" indent="-514350">
              <a:buFont typeface="+mj-lt"/>
              <a:buAutoNum type="arabicPeriod"/>
            </a:pPr>
            <a:r>
              <a:rPr lang="en-GB" sz="2000" dirty="0">
                <a:latin typeface="Aptos" panose="020B0004020202020204" pitchFamily="34" charset="0"/>
              </a:rPr>
              <a:t>Closing Prayer</a:t>
            </a:r>
          </a:p>
          <a:p>
            <a:pPr marL="514350" indent="-514350">
              <a:buFont typeface="+mj-lt"/>
              <a:buAutoNum type="arabicPeriod"/>
            </a:pPr>
            <a:endParaRPr lang="en-GB" sz="2000" dirty="0">
              <a:latin typeface="Aptos" panose="020B0004020202020204" pitchFamily="34" charset="0"/>
            </a:endParaRPr>
          </a:p>
          <a:p>
            <a:pPr marL="0" indent="0">
              <a:buNone/>
            </a:pPr>
            <a:r>
              <a:rPr lang="en-GB" sz="2000" dirty="0">
                <a:latin typeface="Aptos" panose="020B0004020202020204" pitchFamily="34" charset="0"/>
              </a:rPr>
              <a:t>Appendix 1: Working Group Members and Organisation</a:t>
            </a:r>
          </a:p>
          <a:p>
            <a:pPr marL="0" indent="0">
              <a:buNone/>
            </a:pPr>
            <a:r>
              <a:rPr lang="en-GB" sz="2000" dirty="0">
                <a:latin typeface="Aptos" panose="020B0004020202020204" pitchFamily="34" charset="0"/>
              </a:rPr>
              <a:t>Appendix 2: Assumptions</a:t>
            </a:r>
          </a:p>
        </p:txBody>
      </p:sp>
    </p:spTree>
    <p:extLst>
      <p:ext uri="{BB962C8B-B14F-4D97-AF65-F5344CB8AC3E}">
        <p14:creationId xmlns:p14="http://schemas.microsoft.com/office/powerpoint/2010/main" val="1378437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B3F-B6E5-D6AF-8D4F-C43B5711623D}"/>
              </a:ext>
            </a:extLst>
          </p:cNvPr>
          <p:cNvSpPr>
            <a:spLocks noGrp="1"/>
          </p:cNvSpPr>
          <p:nvPr>
            <p:ph type="title"/>
          </p:nvPr>
        </p:nvSpPr>
        <p:spPr/>
        <p:txBody>
          <a:bodyPr/>
          <a:lstStyle/>
          <a:p>
            <a:r>
              <a:rPr lang="en-GB" dirty="0"/>
              <a:t>3 Scenarios with projected Parish Share receipts</a:t>
            </a:r>
          </a:p>
        </p:txBody>
      </p:sp>
      <p:pic>
        <p:nvPicPr>
          <p:cNvPr id="3" name="Picture 2">
            <a:extLst>
              <a:ext uri="{FF2B5EF4-FFF2-40B4-BE49-F238E27FC236}">
                <a16:creationId xmlns:a16="http://schemas.microsoft.com/office/drawing/2014/main" id="{E2B4D8FB-978F-FE40-E87C-B893402F60B5}"/>
              </a:ext>
            </a:extLst>
          </p:cNvPr>
          <p:cNvPicPr>
            <a:picLocks noChangeAspect="1"/>
          </p:cNvPicPr>
          <p:nvPr/>
        </p:nvPicPr>
        <p:blipFill>
          <a:blip r:embed="rId2"/>
          <a:stretch>
            <a:fillRect/>
          </a:stretch>
        </p:blipFill>
        <p:spPr>
          <a:xfrm>
            <a:off x="1921810" y="872716"/>
            <a:ext cx="8900462" cy="5654158"/>
          </a:xfrm>
          <a:prstGeom prst="rect">
            <a:avLst/>
          </a:prstGeom>
        </p:spPr>
      </p:pic>
    </p:spTree>
    <p:extLst>
      <p:ext uri="{BB962C8B-B14F-4D97-AF65-F5344CB8AC3E}">
        <p14:creationId xmlns:p14="http://schemas.microsoft.com/office/powerpoint/2010/main" val="331421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E87D-3050-2F24-7351-A48635B36069}"/>
              </a:ext>
            </a:extLst>
          </p:cNvPr>
          <p:cNvSpPr>
            <a:spLocks noGrp="1"/>
          </p:cNvSpPr>
          <p:nvPr>
            <p:ph type="title"/>
          </p:nvPr>
        </p:nvSpPr>
        <p:spPr/>
        <p:txBody>
          <a:bodyPr/>
          <a:lstStyle/>
          <a:p>
            <a:r>
              <a:rPr lang="en-GB" dirty="0"/>
              <a:t>All 3 scenarios forecast a significant deficit</a:t>
            </a:r>
          </a:p>
        </p:txBody>
      </p:sp>
      <p:sp>
        <p:nvSpPr>
          <p:cNvPr id="4" name="TextBox 3">
            <a:extLst>
              <a:ext uri="{FF2B5EF4-FFF2-40B4-BE49-F238E27FC236}">
                <a16:creationId xmlns:a16="http://schemas.microsoft.com/office/drawing/2014/main" id="{C0A67BDF-AE18-7897-871C-42F57A29D6B9}"/>
              </a:ext>
            </a:extLst>
          </p:cNvPr>
          <p:cNvSpPr txBox="1"/>
          <p:nvPr/>
        </p:nvSpPr>
        <p:spPr>
          <a:xfrm>
            <a:off x="8552266" y="920200"/>
            <a:ext cx="3189159" cy="4801314"/>
          </a:xfrm>
          <a:prstGeom prst="rect">
            <a:avLst/>
          </a:prstGeom>
          <a:noFill/>
        </p:spPr>
        <p:txBody>
          <a:bodyPr wrap="square" rtlCol="0">
            <a:spAutoFit/>
          </a:bodyPr>
          <a:lstStyle/>
          <a:p>
            <a:r>
              <a:rPr lang="en-GB" sz="2400" b="1" dirty="0">
                <a:latin typeface="Aptos" panose="020B0004020202020204" pitchFamily="34" charset="0"/>
              </a:rPr>
              <a:t>How can the deficit be financed?</a:t>
            </a:r>
          </a:p>
          <a:p>
            <a:pPr marL="285750" indent="-285750">
              <a:buFont typeface="Arial" panose="020B0604020202020204" pitchFamily="34" charset="0"/>
              <a:buChar char="•"/>
            </a:pPr>
            <a:r>
              <a:rPr lang="en-GB" sz="2400" strike="sngStrike" dirty="0">
                <a:latin typeface="Aptos" panose="020B0004020202020204" pitchFamily="34" charset="0"/>
              </a:rPr>
              <a:t>Reduce costs – little scope</a:t>
            </a:r>
          </a:p>
          <a:p>
            <a:pPr marL="285750" indent="-285750">
              <a:buFont typeface="Arial" panose="020B0604020202020204" pitchFamily="34" charset="0"/>
              <a:buChar char="•"/>
            </a:pPr>
            <a:r>
              <a:rPr lang="en-GB" sz="2400" dirty="0">
                <a:latin typeface="Aptos" panose="020B0004020202020204" pitchFamily="34" charset="0"/>
              </a:rPr>
              <a:t>Re-introduce contingency in budget</a:t>
            </a:r>
          </a:p>
          <a:p>
            <a:pPr marL="285750" indent="-285750">
              <a:buFont typeface="Arial" panose="020B0604020202020204" pitchFamily="34" charset="0"/>
              <a:buChar char="•"/>
            </a:pPr>
            <a:r>
              <a:rPr lang="en-GB" sz="2400" dirty="0">
                <a:latin typeface="Aptos" panose="020B0004020202020204" pitchFamily="34" charset="0"/>
              </a:rPr>
              <a:t>Generosity</a:t>
            </a:r>
          </a:p>
          <a:p>
            <a:pPr marL="285750" indent="-285750">
              <a:buFont typeface="Arial" panose="020B0604020202020204" pitchFamily="34" charset="0"/>
              <a:buChar char="•"/>
            </a:pPr>
            <a:r>
              <a:rPr lang="en-GB" sz="2400" dirty="0">
                <a:latin typeface="Aptos" panose="020B0004020202020204" pitchFamily="34" charset="0"/>
              </a:rPr>
              <a:t>Use of Reserves</a:t>
            </a:r>
          </a:p>
          <a:p>
            <a:pPr marL="285750" indent="-285750">
              <a:buFont typeface="Arial" panose="020B0604020202020204" pitchFamily="34" charset="0"/>
              <a:buChar char="•"/>
            </a:pPr>
            <a:r>
              <a:rPr lang="en-GB" sz="2400" dirty="0">
                <a:latin typeface="Aptos" panose="020B0004020202020204" pitchFamily="34" charset="0"/>
              </a:rPr>
              <a:t>Sale of Assets</a:t>
            </a:r>
          </a:p>
          <a:p>
            <a:pPr marL="285750" indent="-285750">
              <a:buFont typeface="Arial" panose="020B0604020202020204" pitchFamily="34" charset="0"/>
              <a:buChar char="•"/>
            </a:pPr>
            <a:r>
              <a:rPr lang="en-GB" sz="2400" dirty="0">
                <a:latin typeface="Aptos" panose="020B0004020202020204" pitchFamily="34" charset="0"/>
              </a:rPr>
              <a:t>Support from national church?</a:t>
            </a:r>
          </a:p>
          <a:p>
            <a:endParaRPr lang="en-GB" dirty="0"/>
          </a:p>
        </p:txBody>
      </p:sp>
      <p:pic>
        <p:nvPicPr>
          <p:cNvPr id="5" name="Picture 4">
            <a:extLst>
              <a:ext uri="{FF2B5EF4-FFF2-40B4-BE49-F238E27FC236}">
                <a16:creationId xmlns:a16="http://schemas.microsoft.com/office/drawing/2014/main" id="{BE4E0207-441B-CEC4-EF30-F22CF9ED66BB}"/>
              </a:ext>
            </a:extLst>
          </p:cNvPr>
          <p:cNvPicPr>
            <a:picLocks noChangeAspect="1"/>
          </p:cNvPicPr>
          <p:nvPr/>
        </p:nvPicPr>
        <p:blipFill>
          <a:blip r:embed="rId2"/>
          <a:stretch>
            <a:fillRect/>
          </a:stretch>
        </p:blipFill>
        <p:spPr>
          <a:xfrm>
            <a:off x="1353536" y="981075"/>
            <a:ext cx="6890439" cy="4134264"/>
          </a:xfrm>
          <a:prstGeom prst="rect">
            <a:avLst/>
          </a:prstGeom>
        </p:spPr>
      </p:pic>
    </p:spTree>
    <p:extLst>
      <p:ext uri="{BB962C8B-B14F-4D97-AF65-F5344CB8AC3E}">
        <p14:creationId xmlns:p14="http://schemas.microsoft.com/office/powerpoint/2010/main" val="224490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BEC-6023-29EF-EF7B-CE1B9EC2FF64}"/>
              </a:ext>
            </a:extLst>
          </p:cNvPr>
          <p:cNvSpPr>
            <a:spLocks noGrp="1"/>
          </p:cNvSpPr>
          <p:nvPr>
            <p:ph type="title"/>
          </p:nvPr>
        </p:nvSpPr>
        <p:spPr>
          <a:xfrm>
            <a:off x="1295467" y="152636"/>
            <a:ext cx="10369152" cy="720080"/>
          </a:xfrm>
        </p:spPr>
        <p:txBody>
          <a:bodyPr vert="horz" wrap="square" lIns="91440" tIns="45720" rIns="91440" bIns="45720" numCol="1" anchor="b" anchorCtr="0" compatLnSpc="1">
            <a:prstTxWarp prst="textNoShape">
              <a:avLst/>
            </a:prstTxWarp>
            <a:normAutofit/>
          </a:bodyPr>
          <a:lstStyle/>
          <a:p>
            <a:r>
              <a:rPr lang="en-GB" dirty="0"/>
              <a:t>Our calling to God’s generosity…</a:t>
            </a:r>
          </a:p>
        </p:txBody>
      </p:sp>
      <p:pic>
        <p:nvPicPr>
          <p:cNvPr id="6" name="Picture 5" descr="yellow flower field under blue sky during daytime">
            <a:extLst>
              <a:ext uri="{FF2B5EF4-FFF2-40B4-BE49-F238E27FC236}">
                <a16:creationId xmlns:a16="http://schemas.microsoft.com/office/drawing/2014/main" id="{D2253F5C-1CB4-8BDD-8810-30E2351C0B98}"/>
              </a:ext>
            </a:extLst>
          </p:cNvPr>
          <p:cNvPicPr>
            <a:picLocks noChangeAspect="1"/>
          </p:cNvPicPr>
          <p:nvPr/>
        </p:nvPicPr>
        <p:blipFill rotWithShape="1">
          <a:blip r:embed="rId2">
            <a:extLst>
              <a:ext uri="{28A0092B-C50C-407E-A947-70E740481C1C}">
                <a14:useLocalDpi xmlns:a14="http://schemas.microsoft.com/office/drawing/2010/main" val="0"/>
              </a:ext>
            </a:extLst>
          </a:blip>
          <a:srcRect l="13876" r="20313" b="-1"/>
          <a:stretch/>
        </p:blipFill>
        <p:spPr bwMode="auto">
          <a:xfrm>
            <a:off x="1295467" y="1124743"/>
            <a:ext cx="5040560" cy="5112545"/>
          </a:xfrm>
          <a:prstGeom prst="rect">
            <a:avLst/>
          </a:prstGeom>
          <a:noFill/>
          <a:ln>
            <a:noFill/>
          </a:ln>
        </p:spPr>
      </p:pic>
      <p:sp>
        <p:nvSpPr>
          <p:cNvPr id="4" name="TextBox 3">
            <a:extLst>
              <a:ext uri="{FF2B5EF4-FFF2-40B4-BE49-F238E27FC236}">
                <a16:creationId xmlns:a16="http://schemas.microsoft.com/office/drawing/2014/main" id="{C504915A-FDB1-EFD5-D8E2-2E7711646F21}"/>
              </a:ext>
            </a:extLst>
          </p:cNvPr>
          <p:cNvSpPr txBox="1"/>
          <p:nvPr/>
        </p:nvSpPr>
        <p:spPr bwMode="auto">
          <a:xfrm>
            <a:off x="6579850" y="1124742"/>
            <a:ext cx="4988759" cy="5112546"/>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eaLnBrk="0" fontAlgn="base" hangingPunct="0">
              <a:spcAft>
                <a:spcPts val="600"/>
              </a:spcAft>
              <a:buSzPct val="100000"/>
            </a:pPr>
            <a:r>
              <a:rPr lang="en-US" sz="2400" b="0" i="0" dirty="0">
                <a:effectLst/>
                <a:highlight>
                  <a:srgbClr val="FFFFFF"/>
                </a:highlight>
                <a:latin typeface="Aptos" panose="020B0004020202020204" pitchFamily="34" charset="0"/>
                <a:cs typeface="Calibri" panose="020F0502020204030204" pitchFamily="34" charset="0"/>
              </a:rPr>
              <a:t>You will be enriched in every way for your great generosity, which will produce thanksgiving to God through us; </a:t>
            </a:r>
            <a:r>
              <a:rPr lang="en-US" sz="2400" b="0" i="0" baseline="30000" dirty="0">
                <a:effectLst/>
                <a:highlight>
                  <a:srgbClr val="FFFFFF"/>
                </a:highlight>
                <a:latin typeface="Aptos" panose="020B0004020202020204" pitchFamily="34" charset="0"/>
                <a:cs typeface="Calibri" panose="020F0502020204030204" pitchFamily="34" charset="0"/>
              </a:rPr>
              <a:t>12 </a:t>
            </a:r>
            <a:r>
              <a:rPr lang="en-US" sz="2400" b="0" i="0" dirty="0">
                <a:effectLst/>
                <a:highlight>
                  <a:srgbClr val="FFFFFF"/>
                </a:highlight>
                <a:latin typeface="Aptos" panose="020B0004020202020204" pitchFamily="34" charset="0"/>
                <a:cs typeface="Calibri" panose="020F0502020204030204" pitchFamily="34" charset="0"/>
              </a:rPr>
              <a:t>for the rendering of this ministry not only supplies the needs of the saints but also overflows with many thanksgivings to God.</a:t>
            </a:r>
          </a:p>
          <a:p>
            <a:pPr algn="r" eaLnBrk="0" fontAlgn="base" hangingPunct="0">
              <a:spcAft>
                <a:spcPts val="600"/>
              </a:spcAft>
              <a:buSzPct val="100000"/>
            </a:pPr>
            <a:r>
              <a:rPr lang="en-US" sz="2000" b="0" dirty="0">
                <a:highlight>
                  <a:srgbClr val="FFFFFF"/>
                </a:highlight>
                <a:latin typeface="Aptos" panose="020B0004020202020204" pitchFamily="34" charset="0"/>
                <a:cs typeface="Calibri" panose="020F0502020204030204" pitchFamily="34" charset="0"/>
              </a:rPr>
              <a:t>2 Corinthians 9: 11-12</a:t>
            </a:r>
            <a:endParaRPr lang="en-US" sz="2000" b="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0675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8E98-88E3-C55C-D091-81F4EE296179}"/>
              </a:ext>
            </a:extLst>
          </p:cNvPr>
          <p:cNvSpPr>
            <a:spLocks noGrp="1"/>
          </p:cNvSpPr>
          <p:nvPr>
            <p:ph type="title"/>
          </p:nvPr>
        </p:nvSpPr>
        <p:spPr/>
        <p:txBody>
          <a:bodyPr/>
          <a:lstStyle/>
          <a:p>
            <a:r>
              <a:rPr lang="en-GB" dirty="0"/>
              <a:t>Impact of adding 0.7% extra each year</a:t>
            </a:r>
          </a:p>
        </p:txBody>
      </p:sp>
      <p:sp>
        <p:nvSpPr>
          <p:cNvPr id="5" name="TextBox 4">
            <a:extLst>
              <a:ext uri="{FF2B5EF4-FFF2-40B4-BE49-F238E27FC236}">
                <a16:creationId xmlns:a16="http://schemas.microsoft.com/office/drawing/2014/main" id="{267FDF2F-D647-7531-0D7C-71F4EE6731DC}"/>
              </a:ext>
            </a:extLst>
          </p:cNvPr>
          <p:cNvSpPr txBox="1"/>
          <p:nvPr/>
        </p:nvSpPr>
        <p:spPr>
          <a:xfrm>
            <a:off x="8552266" y="920200"/>
            <a:ext cx="3189159" cy="4801314"/>
          </a:xfrm>
          <a:prstGeom prst="rect">
            <a:avLst/>
          </a:prstGeom>
          <a:noFill/>
        </p:spPr>
        <p:txBody>
          <a:bodyPr wrap="square" rtlCol="0">
            <a:spAutoFit/>
          </a:bodyPr>
          <a:lstStyle/>
          <a:p>
            <a:r>
              <a:rPr lang="en-GB" sz="2400" b="1" dirty="0">
                <a:latin typeface="Aptos" panose="020B0004020202020204" pitchFamily="34" charset="0"/>
              </a:rPr>
              <a:t>How can the deficit be financed?</a:t>
            </a:r>
          </a:p>
          <a:p>
            <a:pPr marL="285750" indent="-285750">
              <a:buFont typeface="Arial" panose="020B0604020202020204" pitchFamily="34" charset="0"/>
              <a:buChar char="•"/>
            </a:pPr>
            <a:r>
              <a:rPr lang="en-GB" sz="2400" strike="sngStrike" dirty="0">
                <a:latin typeface="Aptos" panose="020B0004020202020204" pitchFamily="34" charset="0"/>
              </a:rPr>
              <a:t>Reduce costs – little scope</a:t>
            </a:r>
          </a:p>
          <a:p>
            <a:pPr marL="285750" indent="-285750">
              <a:buFont typeface="Arial" panose="020B0604020202020204" pitchFamily="34" charset="0"/>
              <a:buChar char="•"/>
            </a:pPr>
            <a:r>
              <a:rPr lang="en-GB" sz="2400" strike="sngStrike" dirty="0">
                <a:latin typeface="Aptos" panose="020B0004020202020204" pitchFamily="34" charset="0"/>
              </a:rPr>
              <a:t>Re-introduce contingency in budget</a:t>
            </a:r>
          </a:p>
          <a:p>
            <a:pPr marL="285750" indent="-285750">
              <a:buFont typeface="Arial" panose="020B0604020202020204" pitchFamily="34" charset="0"/>
              <a:buChar char="•"/>
            </a:pPr>
            <a:r>
              <a:rPr lang="en-GB" sz="2400" strike="sngStrike" dirty="0">
                <a:latin typeface="Aptos" panose="020B0004020202020204" pitchFamily="34" charset="0"/>
              </a:rPr>
              <a:t>Generosity</a:t>
            </a:r>
          </a:p>
          <a:p>
            <a:pPr marL="285750" indent="-285750">
              <a:buFont typeface="Arial" panose="020B0604020202020204" pitchFamily="34" charset="0"/>
              <a:buChar char="•"/>
            </a:pPr>
            <a:r>
              <a:rPr lang="en-GB" sz="2400" dirty="0">
                <a:latin typeface="Aptos" panose="020B0004020202020204" pitchFamily="34" charset="0"/>
              </a:rPr>
              <a:t>Use of Reserves</a:t>
            </a:r>
          </a:p>
          <a:p>
            <a:pPr marL="285750" indent="-285750">
              <a:buFont typeface="Arial" panose="020B0604020202020204" pitchFamily="34" charset="0"/>
              <a:buChar char="•"/>
            </a:pPr>
            <a:r>
              <a:rPr lang="en-GB" sz="2400" dirty="0">
                <a:latin typeface="Aptos" panose="020B0004020202020204" pitchFamily="34" charset="0"/>
              </a:rPr>
              <a:t>Sale of Assets</a:t>
            </a:r>
          </a:p>
          <a:p>
            <a:pPr marL="285750" indent="-285750">
              <a:buFont typeface="Arial" panose="020B0604020202020204" pitchFamily="34" charset="0"/>
              <a:buChar char="•"/>
            </a:pPr>
            <a:r>
              <a:rPr lang="en-GB" sz="2400" dirty="0">
                <a:latin typeface="Aptos" panose="020B0004020202020204" pitchFamily="34" charset="0"/>
              </a:rPr>
              <a:t>Support from national church?</a:t>
            </a:r>
          </a:p>
          <a:p>
            <a:endParaRPr lang="en-GB" dirty="0"/>
          </a:p>
        </p:txBody>
      </p:sp>
      <p:pic>
        <p:nvPicPr>
          <p:cNvPr id="8" name="Picture 7">
            <a:extLst>
              <a:ext uri="{FF2B5EF4-FFF2-40B4-BE49-F238E27FC236}">
                <a16:creationId xmlns:a16="http://schemas.microsoft.com/office/drawing/2014/main" id="{96394C0B-0640-DFA2-7737-89C8BC763FC5}"/>
              </a:ext>
            </a:extLst>
          </p:cNvPr>
          <p:cNvPicPr>
            <a:picLocks noChangeAspect="1"/>
          </p:cNvPicPr>
          <p:nvPr/>
        </p:nvPicPr>
        <p:blipFill>
          <a:blip r:embed="rId2"/>
          <a:stretch>
            <a:fillRect/>
          </a:stretch>
        </p:blipFill>
        <p:spPr>
          <a:xfrm>
            <a:off x="1343025" y="981075"/>
            <a:ext cx="6877050" cy="4126230"/>
          </a:xfrm>
          <a:prstGeom prst="rect">
            <a:avLst/>
          </a:prstGeom>
        </p:spPr>
      </p:pic>
      <p:sp>
        <p:nvSpPr>
          <p:cNvPr id="9" name="TextBox 8">
            <a:extLst>
              <a:ext uri="{FF2B5EF4-FFF2-40B4-BE49-F238E27FC236}">
                <a16:creationId xmlns:a16="http://schemas.microsoft.com/office/drawing/2014/main" id="{B9BCC76A-6FDB-814A-851E-BE3E4A275C5E}"/>
              </a:ext>
            </a:extLst>
          </p:cNvPr>
          <p:cNvSpPr txBox="1"/>
          <p:nvPr/>
        </p:nvSpPr>
        <p:spPr>
          <a:xfrm>
            <a:off x="1424768" y="5321404"/>
            <a:ext cx="6408677" cy="400110"/>
          </a:xfrm>
          <a:prstGeom prst="rect">
            <a:avLst/>
          </a:prstGeom>
          <a:noFill/>
        </p:spPr>
        <p:txBody>
          <a:bodyPr wrap="none" rtlCol="0">
            <a:spAutoFit/>
          </a:bodyPr>
          <a:lstStyle/>
          <a:p>
            <a:r>
              <a:rPr lang="en-GB" sz="2000" dirty="0">
                <a:latin typeface="Aptos" panose="020B0004020202020204" pitchFamily="34" charset="0"/>
              </a:rPr>
              <a:t>Shows break-even in 2030 in Significant Growth scenario</a:t>
            </a:r>
          </a:p>
        </p:txBody>
      </p:sp>
    </p:spTree>
    <p:extLst>
      <p:ext uri="{BB962C8B-B14F-4D97-AF65-F5344CB8AC3E}">
        <p14:creationId xmlns:p14="http://schemas.microsoft.com/office/powerpoint/2010/main" val="327207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8E98-88E3-C55C-D091-81F4EE296179}"/>
              </a:ext>
            </a:extLst>
          </p:cNvPr>
          <p:cNvSpPr>
            <a:spLocks noGrp="1"/>
          </p:cNvSpPr>
          <p:nvPr>
            <p:ph type="title"/>
          </p:nvPr>
        </p:nvSpPr>
        <p:spPr/>
        <p:txBody>
          <a:bodyPr/>
          <a:lstStyle/>
          <a:p>
            <a:r>
              <a:rPr lang="en-GB" dirty="0"/>
              <a:t>Impact of adding 1.2% extra each year</a:t>
            </a:r>
          </a:p>
        </p:txBody>
      </p:sp>
      <p:sp>
        <p:nvSpPr>
          <p:cNvPr id="5" name="TextBox 4">
            <a:extLst>
              <a:ext uri="{FF2B5EF4-FFF2-40B4-BE49-F238E27FC236}">
                <a16:creationId xmlns:a16="http://schemas.microsoft.com/office/drawing/2014/main" id="{267FDF2F-D647-7531-0D7C-71F4EE6731DC}"/>
              </a:ext>
            </a:extLst>
          </p:cNvPr>
          <p:cNvSpPr txBox="1"/>
          <p:nvPr/>
        </p:nvSpPr>
        <p:spPr>
          <a:xfrm>
            <a:off x="8552266" y="920200"/>
            <a:ext cx="3189159" cy="4801314"/>
          </a:xfrm>
          <a:prstGeom prst="rect">
            <a:avLst/>
          </a:prstGeom>
          <a:noFill/>
        </p:spPr>
        <p:txBody>
          <a:bodyPr wrap="square" rtlCol="0">
            <a:spAutoFit/>
          </a:bodyPr>
          <a:lstStyle/>
          <a:p>
            <a:r>
              <a:rPr lang="en-GB" sz="2400" b="1" dirty="0">
                <a:latin typeface="Aptos" panose="020B0004020202020204" pitchFamily="34" charset="0"/>
              </a:rPr>
              <a:t>How can the deficit be financed?</a:t>
            </a:r>
          </a:p>
          <a:p>
            <a:pPr marL="285750" indent="-285750">
              <a:buFont typeface="Arial" panose="020B0604020202020204" pitchFamily="34" charset="0"/>
              <a:buChar char="•"/>
            </a:pPr>
            <a:r>
              <a:rPr lang="en-GB" sz="2400" strike="sngStrike" dirty="0">
                <a:latin typeface="Aptos" panose="020B0004020202020204" pitchFamily="34" charset="0"/>
              </a:rPr>
              <a:t>Reduce costs – little scope</a:t>
            </a:r>
          </a:p>
          <a:p>
            <a:pPr marL="285750" indent="-285750">
              <a:buFont typeface="Arial" panose="020B0604020202020204" pitchFamily="34" charset="0"/>
              <a:buChar char="•"/>
            </a:pPr>
            <a:r>
              <a:rPr lang="en-GB" sz="2400" strike="sngStrike" dirty="0">
                <a:latin typeface="Aptos" panose="020B0004020202020204" pitchFamily="34" charset="0"/>
              </a:rPr>
              <a:t>Re-introduce contingency in budget</a:t>
            </a:r>
          </a:p>
          <a:p>
            <a:pPr marL="285750" indent="-285750">
              <a:buFont typeface="Arial" panose="020B0604020202020204" pitchFamily="34" charset="0"/>
              <a:buChar char="•"/>
            </a:pPr>
            <a:r>
              <a:rPr lang="en-GB" sz="2400" strike="sngStrike" dirty="0">
                <a:latin typeface="Aptos" panose="020B0004020202020204" pitchFamily="34" charset="0"/>
              </a:rPr>
              <a:t>Generosity</a:t>
            </a:r>
          </a:p>
          <a:p>
            <a:pPr marL="285750" indent="-285750">
              <a:buFont typeface="Arial" panose="020B0604020202020204" pitchFamily="34" charset="0"/>
              <a:buChar char="•"/>
            </a:pPr>
            <a:r>
              <a:rPr lang="en-GB" sz="2400" dirty="0">
                <a:latin typeface="Aptos" panose="020B0004020202020204" pitchFamily="34" charset="0"/>
              </a:rPr>
              <a:t>Use of Reserves</a:t>
            </a:r>
          </a:p>
          <a:p>
            <a:pPr marL="285750" indent="-285750">
              <a:buFont typeface="Arial" panose="020B0604020202020204" pitchFamily="34" charset="0"/>
              <a:buChar char="•"/>
            </a:pPr>
            <a:r>
              <a:rPr lang="en-GB" sz="2400" dirty="0">
                <a:latin typeface="Aptos" panose="020B0004020202020204" pitchFamily="34" charset="0"/>
              </a:rPr>
              <a:t>Sale of Assets</a:t>
            </a:r>
          </a:p>
          <a:p>
            <a:pPr marL="285750" indent="-285750">
              <a:buFont typeface="Arial" panose="020B0604020202020204" pitchFamily="34" charset="0"/>
              <a:buChar char="•"/>
            </a:pPr>
            <a:r>
              <a:rPr lang="en-GB" sz="2400" dirty="0">
                <a:latin typeface="Aptos" panose="020B0004020202020204" pitchFamily="34" charset="0"/>
              </a:rPr>
              <a:t>Support from national church?</a:t>
            </a:r>
          </a:p>
          <a:p>
            <a:endParaRPr lang="en-GB" dirty="0"/>
          </a:p>
        </p:txBody>
      </p:sp>
      <p:sp>
        <p:nvSpPr>
          <p:cNvPr id="9" name="TextBox 8">
            <a:extLst>
              <a:ext uri="{FF2B5EF4-FFF2-40B4-BE49-F238E27FC236}">
                <a16:creationId xmlns:a16="http://schemas.microsoft.com/office/drawing/2014/main" id="{B9BCC76A-6FDB-814A-851E-BE3E4A275C5E}"/>
              </a:ext>
            </a:extLst>
          </p:cNvPr>
          <p:cNvSpPr txBox="1"/>
          <p:nvPr/>
        </p:nvSpPr>
        <p:spPr>
          <a:xfrm>
            <a:off x="1424768" y="5321404"/>
            <a:ext cx="6508000" cy="707886"/>
          </a:xfrm>
          <a:prstGeom prst="rect">
            <a:avLst/>
          </a:prstGeom>
          <a:noFill/>
        </p:spPr>
        <p:txBody>
          <a:bodyPr wrap="none" rtlCol="0">
            <a:spAutoFit/>
          </a:bodyPr>
          <a:lstStyle/>
          <a:p>
            <a:r>
              <a:rPr lang="en-GB" sz="2000" dirty="0">
                <a:latin typeface="Aptos" panose="020B0004020202020204" pitchFamily="34" charset="0"/>
              </a:rPr>
              <a:t>Shows break-even in 2030 in Moderate Growth scenario</a:t>
            </a:r>
          </a:p>
          <a:p>
            <a:r>
              <a:rPr lang="en-GB" sz="2000" dirty="0">
                <a:latin typeface="Aptos" panose="020B0004020202020204" pitchFamily="34" charset="0"/>
              </a:rPr>
              <a:t>Shows break-even in 2029 for Significant Growth scenario</a:t>
            </a:r>
          </a:p>
        </p:txBody>
      </p:sp>
      <p:pic>
        <p:nvPicPr>
          <p:cNvPr id="3" name="Picture 2">
            <a:extLst>
              <a:ext uri="{FF2B5EF4-FFF2-40B4-BE49-F238E27FC236}">
                <a16:creationId xmlns:a16="http://schemas.microsoft.com/office/drawing/2014/main" id="{89F4D987-4A55-5606-6BD2-187C2E7C5C4F}"/>
              </a:ext>
            </a:extLst>
          </p:cNvPr>
          <p:cNvPicPr>
            <a:picLocks noChangeAspect="1"/>
          </p:cNvPicPr>
          <p:nvPr/>
        </p:nvPicPr>
        <p:blipFill>
          <a:blip r:embed="rId2"/>
          <a:stretch>
            <a:fillRect/>
          </a:stretch>
        </p:blipFill>
        <p:spPr>
          <a:xfrm>
            <a:off x="1343025" y="981074"/>
            <a:ext cx="6877050" cy="4126231"/>
          </a:xfrm>
          <a:prstGeom prst="rect">
            <a:avLst/>
          </a:prstGeom>
        </p:spPr>
      </p:pic>
    </p:spTree>
    <p:extLst>
      <p:ext uri="{BB962C8B-B14F-4D97-AF65-F5344CB8AC3E}">
        <p14:creationId xmlns:p14="http://schemas.microsoft.com/office/powerpoint/2010/main" val="387808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43CE6CA-0D81-FB43-2BE3-902CAC6512E9}"/>
              </a:ext>
            </a:extLst>
          </p:cNvPr>
          <p:cNvSpPr>
            <a:spLocks noGrp="1"/>
          </p:cNvSpPr>
          <p:nvPr>
            <p:ph type="title"/>
          </p:nvPr>
        </p:nvSpPr>
        <p:spPr>
          <a:xfrm>
            <a:off x="1295467" y="152636"/>
            <a:ext cx="10609179" cy="720080"/>
          </a:xfrm>
        </p:spPr>
        <p:txBody>
          <a:bodyPr/>
          <a:lstStyle/>
          <a:p>
            <a:r>
              <a:rPr lang="en-US" dirty="0"/>
              <a:t>Scenarios Summary</a:t>
            </a:r>
          </a:p>
        </p:txBody>
      </p:sp>
      <p:graphicFrame>
        <p:nvGraphicFramePr>
          <p:cNvPr id="5" name="Content Placeholder 2">
            <a:extLst>
              <a:ext uri="{FF2B5EF4-FFF2-40B4-BE49-F238E27FC236}">
                <a16:creationId xmlns:a16="http://schemas.microsoft.com/office/drawing/2014/main" id="{4CF9DF51-6C5D-B178-85E4-ED32B6675532}"/>
              </a:ext>
            </a:extLst>
          </p:cNvPr>
          <p:cNvGraphicFramePr>
            <a:graphicFrameLocks noGrp="1"/>
          </p:cNvGraphicFramePr>
          <p:nvPr>
            <p:ph idx="1"/>
            <p:extLst>
              <p:ext uri="{D42A27DB-BD31-4B8C-83A1-F6EECF244321}">
                <p14:modId xmlns:p14="http://schemas.microsoft.com/office/powerpoint/2010/main" val="2572834153"/>
              </p:ext>
            </p:extLst>
          </p:nvPr>
        </p:nvGraphicFramePr>
        <p:xfrm>
          <a:off x="1295063" y="1124744"/>
          <a:ext cx="10609179" cy="521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91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B0B3-B9FE-A24D-166E-C2F0CC9406C1}"/>
              </a:ext>
            </a:extLst>
          </p:cNvPr>
          <p:cNvSpPr>
            <a:spLocks noGrp="1"/>
          </p:cNvSpPr>
          <p:nvPr>
            <p:ph type="title"/>
          </p:nvPr>
        </p:nvSpPr>
        <p:spPr>
          <a:xfrm>
            <a:off x="1295467" y="152636"/>
            <a:ext cx="10369152" cy="720080"/>
          </a:xfrm>
        </p:spPr>
        <p:txBody>
          <a:bodyPr vert="horz" wrap="square" lIns="91440" tIns="45720" rIns="91440" bIns="45720" numCol="1" anchor="b" anchorCtr="0" compatLnSpc="1">
            <a:prstTxWarp prst="textNoShape">
              <a:avLst/>
            </a:prstTxWarp>
            <a:normAutofit/>
          </a:bodyPr>
          <a:lstStyle/>
          <a:p>
            <a:r>
              <a:rPr lang="en-GB" sz="3700"/>
              <a:t>Inevitable Decline or Growth through Investment?</a:t>
            </a:r>
          </a:p>
        </p:txBody>
      </p:sp>
      <p:graphicFrame>
        <p:nvGraphicFramePr>
          <p:cNvPr id="10" name="Content Placeholder 2">
            <a:extLst>
              <a:ext uri="{FF2B5EF4-FFF2-40B4-BE49-F238E27FC236}">
                <a16:creationId xmlns:a16="http://schemas.microsoft.com/office/drawing/2014/main" id="{8D75956A-CE6C-917F-BFDD-3DB2B665A142}"/>
              </a:ext>
            </a:extLst>
          </p:cNvPr>
          <p:cNvGraphicFramePr>
            <a:graphicFrameLocks noGrp="1"/>
          </p:cNvGraphicFramePr>
          <p:nvPr>
            <p:ph sz="half" idx="1"/>
            <p:extLst>
              <p:ext uri="{D42A27DB-BD31-4B8C-83A1-F6EECF244321}">
                <p14:modId xmlns:p14="http://schemas.microsoft.com/office/powerpoint/2010/main" val="349222269"/>
              </p:ext>
            </p:extLst>
          </p:nvPr>
        </p:nvGraphicFramePr>
        <p:xfrm>
          <a:off x="1295467" y="1124743"/>
          <a:ext cx="5040560" cy="511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FB84A77E-F341-3FF0-3462-705CF2B45918}"/>
              </a:ext>
            </a:extLst>
          </p:cNvPr>
          <p:cNvSpPr/>
          <p:nvPr/>
        </p:nvSpPr>
        <p:spPr bwMode="auto">
          <a:xfrm>
            <a:off x="6994325" y="1124744"/>
            <a:ext cx="4849844" cy="213482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b="1" dirty="0">
                <a:latin typeface="Aptos" panose="020B0004020202020204" pitchFamily="34" charset="0"/>
              </a:rPr>
              <a:t>“Wake up! Make yourselves stronger before what little strength you have left is completely gone.”</a:t>
            </a:r>
          </a:p>
          <a:p>
            <a:pPr eaLnBrk="0" fontAlgn="base" hangingPunct="0">
              <a:spcBef>
                <a:spcPct val="0"/>
              </a:spcBef>
              <a:spcAft>
                <a:spcPct val="0"/>
              </a:spcAft>
            </a:pPr>
            <a:r>
              <a:rPr lang="en-GB" sz="2400" dirty="0">
                <a:latin typeface="Aptos" panose="020B0004020202020204" pitchFamily="34" charset="0"/>
              </a:rPr>
              <a:t>Rev 3:2a ERV</a:t>
            </a:r>
          </a:p>
        </p:txBody>
      </p:sp>
      <p:sp>
        <p:nvSpPr>
          <p:cNvPr id="7" name="TextBox 6">
            <a:extLst>
              <a:ext uri="{FF2B5EF4-FFF2-40B4-BE49-F238E27FC236}">
                <a16:creationId xmlns:a16="http://schemas.microsoft.com/office/drawing/2014/main" id="{56CFD63E-7884-1932-B5D0-341B8D8C8642}"/>
              </a:ext>
            </a:extLst>
          </p:cNvPr>
          <p:cNvSpPr txBox="1"/>
          <p:nvPr/>
        </p:nvSpPr>
        <p:spPr>
          <a:xfrm>
            <a:off x="8769329" y="4023545"/>
            <a:ext cx="2569470" cy="1616119"/>
          </a:xfrm>
          <a:prstGeom prst="rect">
            <a:avLst/>
          </a:prstGeom>
          <a:noFill/>
        </p:spPr>
        <p:txBody>
          <a:bodyPr wrap="square" rtlCol="0">
            <a:spAutoFit/>
          </a:bodyPr>
          <a:lstStyle/>
          <a:p>
            <a:r>
              <a:rPr lang="en-GB" sz="3200" b="1" dirty="0">
                <a:latin typeface="Aptos" panose="020B0004020202020204" pitchFamily="34" charset="0"/>
              </a:rPr>
              <a:t>How can we all make a difference?</a:t>
            </a:r>
          </a:p>
        </p:txBody>
      </p:sp>
      <p:sp>
        <p:nvSpPr>
          <p:cNvPr id="9" name="Rectangle 8">
            <a:extLst>
              <a:ext uri="{FF2B5EF4-FFF2-40B4-BE49-F238E27FC236}">
                <a16:creationId xmlns:a16="http://schemas.microsoft.com/office/drawing/2014/main" id="{E091384B-0E8B-B107-ED2C-3B61052517F6}"/>
              </a:ext>
            </a:extLst>
          </p:cNvPr>
          <p:cNvSpPr/>
          <p:nvPr/>
        </p:nvSpPr>
        <p:spPr>
          <a:xfrm>
            <a:off x="6994325" y="3219318"/>
            <a:ext cx="1670275" cy="3154710"/>
          </a:xfrm>
          <a:prstGeom prst="rect">
            <a:avLst/>
          </a:prstGeom>
          <a:noFill/>
        </p:spPr>
        <p:txBody>
          <a:bodyPr wrap="square" lIns="91440" tIns="45720" rIns="91440" bIns="45720">
            <a:spAutoFit/>
          </a:bodyPr>
          <a:lstStyle/>
          <a:p>
            <a:pPr algn="ctr"/>
            <a:r>
              <a:rPr lang="en-US" sz="19900" b="1" cap="none" spc="0" dirty="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0000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F4E4-6635-5AE6-8997-E928BBD7C0BF}"/>
              </a:ext>
            </a:extLst>
          </p:cNvPr>
          <p:cNvSpPr>
            <a:spLocks noGrp="1"/>
          </p:cNvSpPr>
          <p:nvPr>
            <p:ph type="title"/>
          </p:nvPr>
        </p:nvSpPr>
        <p:spPr/>
        <p:txBody>
          <a:bodyPr/>
          <a:lstStyle/>
          <a:p>
            <a:r>
              <a:rPr lang="en-GB" dirty="0"/>
              <a:t>Clergy Housing</a:t>
            </a:r>
          </a:p>
        </p:txBody>
      </p:sp>
      <p:sp>
        <p:nvSpPr>
          <p:cNvPr id="3" name="Text Placeholder 2">
            <a:extLst>
              <a:ext uri="{FF2B5EF4-FFF2-40B4-BE49-F238E27FC236}">
                <a16:creationId xmlns:a16="http://schemas.microsoft.com/office/drawing/2014/main" id="{FF6629C5-4B7B-190C-2C87-2B23A88493A5}"/>
              </a:ext>
            </a:extLst>
          </p:cNvPr>
          <p:cNvSpPr>
            <a:spLocks noGrp="1"/>
          </p:cNvSpPr>
          <p:nvPr>
            <p:ph type="body" idx="1"/>
          </p:nvPr>
        </p:nvSpPr>
        <p:spPr/>
        <p:txBody>
          <a:bodyPr/>
          <a:lstStyle/>
          <a:p>
            <a:r>
              <a:rPr lang="en-GB" sz="2400" dirty="0"/>
              <a:t>Not included in financial projections</a:t>
            </a:r>
          </a:p>
        </p:txBody>
      </p:sp>
    </p:spTree>
    <p:extLst>
      <p:ext uri="{BB962C8B-B14F-4D97-AF65-F5344CB8AC3E}">
        <p14:creationId xmlns:p14="http://schemas.microsoft.com/office/powerpoint/2010/main" val="60154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C486-9A55-FD3E-D972-2010DD4E0586}"/>
              </a:ext>
            </a:extLst>
          </p:cNvPr>
          <p:cNvSpPr>
            <a:spLocks noGrp="1"/>
          </p:cNvSpPr>
          <p:nvPr>
            <p:ph type="title"/>
          </p:nvPr>
        </p:nvSpPr>
        <p:spPr/>
        <p:txBody>
          <a:bodyPr/>
          <a:lstStyle/>
          <a:p>
            <a:r>
              <a:rPr lang="en-GB" dirty="0"/>
              <a:t>Clergy Housing – The uncomfortable facts </a:t>
            </a:r>
          </a:p>
        </p:txBody>
      </p:sp>
      <p:sp>
        <p:nvSpPr>
          <p:cNvPr id="3" name="Content Placeholder 2">
            <a:extLst>
              <a:ext uri="{FF2B5EF4-FFF2-40B4-BE49-F238E27FC236}">
                <a16:creationId xmlns:a16="http://schemas.microsoft.com/office/drawing/2014/main" id="{C479DD27-DE5E-2561-1B4C-8B773154EEC4}"/>
              </a:ext>
            </a:extLst>
          </p:cNvPr>
          <p:cNvSpPr>
            <a:spLocks noGrp="1"/>
          </p:cNvSpPr>
          <p:nvPr>
            <p:ph idx="1"/>
          </p:nvPr>
        </p:nvSpPr>
        <p:spPr>
          <a:xfrm>
            <a:off x="1295063" y="3195782"/>
            <a:ext cx="10609179" cy="1837945"/>
          </a:xfrm>
        </p:spPr>
        <p:txBody>
          <a:bodyPr/>
          <a:lstStyle/>
          <a:p>
            <a:r>
              <a:rPr lang="en-GB" sz="2800" dirty="0">
                <a:latin typeface="Aptos" panose="020B0004020202020204" pitchFamily="34" charset="0"/>
              </a:rPr>
              <a:t>The historical budget was not sufficient and was cut </a:t>
            </a:r>
          </a:p>
          <a:p>
            <a:r>
              <a:rPr lang="en-GB" sz="2800" dirty="0">
                <a:latin typeface="Aptos" panose="020B0004020202020204" pitchFamily="34" charset="0"/>
              </a:rPr>
              <a:t>The Property Team have been expected to work “miracles”!</a:t>
            </a:r>
          </a:p>
          <a:p>
            <a:r>
              <a:rPr lang="en-GB" sz="2800" dirty="0">
                <a:latin typeface="Aptos" panose="020B0004020202020204" pitchFamily="34" charset="0"/>
              </a:rPr>
              <a:t>The annual maintenance budget needs to be increased</a:t>
            </a:r>
          </a:p>
        </p:txBody>
      </p:sp>
      <p:pic>
        <p:nvPicPr>
          <p:cNvPr id="6" name="Graphic 5" descr="House with solid fill">
            <a:extLst>
              <a:ext uri="{FF2B5EF4-FFF2-40B4-BE49-F238E27FC236}">
                <a16:creationId xmlns:a16="http://schemas.microsoft.com/office/drawing/2014/main" id="{160D92D5-E69F-F3CE-CEFE-E01AFBC373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7200" y="872716"/>
            <a:ext cx="1976581" cy="1976581"/>
          </a:xfrm>
          <a:prstGeom prst="rect">
            <a:avLst/>
          </a:prstGeom>
        </p:spPr>
      </p:pic>
      <p:sp>
        <p:nvSpPr>
          <p:cNvPr id="4" name="TextBox 3">
            <a:extLst>
              <a:ext uri="{FF2B5EF4-FFF2-40B4-BE49-F238E27FC236}">
                <a16:creationId xmlns:a16="http://schemas.microsoft.com/office/drawing/2014/main" id="{96CB9AB7-1741-D455-CFE5-537CE2C6E61D}"/>
              </a:ext>
            </a:extLst>
          </p:cNvPr>
          <p:cNvSpPr txBox="1"/>
          <p:nvPr/>
        </p:nvSpPr>
        <p:spPr>
          <a:xfrm>
            <a:off x="4470400" y="1126836"/>
            <a:ext cx="184731" cy="369332"/>
          </a:xfrm>
          <a:prstGeom prst="rect">
            <a:avLst/>
          </a:prstGeom>
          <a:noFill/>
        </p:spPr>
        <p:txBody>
          <a:bodyPr wrap="none" rtlCol="0">
            <a:spAutoFit/>
          </a:bodyPr>
          <a:lstStyle/>
          <a:p>
            <a:endParaRPr lang="en-GB" dirty="0"/>
          </a:p>
        </p:txBody>
      </p:sp>
      <p:sp>
        <p:nvSpPr>
          <p:cNvPr id="7" name="Rectangle: Rounded Corners 6">
            <a:extLst>
              <a:ext uri="{FF2B5EF4-FFF2-40B4-BE49-F238E27FC236}">
                <a16:creationId xmlns:a16="http://schemas.microsoft.com/office/drawing/2014/main" id="{F2479C26-3F1A-643F-49E3-50FC06E51B9B}"/>
              </a:ext>
            </a:extLst>
          </p:cNvPr>
          <p:cNvSpPr/>
          <p:nvPr/>
        </p:nvSpPr>
        <p:spPr bwMode="auto">
          <a:xfrm>
            <a:off x="4405745" y="1270002"/>
            <a:ext cx="6936509" cy="1302328"/>
          </a:xfrm>
          <a:prstGeom prst="roundRect">
            <a:avLst/>
          </a:prstGeom>
          <a:solidFill>
            <a:schemeClr val="accent2">
              <a:lumMod val="20000"/>
              <a:lumOff val="80000"/>
            </a:schemeClr>
          </a:solid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ptos" panose="020B0004020202020204" pitchFamily="34" charset="0"/>
              </a:rPr>
              <a:t>167 properties</a:t>
            </a:r>
          </a:p>
          <a:p>
            <a:pPr marL="0" marR="0" indent="0" algn="l" defTabSz="914400" rtl="0" eaLnBrk="0" fontAlgn="base" latinLnBrk="0" hangingPunct="0">
              <a:lnSpc>
                <a:spcPct val="100000"/>
              </a:lnSpc>
              <a:spcBef>
                <a:spcPct val="0"/>
              </a:spcBef>
              <a:spcAft>
                <a:spcPct val="0"/>
              </a:spcAft>
              <a:buClrTx/>
              <a:buSzTx/>
              <a:buFontTx/>
              <a:buNone/>
              <a:tabLst/>
            </a:pPr>
            <a:r>
              <a:rPr lang="en-GB" sz="2400" dirty="0">
                <a:latin typeface="Aptos" panose="020B0004020202020204" pitchFamily="34" charset="0"/>
              </a:rPr>
              <a:t>Backlog of works: £1.7m (£0.6m urgent in 2024/5)</a:t>
            </a:r>
          </a:p>
          <a:p>
            <a:pPr marL="0" marR="0" indent="0" algn="l" defTabSz="914400" rtl="0" eaLnBrk="0" fontAlgn="base" latinLnBrk="0" hangingPunct="0">
              <a:lnSpc>
                <a:spcPct val="100000"/>
              </a:lnSpc>
              <a:spcBef>
                <a:spcPct val="0"/>
              </a:spcBef>
              <a:spcAft>
                <a:spcPct val="0"/>
              </a:spcAft>
              <a:buClrTx/>
              <a:buSzTx/>
              <a:buFontTx/>
              <a:buNone/>
              <a:tabLst/>
            </a:pPr>
            <a:r>
              <a:rPr lang="en-GB" sz="2400" dirty="0">
                <a:solidFill>
                  <a:schemeClr val="tx1"/>
                </a:solidFill>
                <a:latin typeface="Aptos" panose="020B0004020202020204" pitchFamily="34" charset="0"/>
              </a:rPr>
              <a:t>D</a:t>
            </a:r>
            <a:r>
              <a:rPr kumimoji="0" lang="en-GB" sz="2400" b="0" i="0" u="none" strike="noStrike" cap="none" normalizeH="0" baseline="0" dirty="0">
                <a:ln>
                  <a:noFill/>
                </a:ln>
                <a:solidFill>
                  <a:schemeClr val="tx1"/>
                </a:solidFill>
                <a:effectLst/>
                <a:latin typeface="Aptos" panose="020B0004020202020204" pitchFamily="34" charset="0"/>
              </a:rPr>
              <a:t>oes </a:t>
            </a:r>
            <a:r>
              <a:rPr lang="en-GB" sz="2400" dirty="0">
                <a:latin typeface="Aptos" panose="020B0004020202020204" pitchFamily="34" charset="0"/>
              </a:rPr>
              <a:t>not include any improvement works!</a:t>
            </a:r>
            <a:endParaRPr kumimoji="0" lang="en-GB" sz="2400" b="0" i="0" u="none" strike="noStrike" cap="none" normalizeH="0" baseline="0" dirty="0">
              <a:ln>
                <a:noFill/>
              </a:ln>
              <a:solidFill>
                <a:schemeClr val="tx1"/>
              </a:solidFill>
              <a:effectLst/>
              <a:latin typeface="Aptos" panose="020B0004020202020204" pitchFamily="34" charset="0"/>
            </a:endParaRPr>
          </a:p>
        </p:txBody>
      </p:sp>
      <p:sp>
        <p:nvSpPr>
          <p:cNvPr id="8" name="Rectangle: Rounded Corners 7">
            <a:extLst>
              <a:ext uri="{FF2B5EF4-FFF2-40B4-BE49-F238E27FC236}">
                <a16:creationId xmlns:a16="http://schemas.microsoft.com/office/drawing/2014/main" id="{11CC8DF9-BA9A-6532-FD85-E0A89E040689}"/>
              </a:ext>
            </a:extLst>
          </p:cNvPr>
          <p:cNvSpPr/>
          <p:nvPr/>
        </p:nvSpPr>
        <p:spPr bwMode="auto">
          <a:xfrm>
            <a:off x="1415358" y="4953312"/>
            <a:ext cx="9829046" cy="63468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GB" sz="2800" dirty="0">
                <a:solidFill>
                  <a:schemeClr val="bg1"/>
                </a:solidFill>
                <a:latin typeface="Aptos" panose="020B0004020202020204" pitchFamily="34" charset="0"/>
              </a:rPr>
              <a:t>Additional investment has not been included in the projections </a:t>
            </a:r>
          </a:p>
        </p:txBody>
      </p:sp>
    </p:spTree>
    <p:extLst>
      <p:ext uri="{BB962C8B-B14F-4D97-AF65-F5344CB8AC3E}">
        <p14:creationId xmlns:p14="http://schemas.microsoft.com/office/powerpoint/2010/main" val="110482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4CDF-57F8-2EA6-5AC5-B27FF34F2CDF}"/>
              </a:ext>
            </a:extLst>
          </p:cNvPr>
          <p:cNvSpPr>
            <a:spLocks noGrp="1"/>
          </p:cNvSpPr>
          <p:nvPr>
            <p:ph type="title"/>
          </p:nvPr>
        </p:nvSpPr>
        <p:spPr>
          <a:xfrm>
            <a:off x="1295467" y="152636"/>
            <a:ext cx="10609179" cy="720080"/>
          </a:xfrm>
        </p:spPr>
        <p:txBody>
          <a:bodyPr wrap="square" anchor="b">
            <a:normAutofit/>
          </a:bodyPr>
          <a:lstStyle/>
          <a:p>
            <a:r>
              <a:rPr lang="en-GB" dirty="0"/>
              <a:t>Clergy Housing – Why we need to invest</a:t>
            </a:r>
          </a:p>
        </p:txBody>
      </p:sp>
      <p:graphicFrame>
        <p:nvGraphicFramePr>
          <p:cNvPr id="7" name="Content Placeholder 4">
            <a:extLst>
              <a:ext uri="{FF2B5EF4-FFF2-40B4-BE49-F238E27FC236}">
                <a16:creationId xmlns:a16="http://schemas.microsoft.com/office/drawing/2014/main" id="{B947412F-ED0D-87D4-EE64-05D7246D8BD4}"/>
              </a:ext>
            </a:extLst>
          </p:cNvPr>
          <p:cNvGraphicFramePr>
            <a:graphicFrameLocks noGrp="1"/>
          </p:cNvGraphicFramePr>
          <p:nvPr>
            <p:ph idx="1"/>
            <p:extLst>
              <p:ext uri="{D42A27DB-BD31-4B8C-83A1-F6EECF244321}">
                <p14:modId xmlns:p14="http://schemas.microsoft.com/office/powerpoint/2010/main" val="2637310983"/>
              </p:ext>
            </p:extLst>
          </p:nvPr>
        </p:nvGraphicFramePr>
        <p:xfrm>
          <a:off x="1295063" y="1124744"/>
          <a:ext cx="10609179" cy="521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47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BEC-6023-29EF-EF7B-CE1B9EC2FF64}"/>
              </a:ext>
            </a:extLst>
          </p:cNvPr>
          <p:cNvSpPr>
            <a:spLocks noGrp="1"/>
          </p:cNvSpPr>
          <p:nvPr>
            <p:ph type="title"/>
          </p:nvPr>
        </p:nvSpPr>
        <p:spPr>
          <a:xfrm>
            <a:off x="1295467" y="152636"/>
            <a:ext cx="10369152" cy="720080"/>
          </a:xfrm>
        </p:spPr>
        <p:txBody>
          <a:bodyPr vert="horz" wrap="square" lIns="91440" tIns="45720" rIns="91440" bIns="45720" numCol="1" anchor="b" anchorCtr="0" compatLnSpc="1">
            <a:prstTxWarp prst="textNoShape">
              <a:avLst/>
            </a:prstTxWarp>
            <a:normAutofit/>
          </a:bodyPr>
          <a:lstStyle/>
          <a:p>
            <a:r>
              <a:rPr lang="en-GB" dirty="0"/>
              <a:t>Our calling to God’s mission…</a:t>
            </a:r>
          </a:p>
        </p:txBody>
      </p:sp>
      <p:sp>
        <p:nvSpPr>
          <p:cNvPr id="4" name="TextBox 3">
            <a:extLst>
              <a:ext uri="{FF2B5EF4-FFF2-40B4-BE49-F238E27FC236}">
                <a16:creationId xmlns:a16="http://schemas.microsoft.com/office/drawing/2014/main" id="{C504915A-FDB1-EFD5-D8E2-2E7711646F21}"/>
              </a:ext>
            </a:extLst>
          </p:cNvPr>
          <p:cNvSpPr txBox="1"/>
          <p:nvPr/>
        </p:nvSpPr>
        <p:spPr bwMode="auto">
          <a:xfrm>
            <a:off x="1295467" y="1124743"/>
            <a:ext cx="5040560" cy="511254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eaLnBrk="0" fontAlgn="base" hangingPunct="0">
              <a:lnSpc>
                <a:spcPct val="90000"/>
              </a:lnSpc>
              <a:spcAft>
                <a:spcPts val="600"/>
              </a:spcAft>
              <a:buSzPct val="100000"/>
            </a:pPr>
            <a:r>
              <a:rPr lang="en-US" sz="2400" b="0" i="0" baseline="30000" dirty="0">
                <a:effectLst/>
                <a:highlight>
                  <a:srgbClr val="FFFFFF"/>
                </a:highlight>
                <a:latin typeface="Aptos" panose="020B0004020202020204" pitchFamily="34" charset="0"/>
                <a:cs typeface="Calibri" panose="020F0502020204030204" pitchFamily="34" charset="0"/>
              </a:rPr>
              <a:t>18 </a:t>
            </a:r>
            <a:r>
              <a:rPr lang="en-US" sz="2400" b="0" i="0" dirty="0">
                <a:effectLst/>
                <a:highlight>
                  <a:srgbClr val="FFFFFF"/>
                </a:highlight>
                <a:latin typeface="Aptos" panose="020B0004020202020204" pitchFamily="34" charset="0"/>
                <a:cs typeface="Calibri" panose="020F0502020204030204" pitchFamily="34" charset="0"/>
              </a:rPr>
              <a:t>And Jesus came and said to them, ‘All authority in heaven and on earth has been given to me. </a:t>
            </a:r>
            <a:r>
              <a:rPr lang="en-US" sz="2400" b="0" i="0" baseline="30000" dirty="0">
                <a:effectLst/>
                <a:highlight>
                  <a:srgbClr val="FFFFFF"/>
                </a:highlight>
                <a:latin typeface="Aptos" panose="020B0004020202020204" pitchFamily="34" charset="0"/>
                <a:cs typeface="Calibri" panose="020F0502020204030204" pitchFamily="34" charset="0"/>
              </a:rPr>
              <a:t>19 </a:t>
            </a:r>
            <a:r>
              <a:rPr lang="en-US" sz="2400" b="0" i="0" dirty="0">
                <a:effectLst/>
                <a:highlight>
                  <a:srgbClr val="FFFFFF"/>
                </a:highlight>
                <a:latin typeface="Aptos" panose="020B0004020202020204" pitchFamily="34" charset="0"/>
                <a:cs typeface="Calibri" panose="020F0502020204030204" pitchFamily="34" charset="0"/>
              </a:rPr>
              <a:t>Go therefore and make disciples of all nations, baptizing them in the name of the Father and of the Son and of the Holy Spirit, </a:t>
            </a:r>
            <a:r>
              <a:rPr lang="en-US" sz="2400" b="0" i="0" baseline="30000" dirty="0">
                <a:effectLst/>
                <a:highlight>
                  <a:srgbClr val="FFFFFF"/>
                </a:highlight>
                <a:latin typeface="Aptos" panose="020B0004020202020204" pitchFamily="34" charset="0"/>
                <a:cs typeface="Calibri" panose="020F0502020204030204" pitchFamily="34" charset="0"/>
              </a:rPr>
              <a:t>20 </a:t>
            </a:r>
            <a:r>
              <a:rPr lang="en-US" sz="2400" b="0" i="0" dirty="0">
                <a:effectLst/>
                <a:highlight>
                  <a:srgbClr val="FFFFFF"/>
                </a:highlight>
                <a:latin typeface="Aptos" panose="020B0004020202020204" pitchFamily="34" charset="0"/>
                <a:cs typeface="Calibri" panose="020F0502020204030204" pitchFamily="34" charset="0"/>
              </a:rPr>
              <a:t>and teaching them to obey everything that I have commanded you. And remember, I am with you always, to the end of the age.’</a:t>
            </a:r>
          </a:p>
          <a:p>
            <a:pPr algn="r" eaLnBrk="0" fontAlgn="base" hangingPunct="0">
              <a:lnSpc>
                <a:spcPct val="90000"/>
              </a:lnSpc>
              <a:spcAft>
                <a:spcPts val="600"/>
              </a:spcAft>
              <a:buSzPct val="100000"/>
            </a:pPr>
            <a:r>
              <a:rPr lang="en-US" sz="2000" b="0" dirty="0">
                <a:highlight>
                  <a:srgbClr val="FFFFFF"/>
                </a:highlight>
                <a:latin typeface="Aptos" panose="020B0004020202020204" pitchFamily="34" charset="0"/>
                <a:cs typeface="Calibri" panose="020F0502020204030204" pitchFamily="34" charset="0"/>
              </a:rPr>
              <a:t>Matthew 28: 18-20</a:t>
            </a:r>
            <a:endParaRPr lang="en-US" sz="2000" b="0" dirty="0">
              <a:latin typeface="Aptos" panose="020B0004020202020204" pitchFamily="34" charset="0"/>
              <a:cs typeface="Calibri" panose="020F0502020204030204" pitchFamily="34" charset="0"/>
            </a:endParaRPr>
          </a:p>
        </p:txBody>
      </p:sp>
      <p:pic>
        <p:nvPicPr>
          <p:cNvPr id="1030" name="Picture 6" descr="green plants on soil">
            <a:extLst>
              <a:ext uri="{FF2B5EF4-FFF2-40B4-BE49-F238E27FC236}">
                <a16:creationId xmlns:a16="http://schemas.microsoft.com/office/drawing/2014/main" id="{62EFEAC2-64C0-DB8E-2013-18177EBB9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40" r="12226" b="-1"/>
          <a:stretch/>
        </p:blipFill>
        <p:spPr bwMode="auto">
          <a:xfrm>
            <a:off x="6579850" y="1124742"/>
            <a:ext cx="4988759" cy="5112546"/>
          </a:xfrm>
          <a:prstGeom prst="rect">
            <a:avLst/>
          </a:prstGeom>
          <a:solidFill>
            <a:srgbClr val="FFFFFF"/>
          </a:solidFill>
        </p:spPr>
      </p:pic>
    </p:spTree>
    <p:extLst>
      <p:ext uri="{BB962C8B-B14F-4D97-AF65-F5344CB8AC3E}">
        <p14:creationId xmlns:p14="http://schemas.microsoft.com/office/powerpoint/2010/main" val="2882949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6377-785E-3BC6-C732-3692E771899D}"/>
              </a:ext>
            </a:extLst>
          </p:cNvPr>
          <p:cNvSpPr>
            <a:spLocks noGrp="1"/>
          </p:cNvSpPr>
          <p:nvPr>
            <p:ph type="title"/>
          </p:nvPr>
        </p:nvSpPr>
        <p:spPr>
          <a:xfrm>
            <a:off x="1295467" y="152636"/>
            <a:ext cx="10609179" cy="720080"/>
          </a:xfrm>
        </p:spPr>
        <p:txBody>
          <a:bodyPr wrap="square" anchor="b">
            <a:normAutofit/>
          </a:bodyPr>
          <a:lstStyle/>
          <a:p>
            <a:r>
              <a:rPr lang="en-GB" dirty="0"/>
              <a:t>Clergy Housing – How to fund investment?</a:t>
            </a:r>
          </a:p>
        </p:txBody>
      </p:sp>
      <p:graphicFrame>
        <p:nvGraphicFramePr>
          <p:cNvPr id="6" name="Content Placeholder 2">
            <a:extLst>
              <a:ext uri="{FF2B5EF4-FFF2-40B4-BE49-F238E27FC236}">
                <a16:creationId xmlns:a16="http://schemas.microsoft.com/office/drawing/2014/main" id="{A0560AA0-0185-BAF9-5C56-97B7A1556932}"/>
              </a:ext>
            </a:extLst>
          </p:cNvPr>
          <p:cNvGraphicFramePr>
            <a:graphicFrameLocks noGrp="1"/>
          </p:cNvGraphicFramePr>
          <p:nvPr>
            <p:ph idx="1"/>
            <p:extLst>
              <p:ext uri="{D42A27DB-BD31-4B8C-83A1-F6EECF244321}">
                <p14:modId xmlns:p14="http://schemas.microsoft.com/office/powerpoint/2010/main" val="129597271"/>
              </p:ext>
            </p:extLst>
          </p:nvPr>
        </p:nvGraphicFramePr>
        <p:xfrm>
          <a:off x="1295063" y="1124744"/>
          <a:ext cx="10609179" cy="521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4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BEC-6023-29EF-EF7B-CE1B9EC2FF64}"/>
              </a:ext>
            </a:extLst>
          </p:cNvPr>
          <p:cNvSpPr>
            <a:spLocks noGrp="1"/>
          </p:cNvSpPr>
          <p:nvPr>
            <p:ph type="title"/>
          </p:nvPr>
        </p:nvSpPr>
        <p:spPr>
          <a:xfrm>
            <a:off x="1371472" y="4705008"/>
            <a:ext cx="10369152" cy="720080"/>
          </a:xfrm>
        </p:spPr>
        <p:txBody>
          <a:bodyPr vert="horz" wrap="square" lIns="91440" tIns="45720" rIns="91440" bIns="45720" numCol="1" anchor="b" anchorCtr="0" compatLnSpc="1">
            <a:prstTxWarp prst="textNoShape">
              <a:avLst/>
            </a:prstTxWarp>
            <a:normAutofit/>
          </a:bodyPr>
          <a:lstStyle/>
          <a:p>
            <a:r>
              <a:rPr lang="en-GB" dirty="0"/>
              <a:t>Our calling to God’s generosity…</a:t>
            </a:r>
          </a:p>
        </p:txBody>
      </p:sp>
      <p:pic>
        <p:nvPicPr>
          <p:cNvPr id="6" name="Picture 5" descr="yellow flower field under blue sky during daytime">
            <a:extLst>
              <a:ext uri="{FF2B5EF4-FFF2-40B4-BE49-F238E27FC236}">
                <a16:creationId xmlns:a16="http://schemas.microsoft.com/office/drawing/2014/main" id="{D2253F5C-1CB4-8BDD-8810-30E2351C0B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76" r="20313" b="-1"/>
          <a:stretch/>
        </p:blipFill>
        <p:spPr bwMode="auto">
          <a:xfrm>
            <a:off x="9661606" y="4710381"/>
            <a:ext cx="1490179" cy="1511461"/>
          </a:xfrm>
          <a:prstGeom prst="rect">
            <a:avLst/>
          </a:prstGeom>
          <a:noFill/>
          <a:ln>
            <a:noFill/>
          </a:ln>
        </p:spPr>
      </p:pic>
      <p:pic>
        <p:nvPicPr>
          <p:cNvPr id="3" name="Picture 2" descr="flowers field">
            <a:extLst>
              <a:ext uri="{FF2B5EF4-FFF2-40B4-BE49-F238E27FC236}">
                <a16:creationId xmlns:a16="http://schemas.microsoft.com/office/drawing/2014/main" id="{3017DC08-59A4-3026-9969-4CE83D6221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1" b="10380"/>
          <a:stretch/>
        </p:blipFill>
        <p:spPr bwMode="auto">
          <a:xfrm>
            <a:off x="9661607" y="2366457"/>
            <a:ext cx="1612661" cy="1652676"/>
          </a:xfrm>
          <a:prstGeom prst="rect">
            <a:avLst/>
          </a:prstGeom>
          <a:noFill/>
          <a:ln>
            <a:noFill/>
          </a:ln>
        </p:spPr>
      </p:pic>
      <p:sp>
        <p:nvSpPr>
          <p:cNvPr id="5" name="Title 1">
            <a:extLst>
              <a:ext uri="{FF2B5EF4-FFF2-40B4-BE49-F238E27FC236}">
                <a16:creationId xmlns:a16="http://schemas.microsoft.com/office/drawing/2014/main" id="{81B00CFE-0C5B-7D0A-8923-9E1041619557}"/>
              </a:ext>
            </a:extLst>
          </p:cNvPr>
          <p:cNvSpPr txBox="1">
            <a:spLocks/>
          </p:cNvSpPr>
          <p:nvPr/>
        </p:nvSpPr>
        <p:spPr bwMode="auto">
          <a:xfrm>
            <a:off x="1295622" y="2349541"/>
            <a:ext cx="10369152" cy="72008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000" b="1">
                <a:solidFill>
                  <a:srgbClr val="3070B4"/>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a:solidFill>
                  <a:srgbClr val="3070B4"/>
                </a:solidFill>
                <a:latin typeface="Arial" charset="0"/>
              </a:defRPr>
            </a:lvl2pPr>
            <a:lvl3pPr algn="l" rtl="0" eaLnBrk="0" fontAlgn="base" hangingPunct="0">
              <a:spcBef>
                <a:spcPct val="0"/>
              </a:spcBef>
              <a:spcAft>
                <a:spcPct val="0"/>
              </a:spcAft>
              <a:defRPr sz="3200">
                <a:solidFill>
                  <a:srgbClr val="3070B4"/>
                </a:solidFill>
                <a:latin typeface="Arial" charset="0"/>
              </a:defRPr>
            </a:lvl3pPr>
            <a:lvl4pPr algn="l" rtl="0" eaLnBrk="0" fontAlgn="base" hangingPunct="0">
              <a:spcBef>
                <a:spcPct val="0"/>
              </a:spcBef>
              <a:spcAft>
                <a:spcPct val="0"/>
              </a:spcAft>
              <a:defRPr sz="3200">
                <a:solidFill>
                  <a:srgbClr val="3070B4"/>
                </a:solidFill>
                <a:latin typeface="Arial" charset="0"/>
              </a:defRPr>
            </a:lvl4pPr>
            <a:lvl5pPr algn="l" rtl="0" eaLnBrk="0" fontAlgn="base" hangingPunct="0">
              <a:spcBef>
                <a:spcPct val="0"/>
              </a:spcBef>
              <a:spcAft>
                <a:spcPct val="0"/>
              </a:spcAft>
              <a:defRPr sz="3200">
                <a:solidFill>
                  <a:srgbClr val="3070B4"/>
                </a:solidFill>
                <a:latin typeface="Arial" charset="0"/>
              </a:defRPr>
            </a:lvl5pPr>
            <a:lvl6pPr marL="457200" algn="l" rtl="0" fontAlgn="base">
              <a:spcBef>
                <a:spcPct val="0"/>
              </a:spcBef>
              <a:spcAft>
                <a:spcPct val="0"/>
              </a:spcAft>
              <a:defRPr sz="3200">
                <a:solidFill>
                  <a:srgbClr val="3070B4"/>
                </a:solidFill>
                <a:latin typeface="Arial" charset="0"/>
              </a:defRPr>
            </a:lvl6pPr>
            <a:lvl7pPr marL="914400" algn="l" rtl="0" fontAlgn="base">
              <a:spcBef>
                <a:spcPct val="0"/>
              </a:spcBef>
              <a:spcAft>
                <a:spcPct val="0"/>
              </a:spcAft>
              <a:defRPr sz="3200">
                <a:solidFill>
                  <a:srgbClr val="3070B4"/>
                </a:solidFill>
                <a:latin typeface="Arial" charset="0"/>
              </a:defRPr>
            </a:lvl7pPr>
            <a:lvl8pPr marL="1371600" algn="l" rtl="0" fontAlgn="base">
              <a:spcBef>
                <a:spcPct val="0"/>
              </a:spcBef>
              <a:spcAft>
                <a:spcPct val="0"/>
              </a:spcAft>
              <a:defRPr sz="3200">
                <a:solidFill>
                  <a:srgbClr val="3070B4"/>
                </a:solidFill>
                <a:latin typeface="Arial" charset="0"/>
              </a:defRPr>
            </a:lvl8pPr>
            <a:lvl9pPr marL="1828800" algn="l" rtl="0" fontAlgn="base">
              <a:spcBef>
                <a:spcPct val="0"/>
              </a:spcBef>
              <a:spcAft>
                <a:spcPct val="0"/>
              </a:spcAft>
              <a:defRPr sz="3200">
                <a:solidFill>
                  <a:srgbClr val="3070B4"/>
                </a:solidFill>
                <a:latin typeface="Arial" charset="0"/>
              </a:defRPr>
            </a:lvl9pPr>
          </a:lstStyle>
          <a:p>
            <a:r>
              <a:rPr lang="en-GB" kern="0" dirty="0"/>
              <a:t>Our calling to each other…</a:t>
            </a:r>
          </a:p>
        </p:txBody>
      </p:sp>
      <p:pic>
        <p:nvPicPr>
          <p:cNvPr id="7" name="Picture 6" descr="green plants on soil">
            <a:extLst>
              <a:ext uri="{FF2B5EF4-FFF2-40B4-BE49-F238E27FC236}">
                <a16:creationId xmlns:a16="http://schemas.microsoft.com/office/drawing/2014/main" id="{DB92AF7B-B1EC-2795-B24B-31B4EB6083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40" r="12226" b="-1"/>
          <a:stretch/>
        </p:blipFill>
        <p:spPr bwMode="auto">
          <a:xfrm>
            <a:off x="9661607" y="328684"/>
            <a:ext cx="1490179" cy="1527155"/>
          </a:xfrm>
          <a:prstGeom prst="rect">
            <a:avLst/>
          </a:prstGeom>
          <a:solidFill>
            <a:srgbClr val="FFFFFF"/>
          </a:solidFill>
        </p:spPr>
      </p:pic>
      <p:sp>
        <p:nvSpPr>
          <p:cNvPr id="8" name="Title 1">
            <a:extLst>
              <a:ext uri="{FF2B5EF4-FFF2-40B4-BE49-F238E27FC236}">
                <a16:creationId xmlns:a16="http://schemas.microsoft.com/office/drawing/2014/main" id="{6DAD2C8E-7584-0B93-1523-6CA36688E550}"/>
              </a:ext>
            </a:extLst>
          </p:cNvPr>
          <p:cNvSpPr txBox="1">
            <a:spLocks/>
          </p:cNvSpPr>
          <p:nvPr/>
        </p:nvSpPr>
        <p:spPr bwMode="auto">
          <a:xfrm>
            <a:off x="1295622" y="328684"/>
            <a:ext cx="10369152" cy="72008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000" b="1">
                <a:solidFill>
                  <a:srgbClr val="3070B4"/>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a:solidFill>
                  <a:srgbClr val="3070B4"/>
                </a:solidFill>
                <a:latin typeface="Arial" charset="0"/>
              </a:defRPr>
            </a:lvl2pPr>
            <a:lvl3pPr algn="l" rtl="0" eaLnBrk="0" fontAlgn="base" hangingPunct="0">
              <a:spcBef>
                <a:spcPct val="0"/>
              </a:spcBef>
              <a:spcAft>
                <a:spcPct val="0"/>
              </a:spcAft>
              <a:defRPr sz="3200">
                <a:solidFill>
                  <a:srgbClr val="3070B4"/>
                </a:solidFill>
                <a:latin typeface="Arial" charset="0"/>
              </a:defRPr>
            </a:lvl3pPr>
            <a:lvl4pPr algn="l" rtl="0" eaLnBrk="0" fontAlgn="base" hangingPunct="0">
              <a:spcBef>
                <a:spcPct val="0"/>
              </a:spcBef>
              <a:spcAft>
                <a:spcPct val="0"/>
              </a:spcAft>
              <a:defRPr sz="3200">
                <a:solidFill>
                  <a:srgbClr val="3070B4"/>
                </a:solidFill>
                <a:latin typeface="Arial" charset="0"/>
              </a:defRPr>
            </a:lvl4pPr>
            <a:lvl5pPr algn="l" rtl="0" eaLnBrk="0" fontAlgn="base" hangingPunct="0">
              <a:spcBef>
                <a:spcPct val="0"/>
              </a:spcBef>
              <a:spcAft>
                <a:spcPct val="0"/>
              </a:spcAft>
              <a:defRPr sz="3200">
                <a:solidFill>
                  <a:srgbClr val="3070B4"/>
                </a:solidFill>
                <a:latin typeface="Arial" charset="0"/>
              </a:defRPr>
            </a:lvl5pPr>
            <a:lvl6pPr marL="457200" algn="l" rtl="0" fontAlgn="base">
              <a:spcBef>
                <a:spcPct val="0"/>
              </a:spcBef>
              <a:spcAft>
                <a:spcPct val="0"/>
              </a:spcAft>
              <a:defRPr sz="3200">
                <a:solidFill>
                  <a:srgbClr val="3070B4"/>
                </a:solidFill>
                <a:latin typeface="Arial" charset="0"/>
              </a:defRPr>
            </a:lvl6pPr>
            <a:lvl7pPr marL="914400" algn="l" rtl="0" fontAlgn="base">
              <a:spcBef>
                <a:spcPct val="0"/>
              </a:spcBef>
              <a:spcAft>
                <a:spcPct val="0"/>
              </a:spcAft>
              <a:defRPr sz="3200">
                <a:solidFill>
                  <a:srgbClr val="3070B4"/>
                </a:solidFill>
                <a:latin typeface="Arial" charset="0"/>
              </a:defRPr>
            </a:lvl7pPr>
            <a:lvl8pPr marL="1371600" algn="l" rtl="0" fontAlgn="base">
              <a:spcBef>
                <a:spcPct val="0"/>
              </a:spcBef>
              <a:spcAft>
                <a:spcPct val="0"/>
              </a:spcAft>
              <a:defRPr sz="3200">
                <a:solidFill>
                  <a:srgbClr val="3070B4"/>
                </a:solidFill>
                <a:latin typeface="Arial" charset="0"/>
              </a:defRPr>
            </a:lvl8pPr>
            <a:lvl9pPr marL="1828800" algn="l" rtl="0" fontAlgn="base">
              <a:spcBef>
                <a:spcPct val="0"/>
              </a:spcBef>
              <a:spcAft>
                <a:spcPct val="0"/>
              </a:spcAft>
              <a:defRPr sz="3200">
                <a:solidFill>
                  <a:srgbClr val="3070B4"/>
                </a:solidFill>
                <a:latin typeface="Arial" charset="0"/>
              </a:defRPr>
            </a:lvl9pPr>
          </a:lstStyle>
          <a:p>
            <a:r>
              <a:rPr lang="en-GB" kern="0" dirty="0"/>
              <a:t>Our calling to God’s mission…</a:t>
            </a:r>
          </a:p>
        </p:txBody>
      </p:sp>
    </p:spTree>
    <p:extLst>
      <p:ext uri="{BB962C8B-B14F-4D97-AF65-F5344CB8AC3E}">
        <p14:creationId xmlns:p14="http://schemas.microsoft.com/office/powerpoint/2010/main" val="2726799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BEC-6023-29EF-EF7B-CE1B9EC2FF64}"/>
              </a:ext>
            </a:extLst>
          </p:cNvPr>
          <p:cNvSpPr>
            <a:spLocks noGrp="1"/>
          </p:cNvSpPr>
          <p:nvPr>
            <p:ph type="title"/>
          </p:nvPr>
        </p:nvSpPr>
        <p:spPr/>
        <p:txBody>
          <a:bodyPr/>
          <a:lstStyle/>
          <a:p>
            <a:r>
              <a:rPr lang="en-GB" dirty="0"/>
              <a:t>Let us pray…</a:t>
            </a:r>
          </a:p>
        </p:txBody>
      </p:sp>
      <p:sp>
        <p:nvSpPr>
          <p:cNvPr id="4" name="TextBox 3">
            <a:extLst>
              <a:ext uri="{FF2B5EF4-FFF2-40B4-BE49-F238E27FC236}">
                <a16:creationId xmlns:a16="http://schemas.microsoft.com/office/drawing/2014/main" id="{C504915A-FDB1-EFD5-D8E2-2E7711646F21}"/>
              </a:ext>
            </a:extLst>
          </p:cNvPr>
          <p:cNvSpPr txBox="1"/>
          <p:nvPr/>
        </p:nvSpPr>
        <p:spPr>
          <a:xfrm>
            <a:off x="1420837" y="1547446"/>
            <a:ext cx="7199141" cy="4832092"/>
          </a:xfrm>
          <a:prstGeom prst="rect">
            <a:avLst/>
          </a:prstGeom>
          <a:noFill/>
        </p:spPr>
        <p:txBody>
          <a:bodyPr wrap="square">
            <a:spAutoFit/>
          </a:bodyPr>
          <a:lstStyle/>
          <a:p>
            <a:pPr>
              <a:lnSpc>
                <a:spcPct val="150000"/>
              </a:lnSpc>
            </a:pPr>
            <a:r>
              <a:rPr lang="en-GB" sz="2400" b="0" i="0" dirty="0">
                <a:solidFill>
                  <a:srgbClr val="000000"/>
                </a:solidFill>
                <a:effectLst/>
                <a:highlight>
                  <a:srgbClr val="FFFFFF"/>
                </a:highlight>
                <a:latin typeface="Aptos" panose="020B0004020202020204" pitchFamily="34" charset="0"/>
              </a:rPr>
              <a:t>God of life and love,</a:t>
            </a:r>
          </a:p>
          <a:p>
            <a:pPr>
              <a:lnSpc>
                <a:spcPct val="150000"/>
              </a:lnSpc>
            </a:pPr>
            <a:r>
              <a:rPr lang="en-GB" sz="2400" dirty="0">
                <a:solidFill>
                  <a:srgbClr val="000000"/>
                </a:solidFill>
                <a:highlight>
                  <a:srgbClr val="FFFFFF"/>
                </a:highlight>
                <a:latin typeface="Aptos" panose="020B0004020202020204" pitchFamily="34" charset="0"/>
              </a:rPr>
              <a:t>as we hear your call to mission,</a:t>
            </a:r>
          </a:p>
          <a:p>
            <a:pPr>
              <a:lnSpc>
                <a:spcPct val="150000"/>
              </a:lnSpc>
            </a:pPr>
            <a:r>
              <a:rPr lang="en-GB" sz="2400" dirty="0">
                <a:solidFill>
                  <a:srgbClr val="000000"/>
                </a:solidFill>
                <a:highlight>
                  <a:srgbClr val="FFFFFF"/>
                </a:highlight>
                <a:latin typeface="Aptos" panose="020B0004020202020204" pitchFamily="34" charset="0"/>
              </a:rPr>
              <a:t>l</a:t>
            </a:r>
            <a:r>
              <a:rPr lang="en-GB" sz="2400" b="0" i="0" dirty="0">
                <a:solidFill>
                  <a:srgbClr val="000000"/>
                </a:solidFill>
                <a:effectLst/>
                <a:highlight>
                  <a:srgbClr val="FFFFFF"/>
                </a:highlight>
                <a:latin typeface="Aptos" panose="020B0004020202020204" pitchFamily="34" charset="0"/>
              </a:rPr>
              <a:t>ead us to envision a bold future</a:t>
            </a:r>
          </a:p>
          <a:p>
            <a:pPr>
              <a:lnSpc>
                <a:spcPct val="150000"/>
              </a:lnSpc>
            </a:pPr>
            <a:r>
              <a:rPr lang="en-GB" sz="2400" dirty="0">
                <a:solidFill>
                  <a:srgbClr val="000000"/>
                </a:solidFill>
                <a:highlight>
                  <a:srgbClr val="FFFFFF"/>
                </a:highlight>
                <a:latin typeface="Aptos" panose="020B0004020202020204" pitchFamily="34" charset="0"/>
              </a:rPr>
              <a:t>while acknowledging our present reality. </a:t>
            </a:r>
          </a:p>
          <a:p>
            <a:pPr>
              <a:lnSpc>
                <a:spcPct val="150000"/>
              </a:lnSpc>
            </a:pPr>
            <a:r>
              <a:rPr lang="en-GB" sz="2400" b="0" i="0" dirty="0">
                <a:solidFill>
                  <a:srgbClr val="000000"/>
                </a:solidFill>
                <a:effectLst/>
                <a:highlight>
                  <a:srgbClr val="FFFFFF"/>
                </a:highlight>
                <a:latin typeface="Aptos" panose="020B0004020202020204" pitchFamily="34" charset="0"/>
              </a:rPr>
              <a:t>Show us how to value </a:t>
            </a:r>
            <a:r>
              <a:rPr lang="en-GB" sz="2400" dirty="0">
                <a:solidFill>
                  <a:srgbClr val="000000"/>
                </a:solidFill>
                <a:highlight>
                  <a:srgbClr val="FFFFFF"/>
                </a:highlight>
                <a:latin typeface="Aptos" panose="020B0004020202020204" pitchFamily="34" charset="0"/>
              </a:rPr>
              <a:t>each other’s talents and gifts</a:t>
            </a:r>
          </a:p>
          <a:p>
            <a:pPr>
              <a:lnSpc>
                <a:spcPct val="150000"/>
              </a:lnSpc>
            </a:pPr>
            <a:r>
              <a:rPr lang="en-GB" sz="2400" dirty="0">
                <a:solidFill>
                  <a:srgbClr val="000000"/>
                </a:solidFill>
                <a:highlight>
                  <a:srgbClr val="FFFFFF"/>
                </a:highlight>
                <a:latin typeface="Aptos" panose="020B0004020202020204" pitchFamily="34" charset="0"/>
              </a:rPr>
              <a:t>a</a:t>
            </a:r>
            <a:r>
              <a:rPr lang="en-GB" sz="2400" b="0" i="0" dirty="0">
                <a:solidFill>
                  <a:srgbClr val="000000"/>
                </a:solidFill>
                <a:effectLst/>
                <a:highlight>
                  <a:srgbClr val="FFFFFF"/>
                </a:highlight>
                <a:latin typeface="Aptos" panose="020B0004020202020204" pitchFamily="34" charset="0"/>
              </a:rPr>
              <a:t>nd make us Spirit-filled generous disciples</a:t>
            </a:r>
          </a:p>
          <a:p>
            <a:pPr>
              <a:lnSpc>
                <a:spcPct val="150000"/>
              </a:lnSpc>
            </a:pPr>
            <a:r>
              <a:rPr lang="en-GB" sz="2400" dirty="0">
                <a:solidFill>
                  <a:srgbClr val="000000"/>
                </a:solidFill>
                <a:highlight>
                  <a:srgbClr val="FFFFFF"/>
                </a:highlight>
                <a:latin typeface="Aptos" panose="020B0004020202020204" pitchFamily="34" charset="0"/>
              </a:rPr>
              <a:t>as together we grow your Kingdom,</a:t>
            </a:r>
          </a:p>
          <a:p>
            <a:pPr>
              <a:lnSpc>
                <a:spcPct val="150000"/>
              </a:lnSpc>
            </a:pPr>
            <a:r>
              <a:rPr lang="en-GB" sz="2400" dirty="0">
                <a:solidFill>
                  <a:srgbClr val="000000"/>
                </a:solidFill>
                <a:highlight>
                  <a:srgbClr val="FFFFFF"/>
                </a:highlight>
                <a:latin typeface="Aptos" panose="020B0004020202020204" pitchFamily="34" charset="0"/>
              </a:rPr>
              <a:t>t</a:t>
            </a:r>
            <a:r>
              <a:rPr lang="en-GB" sz="2400" b="0" i="0" dirty="0">
                <a:solidFill>
                  <a:srgbClr val="000000"/>
                </a:solidFill>
                <a:effectLst/>
                <a:highlight>
                  <a:srgbClr val="FFFFFF"/>
                </a:highlight>
                <a:latin typeface="Aptos" panose="020B0004020202020204" pitchFamily="34" charset="0"/>
              </a:rPr>
              <a:t>hrough Jesus Christ our Lord and Saviour. Amen. </a:t>
            </a:r>
          </a:p>
          <a:p>
            <a:pPr algn="r"/>
            <a:r>
              <a:rPr lang="en-GB" sz="2000" dirty="0">
                <a:solidFill>
                  <a:srgbClr val="000000"/>
                </a:solidFill>
                <a:highlight>
                  <a:srgbClr val="FFFFFF"/>
                </a:highlight>
                <a:latin typeface="Aptos" panose="020B0004020202020204" pitchFamily="34" charset="0"/>
              </a:rPr>
              <a:t> </a:t>
            </a:r>
            <a:endParaRPr lang="en-GB" sz="2000" dirty="0">
              <a:latin typeface="Aptos" panose="020B0004020202020204" pitchFamily="34" charset="0"/>
            </a:endParaRPr>
          </a:p>
        </p:txBody>
      </p:sp>
      <p:pic>
        <p:nvPicPr>
          <p:cNvPr id="3" name="Picture 2" descr="yellow flower field under blue sky during daytime">
            <a:extLst>
              <a:ext uri="{FF2B5EF4-FFF2-40B4-BE49-F238E27FC236}">
                <a16:creationId xmlns:a16="http://schemas.microsoft.com/office/drawing/2014/main" id="{44FE3320-57A7-8BDC-D01E-A8201CC0AF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76" r="20313" b="-1"/>
          <a:stretch/>
        </p:blipFill>
        <p:spPr bwMode="auto">
          <a:xfrm>
            <a:off x="9661606" y="4710381"/>
            <a:ext cx="1490179" cy="1511461"/>
          </a:xfrm>
          <a:prstGeom prst="rect">
            <a:avLst/>
          </a:prstGeom>
          <a:noFill/>
          <a:ln>
            <a:noFill/>
          </a:ln>
        </p:spPr>
      </p:pic>
      <p:pic>
        <p:nvPicPr>
          <p:cNvPr id="5" name="Picture 4" descr="flowers field">
            <a:extLst>
              <a:ext uri="{FF2B5EF4-FFF2-40B4-BE49-F238E27FC236}">
                <a16:creationId xmlns:a16="http://schemas.microsoft.com/office/drawing/2014/main" id="{8162B164-02EA-0743-90F3-35743D1A63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1" b="10380"/>
          <a:stretch/>
        </p:blipFill>
        <p:spPr bwMode="auto">
          <a:xfrm>
            <a:off x="9661607" y="2366457"/>
            <a:ext cx="1612661" cy="1652676"/>
          </a:xfrm>
          <a:prstGeom prst="rect">
            <a:avLst/>
          </a:prstGeom>
          <a:noFill/>
          <a:ln>
            <a:noFill/>
          </a:ln>
        </p:spPr>
      </p:pic>
      <p:pic>
        <p:nvPicPr>
          <p:cNvPr id="6" name="Picture 5" descr="green plants on soil">
            <a:extLst>
              <a:ext uri="{FF2B5EF4-FFF2-40B4-BE49-F238E27FC236}">
                <a16:creationId xmlns:a16="http://schemas.microsoft.com/office/drawing/2014/main" id="{A1331C06-7FB0-A07B-5961-0AAC30DF70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40" r="12226" b="-1"/>
          <a:stretch/>
        </p:blipFill>
        <p:spPr bwMode="auto">
          <a:xfrm>
            <a:off x="9661607" y="328684"/>
            <a:ext cx="1490179" cy="1527155"/>
          </a:xfrm>
          <a:prstGeom prst="rect">
            <a:avLst/>
          </a:prstGeom>
          <a:solidFill>
            <a:srgbClr val="FFFFFF"/>
          </a:solidFill>
        </p:spPr>
      </p:pic>
    </p:spTree>
    <p:extLst>
      <p:ext uri="{BB962C8B-B14F-4D97-AF65-F5344CB8AC3E}">
        <p14:creationId xmlns:p14="http://schemas.microsoft.com/office/powerpoint/2010/main" val="485132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 1: Working Group Organisation</a:t>
            </a:r>
          </a:p>
        </p:txBody>
      </p:sp>
      <p:sp>
        <p:nvSpPr>
          <p:cNvPr id="3" name="Content Placeholder 2"/>
          <p:cNvSpPr>
            <a:spLocks noGrp="1"/>
          </p:cNvSpPr>
          <p:nvPr>
            <p:ph idx="1"/>
          </p:nvPr>
        </p:nvSpPr>
        <p:spPr/>
        <p:txBody>
          <a:bodyPr/>
          <a:lstStyle/>
          <a:p>
            <a:pPr marL="0" indent="0">
              <a:buNone/>
            </a:pPr>
            <a:r>
              <a:rPr lang="en-US" sz="2400" b="1" dirty="0">
                <a:latin typeface="Aptos" panose="020B0004020202020204" pitchFamily="34" charset="0"/>
              </a:rPr>
              <a:t>Working Group Members</a:t>
            </a:r>
          </a:p>
          <a:p>
            <a:pPr lvl="1"/>
            <a:r>
              <a:rPr lang="en-US" sz="2000" dirty="0">
                <a:latin typeface="Aptos" panose="020B0004020202020204" pitchFamily="34" charset="0"/>
              </a:rPr>
              <a:t>Tony Richter </a:t>
            </a:r>
            <a:r>
              <a:rPr lang="mr-IN" sz="2000" dirty="0">
                <a:latin typeface="Aptos" panose="020B0004020202020204" pitchFamily="34" charset="0"/>
              </a:rPr>
              <a:t>–</a:t>
            </a:r>
            <a:r>
              <a:rPr lang="en-US" sz="2000" dirty="0">
                <a:latin typeface="Aptos" panose="020B0004020202020204" pitchFamily="34" charset="0"/>
              </a:rPr>
              <a:t> Deanery Treasurer, Acting Chair, Diocesan Finance Board</a:t>
            </a:r>
          </a:p>
          <a:p>
            <a:pPr lvl="1"/>
            <a:r>
              <a:rPr lang="en-US" sz="2000" dirty="0">
                <a:latin typeface="Aptos" panose="020B0004020202020204" pitchFamily="34" charset="0"/>
              </a:rPr>
              <a:t>Jack Fellows </a:t>
            </a:r>
            <a:r>
              <a:rPr lang="mr-IN" sz="2000" dirty="0">
                <a:latin typeface="Aptos" panose="020B0004020202020204" pitchFamily="34" charset="0"/>
              </a:rPr>
              <a:t>–</a:t>
            </a:r>
            <a:r>
              <a:rPr lang="en-US" sz="2000" dirty="0">
                <a:latin typeface="Aptos" panose="020B0004020202020204" pitchFamily="34" charset="0"/>
              </a:rPr>
              <a:t> Parish Warden, former Parish Treasurer, Finance Board Member</a:t>
            </a:r>
          </a:p>
          <a:p>
            <a:pPr lvl="1"/>
            <a:r>
              <a:rPr lang="en-US" sz="2000" dirty="0">
                <a:latin typeface="Aptos" panose="020B0004020202020204" pitchFamily="34" charset="0"/>
              </a:rPr>
              <a:t>Caroline Highwood </a:t>
            </a:r>
            <a:r>
              <a:rPr lang="mr-IN" sz="2000" dirty="0">
                <a:latin typeface="Aptos" panose="020B0004020202020204" pitchFamily="34" charset="0"/>
              </a:rPr>
              <a:t>–</a:t>
            </a:r>
            <a:r>
              <a:rPr lang="en-US" sz="2000" dirty="0">
                <a:latin typeface="Aptos" panose="020B0004020202020204" pitchFamily="34" charset="0"/>
              </a:rPr>
              <a:t> former Parish Treasurer, Finance Board Member</a:t>
            </a:r>
          </a:p>
          <a:p>
            <a:pPr lvl="1"/>
            <a:r>
              <a:rPr lang="en-US" sz="2000" dirty="0">
                <a:latin typeface="Aptos" panose="020B0004020202020204" pitchFamily="34" charset="0"/>
              </a:rPr>
              <a:t>Shirley Leslie </a:t>
            </a:r>
            <a:r>
              <a:rPr lang="mr-IN" sz="2000" dirty="0">
                <a:latin typeface="Aptos" panose="020B0004020202020204" pitchFamily="34" charset="0"/>
              </a:rPr>
              <a:t>–</a:t>
            </a:r>
            <a:r>
              <a:rPr lang="en-US" sz="2000" dirty="0">
                <a:latin typeface="Aptos" panose="020B0004020202020204" pitchFamily="34" charset="0"/>
              </a:rPr>
              <a:t> Parish Treasurer, Finance Board Member</a:t>
            </a:r>
          </a:p>
          <a:p>
            <a:pPr lvl="1"/>
            <a:r>
              <a:rPr lang="en-US" sz="2000" dirty="0">
                <a:latin typeface="Aptos" panose="020B0004020202020204" pitchFamily="34" charset="0"/>
              </a:rPr>
              <a:t>Iain Blythe, Diocesan Secretary</a:t>
            </a:r>
          </a:p>
          <a:p>
            <a:pPr lvl="1"/>
            <a:r>
              <a:rPr lang="en-US" sz="2000" dirty="0">
                <a:latin typeface="Aptos" panose="020B0004020202020204" pitchFamily="34" charset="0"/>
              </a:rPr>
              <a:t>Natalia Olszewska </a:t>
            </a:r>
            <a:r>
              <a:rPr lang="mr-IN" sz="2000" dirty="0">
                <a:latin typeface="Aptos" panose="020B0004020202020204" pitchFamily="34" charset="0"/>
              </a:rPr>
              <a:t>–</a:t>
            </a:r>
            <a:r>
              <a:rPr lang="en-US" sz="2000" dirty="0">
                <a:latin typeface="Aptos" panose="020B0004020202020204" pitchFamily="34" charset="0"/>
              </a:rPr>
              <a:t> Diocese Finance Director</a:t>
            </a:r>
          </a:p>
          <a:p>
            <a:pPr lvl="1"/>
            <a:r>
              <a:rPr lang="en-US" sz="2000" dirty="0">
                <a:latin typeface="Aptos" panose="020B0004020202020204" pitchFamily="34" charset="0"/>
              </a:rPr>
              <a:t>Colin Evans </a:t>
            </a:r>
            <a:r>
              <a:rPr lang="mr-IN" sz="2000" dirty="0">
                <a:latin typeface="Aptos" panose="020B0004020202020204" pitchFamily="34" charset="0"/>
              </a:rPr>
              <a:t>–</a:t>
            </a:r>
            <a:r>
              <a:rPr lang="en-US" sz="2000" dirty="0">
                <a:latin typeface="Aptos" panose="020B0004020202020204" pitchFamily="34" charset="0"/>
              </a:rPr>
              <a:t> Strategic Programme Manager</a:t>
            </a:r>
          </a:p>
          <a:p>
            <a:pPr marL="0" indent="0">
              <a:buNone/>
            </a:pPr>
            <a:r>
              <a:rPr lang="en-US" sz="2400" b="1" dirty="0">
                <a:latin typeface="Aptos" panose="020B0004020202020204" pitchFamily="34" charset="0"/>
              </a:rPr>
              <a:t>The Working Group met 3 times to date</a:t>
            </a:r>
          </a:p>
          <a:p>
            <a:pPr lvl="1"/>
            <a:r>
              <a:rPr lang="en-US" sz="2000" dirty="0">
                <a:latin typeface="Aptos" panose="020B0004020202020204" pitchFamily="34" charset="0"/>
              </a:rPr>
              <a:t>5th April</a:t>
            </a:r>
          </a:p>
          <a:p>
            <a:pPr lvl="1"/>
            <a:r>
              <a:rPr lang="en-US" sz="2000" dirty="0">
                <a:latin typeface="Aptos" panose="020B0004020202020204" pitchFamily="34" charset="0"/>
              </a:rPr>
              <a:t>22nd April</a:t>
            </a:r>
          </a:p>
          <a:p>
            <a:pPr lvl="1"/>
            <a:r>
              <a:rPr lang="en-US" sz="2000" dirty="0">
                <a:latin typeface="Aptos" panose="020B0004020202020204" pitchFamily="34" charset="0"/>
              </a:rPr>
              <a:t>10th May</a:t>
            </a:r>
          </a:p>
          <a:p>
            <a:pPr lvl="1"/>
            <a:r>
              <a:rPr lang="en-US" sz="2000" dirty="0">
                <a:latin typeface="Aptos" panose="020B0004020202020204" pitchFamily="34" charset="0"/>
              </a:rPr>
              <a:t>???</a:t>
            </a:r>
            <a:endParaRPr lang="en-US" sz="2400" dirty="0">
              <a:latin typeface="Aptos" panose="020B0004020202020204" pitchFamily="34" charset="0"/>
            </a:endParaRPr>
          </a:p>
          <a:p>
            <a:pPr marL="0" indent="0">
              <a:buNone/>
            </a:pPr>
            <a:r>
              <a:rPr lang="en-US" sz="2400" b="1" dirty="0">
                <a:latin typeface="Aptos" panose="020B0004020202020204" pitchFamily="34" charset="0"/>
              </a:rPr>
              <a:t>Presentations were made to Finance Board 14</a:t>
            </a:r>
            <a:r>
              <a:rPr lang="en-US" sz="2400" b="1" baseline="30000" dirty="0">
                <a:latin typeface="Aptos" panose="020B0004020202020204" pitchFamily="34" charset="0"/>
              </a:rPr>
              <a:t>th</a:t>
            </a:r>
            <a:r>
              <a:rPr lang="en-US" sz="2400" b="1" dirty="0">
                <a:latin typeface="Aptos" panose="020B0004020202020204" pitchFamily="34" charset="0"/>
              </a:rPr>
              <a:t> May and Archbishop’s Council 1</a:t>
            </a:r>
            <a:r>
              <a:rPr lang="en-US" sz="2400" b="1" baseline="30000" dirty="0">
                <a:latin typeface="Aptos" panose="020B0004020202020204" pitchFamily="34" charset="0"/>
              </a:rPr>
              <a:t>st</a:t>
            </a:r>
            <a:r>
              <a:rPr lang="en-US" sz="2400" b="1" dirty="0">
                <a:latin typeface="Aptos" panose="020B0004020202020204" pitchFamily="34" charset="0"/>
              </a:rPr>
              <a:t> June</a:t>
            </a:r>
          </a:p>
        </p:txBody>
      </p:sp>
    </p:spTree>
    <p:extLst>
      <p:ext uri="{BB962C8B-B14F-4D97-AF65-F5344CB8AC3E}">
        <p14:creationId xmlns:p14="http://schemas.microsoft.com/office/powerpoint/2010/main" val="163242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 2: Assumptions </a:t>
            </a:r>
          </a:p>
        </p:txBody>
      </p:sp>
      <p:pic>
        <p:nvPicPr>
          <p:cNvPr id="6" name="Picture 5">
            <a:extLst>
              <a:ext uri="{FF2B5EF4-FFF2-40B4-BE49-F238E27FC236}">
                <a16:creationId xmlns:a16="http://schemas.microsoft.com/office/drawing/2014/main" id="{790B203A-5DF8-3ACD-CC67-1B40FE2EB011}"/>
              </a:ext>
            </a:extLst>
          </p:cNvPr>
          <p:cNvPicPr>
            <a:picLocks noChangeAspect="1"/>
          </p:cNvPicPr>
          <p:nvPr/>
        </p:nvPicPr>
        <p:blipFill>
          <a:blip r:embed="rId2"/>
          <a:stretch>
            <a:fillRect/>
          </a:stretch>
        </p:blipFill>
        <p:spPr>
          <a:xfrm>
            <a:off x="1328693" y="981075"/>
            <a:ext cx="9534614" cy="3194479"/>
          </a:xfrm>
          <a:prstGeom prst="rect">
            <a:avLst/>
          </a:prstGeom>
        </p:spPr>
      </p:pic>
      <p:sp>
        <p:nvSpPr>
          <p:cNvPr id="7" name="TextBox 6">
            <a:extLst>
              <a:ext uri="{FF2B5EF4-FFF2-40B4-BE49-F238E27FC236}">
                <a16:creationId xmlns:a16="http://schemas.microsoft.com/office/drawing/2014/main" id="{A8F62756-7EC2-7144-3721-57CCE5FF2F15}"/>
              </a:ext>
            </a:extLst>
          </p:cNvPr>
          <p:cNvSpPr txBox="1"/>
          <p:nvPr/>
        </p:nvSpPr>
        <p:spPr>
          <a:xfrm>
            <a:off x="1328693" y="4620591"/>
            <a:ext cx="9940072"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ptos" panose="020B0004020202020204" pitchFamily="34" charset="0"/>
              </a:rPr>
              <a:t>No Major geo-political upheaval (e.g. war in Europe, Middle East).</a:t>
            </a:r>
          </a:p>
          <a:p>
            <a:pPr marL="285750" indent="-285750">
              <a:buFont typeface="Arial" panose="020B0604020202020204" pitchFamily="34" charset="0"/>
              <a:buChar char="•"/>
            </a:pPr>
            <a:r>
              <a:rPr lang="en-GB" dirty="0">
                <a:latin typeface="Aptos" panose="020B0004020202020204" pitchFamily="34" charset="0"/>
              </a:rPr>
              <a:t>No Major global upheaval (e.g. pandemic).</a:t>
            </a:r>
          </a:p>
          <a:p>
            <a:pPr marL="285750" indent="-285750">
              <a:buFont typeface="Arial" panose="020B0604020202020204" pitchFamily="34" charset="0"/>
              <a:buChar char="•"/>
            </a:pPr>
            <a:r>
              <a:rPr lang="en-GB" dirty="0">
                <a:latin typeface="Aptos" panose="020B0004020202020204" pitchFamily="34" charset="0"/>
              </a:rPr>
              <a:t>Costs relating to carbon neutral by 2030 – primarily covered by external grants.</a:t>
            </a:r>
          </a:p>
          <a:p>
            <a:pPr marL="285750" indent="-285750">
              <a:buFont typeface="Arial" panose="020B0604020202020204" pitchFamily="34" charset="0"/>
              <a:buChar char="•"/>
            </a:pPr>
            <a:r>
              <a:rPr lang="en-GB" dirty="0">
                <a:latin typeface="Aptos" panose="020B0004020202020204" pitchFamily="34" charset="0"/>
              </a:rPr>
              <a:t>Core Strategy Team continues to be funded by national grant</a:t>
            </a:r>
          </a:p>
          <a:p>
            <a:pPr marL="285750" indent="-285750">
              <a:buFont typeface="Arial" panose="020B0604020202020204" pitchFamily="34" charset="0"/>
              <a:buChar char="•"/>
            </a:pPr>
            <a:r>
              <a:rPr lang="en-GB" dirty="0">
                <a:latin typeface="Aptos" panose="020B0004020202020204" pitchFamily="34" charset="0"/>
              </a:rPr>
              <a:t>No impact of changes to the Rent Act</a:t>
            </a:r>
          </a:p>
        </p:txBody>
      </p:sp>
    </p:spTree>
    <p:extLst>
      <p:ext uri="{BB962C8B-B14F-4D97-AF65-F5344CB8AC3E}">
        <p14:creationId xmlns:p14="http://schemas.microsoft.com/office/powerpoint/2010/main" val="1992375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9E27-CC5A-2AA1-E613-28438456EEF5}"/>
              </a:ext>
            </a:extLst>
          </p:cNvPr>
          <p:cNvSpPr>
            <a:spLocks noGrp="1"/>
          </p:cNvSpPr>
          <p:nvPr>
            <p:ph type="title"/>
          </p:nvPr>
        </p:nvSpPr>
        <p:spPr/>
        <p:txBody>
          <a:bodyPr/>
          <a:lstStyle/>
          <a:p>
            <a:r>
              <a:rPr lang="en-GB" dirty="0"/>
              <a:t>Backup Slides</a:t>
            </a:r>
          </a:p>
        </p:txBody>
      </p:sp>
      <p:sp>
        <p:nvSpPr>
          <p:cNvPr id="3" name="Text Placeholder 2">
            <a:extLst>
              <a:ext uri="{FF2B5EF4-FFF2-40B4-BE49-F238E27FC236}">
                <a16:creationId xmlns:a16="http://schemas.microsoft.com/office/drawing/2014/main" id="{CDBB2DA5-A1AA-A6B6-5367-00F9450E26A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0250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A891-F300-AA7D-B44F-E6FC00F0044D}"/>
              </a:ext>
            </a:extLst>
          </p:cNvPr>
          <p:cNvSpPr>
            <a:spLocks noGrp="1"/>
          </p:cNvSpPr>
          <p:nvPr>
            <p:ph type="title"/>
          </p:nvPr>
        </p:nvSpPr>
        <p:spPr/>
        <p:txBody>
          <a:bodyPr/>
          <a:lstStyle/>
          <a:p>
            <a:r>
              <a:rPr lang="en-GB" sz="3600" dirty="0"/>
              <a:t>Financial &amp; Missional Strength – possible approach</a:t>
            </a:r>
          </a:p>
        </p:txBody>
      </p:sp>
      <p:sp>
        <p:nvSpPr>
          <p:cNvPr id="18" name="TextBox 17">
            <a:extLst>
              <a:ext uri="{FF2B5EF4-FFF2-40B4-BE49-F238E27FC236}">
                <a16:creationId xmlns:a16="http://schemas.microsoft.com/office/drawing/2014/main" id="{44D84ACB-3D66-24E0-E066-A1886898A074}"/>
              </a:ext>
            </a:extLst>
          </p:cNvPr>
          <p:cNvSpPr txBox="1"/>
          <p:nvPr/>
        </p:nvSpPr>
        <p:spPr>
          <a:xfrm>
            <a:off x="1137672" y="838805"/>
            <a:ext cx="2140971"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b="1" dirty="0">
                <a:latin typeface="Aptos" panose="020B0004020202020204" pitchFamily="34" charset="0"/>
              </a:rPr>
              <a:t>Missional Strength</a:t>
            </a:r>
          </a:p>
          <a:p>
            <a:r>
              <a:rPr lang="en-GB" sz="1400" dirty="0">
                <a:latin typeface="Aptos" panose="020B0004020202020204" pitchFamily="34" charset="0"/>
              </a:rPr>
              <a:t>Attendance trajectory</a:t>
            </a:r>
          </a:p>
        </p:txBody>
      </p:sp>
      <p:sp>
        <p:nvSpPr>
          <p:cNvPr id="19" name="TextBox 18">
            <a:extLst>
              <a:ext uri="{FF2B5EF4-FFF2-40B4-BE49-F238E27FC236}">
                <a16:creationId xmlns:a16="http://schemas.microsoft.com/office/drawing/2014/main" id="{977AC5DB-CCA3-9B0F-23BA-6BFD40D81B5A}"/>
              </a:ext>
            </a:extLst>
          </p:cNvPr>
          <p:cNvSpPr txBox="1"/>
          <p:nvPr/>
        </p:nvSpPr>
        <p:spPr>
          <a:xfrm>
            <a:off x="7177953" y="5913449"/>
            <a:ext cx="2971647"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b="1" dirty="0">
                <a:latin typeface="Aptos" panose="020B0004020202020204" pitchFamily="34" charset="0"/>
              </a:rPr>
              <a:t>Financial Strength</a:t>
            </a:r>
          </a:p>
          <a:p>
            <a:r>
              <a:rPr lang="en-GB" sz="1400" dirty="0">
                <a:latin typeface="Aptos" panose="020B0004020202020204" pitchFamily="34" charset="0"/>
              </a:rPr>
              <a:t>Percentage payment of Parish Share</a:t>
            </a:r>
          </a:p>
        </p:txBody>
      </p:sp>
      <p:sp>
        <p:nvSpPr>
          <p:cNvPr id="31" name="Rectangle 30">
            <a:extLst>
              <a:ext uri="{FF2B5EF4-FFF2-40B4-BE49-F238E27FC236}">
                <a16:creationId xmlns:a16="http://schemas.microsoft.com/office/drawing/2014/main" id="{7943A306-1F9D-CB27-25A5-F0763FAEA56C}"/>
              </a:ext>
            </a:extLst>
          </p:cNvPr>
          <p:cNvSpPr/>
          <p:nvPr/>
        </p:nvSpPr>
        <p:spPr bwMode="auto">
          <a:xfrm>
            <a:off x="7469109" y="3479590"/>
            <a:ext cx="4172048" cy="1364217"/>
          </a:xfrm>
          <a:prstGeom prst="rect">
            <a:avLst/>
          </a:prstGeom>
          <a:solidFill>
            <a:schemeClr val="accent1">
              <a:lumMod val="20000"/>
              <a:lumOff val="80000"/>
            </a:schemeClr>
          </a:solidFill>
          <a:ln w="57150">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chemeClr val="tx1"/>
                </a:solidFill>
                <a:effectLst/>
                <a:latin typeface="Aptos" panose="020B0004020202020204" pitchFamily="34" charset="0"/>
              </a:rPr>
              <a:t>Mission Action Plan</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solidFill>
                  <a:schemeClr val="tx1"/>
                </a:solidFill>
                <a:latin typeface="Aptos" panose="020B0004020202020204" pitchFamily="34" charset="0"/>
              </a:rPr>
              <a:t>Noticing &amp; Naming</a:t>
            </a:r>
            <a:endParaRPr kumimoji="0" lang="en-GB" sz="1600" b="0" i="0" u="none" strike="noStrike" cap="none" normalizeH="0" baseline="0" dirty="0">
              <a:ln>
                <a:noFill/>
              </a:ln>
              <a:solidFill>
                <a:schemeClr val="tx1"/>
              </a:solidFill>
              <a:effectLst/>
              <a:latin typeface="Aptos" panose="020B0004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solidFill>
                  <a:schemeClr val="tx1"/>
                </a:solidFill>
                <a:latin typeface="Aptos" panose="020B0004020202020204" pitchFamily="34" charset="0"/>
              </a:rPr>
              <a:t>Leading your Church into Growth course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solidFill>
                  <a:schemeClr val="tx1"/>
                </a:solidFill>
                <a:latin typeface="Aptos" panose="020B0004020202020204" pitchFamily="34" charset="0"/>
              </a:rPr>
              <a:t>Missional Learning Community?</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chemeClr val="tx1"/>
                </a:solidFill>
                <a:effectLst/>
                <a:latin typeface="Aptos" panose="020B0004020202020204" pitchFamily="34" charset="0"/>
              </a:rPr>
              <a:t>Support from Mission &amp; Growth Advisor</a:t>
            </a:r>
          </a:p>
        </p:txBody>
      </p:sp>
      <p:grpSp>
        <p:nvGrpSpPr>
          <p:cNvPr id="12" name="Group 11">
            <a:extLst>
              <a:ext uri="{FF2B5EF4-FFF2-40B4-BE49-F238E27FC236}">
                <a16:creationId xmlns:a16="http://schemas.microsoft.com/office/drawing/2014/main" id="{ED8A6FA8-5D5C-492B-4171-AF9B79DE38CD}"/>
              </a:ext>
            </a:extLst>
          </p:cNvPr>
          <p:cNvGrpSpPr/>
          <p:nvPr/>
        </p:nvGrpSpPr>
        <p:grpSpPr>
          <a:xfrm>
            <a:off x="2208158" y="1590333"/>
            <a:ext cx="4659781" cy="4659776"/>
            <a:chOff x="2617072" y="1213944"/>
            <a:chExt cx="4824253" cy="4824248"/>
          </a:xfrm>
        </p:grpSpPr>
        <p:sp>
          <p:nvSpPr>
            <p:cNvPr id="3" name="Rectangle 2">
              <a:extLst>
                <a:ext uri="{FF2B5EF4-FFF2-40B4-BE49-F238E27FC236}">
                  <a16:creationId xmlns:a16="http://schemas.microsoft.com/office/drawing/2014/main" id="{74638A7E-1992-E13A-C220-1CD5BF668ACF}"/>
                </a:ext>
              </a:extLst>
            </p:cNvPr>
            <p:cNvSpPr/>
            <p:nvPr/>
          </p:nvSpPr>
          <p:spPr bwMode="auto">
            <a:xfrm>
              <a:off x="2617076" y="1213945"/>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8669B2D0-5F45-C4FF-B99A-0E2BEF2BB1B0}"/>
                </a:ext>
              </a:extLst>
            </p:cNvPr>
            <p:cNvSpPr/>
            <p:nvPr/>
          </p:nvSpPr>
          <p:spPr bwMode="auto">
            <a:xfrm>
              <a:off x="2617072" y="4430108"/>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7F91C36D-02E4-F3D8-A114-92022A6E5B08}"/>
                </a:ext>
              </a:extLst>
            </p:cNvPr>
            <p:cNvSpPr/>
            <p:nvPr/>
          </p:nvSpPr>
          <p:spPr bwMode="auto">
            <a:xfrm>
              <a:off x="2617073" y="2822026"/>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57188031-1702-2E8F-9E58-202AEFAB58A0}"/>
                </a:ext>
              </a:extLst>
            </p:cNvPr>
            <p:cNvSpPr/>
            <p:nvPr/>
          </p:nvSpPr>
          <p:spPr bwMode="auto">
            <a:xfrm>
              <a:off x="4219900" y="4430109"/>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D47A61A-A271-A53A-202B-6B2489BB7ABF}"/>
                </a:ext>
              </a:extLst>
            </p:cNvPr>
            <p:cNvSpPr/>
            <p:nvPr/>
          </p:nvSpPr>
          <p:spPr bwMode="auto">
            <a:xfrm>
              <a:off x="5833241" y="4430109"/>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1DD6DF56-0338-6DF5-73E2-31DA666F9A94}"/>
                </a:ext>
              </a:extLst>
            </p:cNvPr>
            <p:cNvSpPr/>
            <p:nvPr/>
          </p:nvSpPr>
          <p:spPr bwMode="auto">
            <a:xfrm>
              <a:off x="4225157" y="2822026"/>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11B77B4-B31D-EBF2-842C-9CC975887928}"/>
                </a:ext>
              </a:extLst>
            </p:cNvPr>
            <p:cNvSpPr/>
            <p:nvPr/>
          </p:nvSpPr>
          <p:spPr bwMode="auto">
            <a:xfrm>
              <a:off x="5833241" y="2822027"/>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B06F22FF-A430-60F2-023D-D3B4DCC0A72A}"/>
                </a:ext>
              </a:extLst>
            </p:cNvPr>
            <p:cNvSpPr/>
            <p:nvPr/>
          </p:nvSpPr>
          <p:spPr bwMode="auto">
            <a:xfrm>
              <a:off x="5833242" y="1213944"/>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4E902B6-7DBA-EE0B-2523-B66404C8F2ED}"/>
                </a:ext>
              </a:extLst>
            </p:cNvPr>
            <p:cNvSpPr/>
            <p:nvPr/>
          </p:nvSpPr>
          <p:spPr bwMode="auto">
            <a:xfrm>
              <a:off x="4225159" y="1213944"/>
              <a:ext cx="1608083" cy="16080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grpSp>
      <p:cxnSp>
        <p:nvCxnSpPr>
          <p:cNvPr id="14" name="Straight Arrow Connector 13">
            <a:extLst>
              <a:ext uri="{FF2B5EF4-FFF2-40B4-BE49-F238E27FC236}">
                <a16:creationId xmlns:a16="http://schemas.microsoft.com/office/drawing/2014/main" id="{783B95F9-F02C-F3DB-570B-5603066C4EC6}"/>
              </a:ext>
            </a:extLst>
          </p:cNvPr>
          <p:cNvCxnSpPr>
            <a:cxnSpLocks/>
          </p:cNvCxnSpPr>
          <p:nvPr/>
        </p:nvCxnSpPr>
        <p:spPr bwMode="auto">
          <a:xfrm flipV="1">
            <a:off x="2208158" y="1436509"/>
            <a:ext cx="0" cy="4813589"/>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69C47B7-DF2C-8E1B-C9E0-2B81FEF80902}"/>
              </a:ext>
            </a:extLst>
          </p:cNvPr>
          <p:cNvCxnSpPr>
            <a:cxnSpLocks/>
          </p:cNvCxnSpPr>
          <p:nvPr/>
        </p:nvCxnSpPr>
        <p:spPr bwMode="auto">
          <a:xfrm>
            <a:off x="2208158" y="6250108"/>
            <a:ext cx="4898812" cy="0"/>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F5439653-2885-526F-9D1C-1596ED2FD347}"/>
              </a:ext>
            </a:extLst>
          </p:cNvPr>
          <p:cNvSpPr txBox="1"/>
          <p:nvPr/>
        </p:nvSpPr>
        <p:spPr>
          <a:xfrm>
            <a:off x="1103674" y="2200209"/>
            <a:ext cx="1043876" cy="369332"/>
          </a:xfrm>
          <a:prstGeom prst="rect">
            <a:avLst/>
          </a:prstGeom>
          <a:noFill/>
        </p:spPr>
        <p:txBody>
          <a:bodyPr wrap="none" rtlCol="0">
            <a:spAutoFit/>
          </a:bodyPr>
          <a:lstStyle/>
          <a:p>
            <a:r>
              <a:rPr lang="en-GB" b="1" dirty="0">
                <a:latin typeface="Aptos" panose="020B0004020202020204" pitchFamily="34" charset="0"/>
              </a:rPr>
              <a:t>Growing</a:t>
            </a:r>
          </a:p>
        </p:txBody>
      </p:sp>
      <p:sp>
        <p:nvSpPr>
          <p:cNvPr id="21" name="TextBox 20">
            <a:extLst>
              <a:ext uri="{FF2B5EF4-FFF2-40B4-BE49-F238E27FC236}">
                <a16:creationId xmlns:a16="http://schemas.microsoft.com/office/drawing/2014/main" id="{68793D59-F0DE-F00B-70B7-82285C0433D9}"/>
              </a:ext>
            </a:extLst>
          </p:cNvPr>
          <p:cNvSpPr txBox="1"/>
          <p:nvPr/>
        </p:nvSpPr>
        <p:spPr>
          <a:xfrm>
            <a:off x="1292402" y="3603396"/>
            <a:ext cx="800027" cy="369332"/>
          </a:xfrm>
          <a:prstGeom prst="rect">
            <a:avLst/>
          </a:prstGeom>
          <a:noFill/>
        </p:spPr>
        <p:txBody>
          <a:bodyPr wrap="none" rtlCol="0">
            <a:spAutoFit/>
          </a:bodyPr>
          <a:lstStyle/>
          <a:p>
            <a:r>
              <a:rPr lang="en-GB" b="1" dirty="0">
                <a:latin typeface="Aptos" panose="020B0004020202020204" pitchFamily="34" charset="0"/>
              </a:rPr>
              <a:t>Static</a:t>
            </a:r>
          </a:p>
        </p:txBody>
      </p:sp>
      <p:sp>
        <p:nvSpPr>
          <p:cNvPr id="22" name="TextBox 21">
            <a:extLst>
              <a:ext uri="{FF2B5EF4-FFF2-40B4-BE49-F238E27FC236}">
                <a16:creationId xmlns:a16="http://schemas.microsoft.com/office/drawing/2014/main" id="{82421B20-314F-D044-BC6B-BC87AF086465}"/>
              </a:ext>
            </a:extLst>
          </p:cNvPr>
          <p:cNvSpPr txBox="1"/>
          <p:nvPr/>
        </p:nvSpPr>
        <p:spPr>
          <a:xfrm>
            <a:off x="960160" y="5180633"/>
            <a:ext cx="1181734" cy="369332"/>
          </a:xfrm>
          <a:prstGeom prst="rect">
            <a:avLst/>
          </a:prstGeom>
          <a:noFill/>
        </p:spPr>
        <p:txBody>
          <a:bodyPr wrap="none" rtlCol="0">
            <a:spAutoFit/>
          </a:bodyPr>
          <a:lstStyle/>
          <a:p>
            <a:r>
              <a:rPr lang="en-GB" b="1" dirty="0">
                <a:latin typeface="Aptos" panose="020B0004020202020204" pitchFamily="34" charset="0"/>
              </a:rPr>
              <a:t>Declining</a:t>
            </a:r>
          </a:p>
        </p:txBody>
      </p:sp>
      <p:sp>
        <p:nvSpPr>
          <p:cNvPr id="23" name="TextBox 22">
            <a:extLst>
              <a:ext uri="{FF2B5EF4-FFF2-40B4-BE49-F238E27FC236}">
                <a16:creationId xmlns:a16="http://schemas.microsoft.com/office/drawing/2014/main" id="{4D9DE649-5AD8-301C-AF9F-557C589937E2}"/>
              </a:ext>
            </a:extLst>
          </p:cNvPr>
          <p:cNvSpPr txBox="1"/>
          <p:nvPr/>
        </p:nvSpPr>
        <p:spPr>
          <a:xfrm>
            <a:off x="5841082" y="6267219"/>
            <a:ext cx="748163" cy="369332"/>
          </a:xfrm>
          <a:prstGeom prst="rect">
            <a:avLst/>
          </a:prstGeom>
          <a:noFill/>
        </p:spPr>
        <p:txBody>
          <a:bodyPr wrap="square" rtlCol="0">
            <a:spAutoFit/>
          </a:bodyPr>
          <a:lstStyle/>
          <a:p>
            <a:r>
              <a:rPr lang="en-GB" b="1" dirty="0">
                <a:latin typeface="Aptos" panose="020B0004020202020204" pitchFamily="34" charset="0"/>
              </a:rPr>
              <a:t>100%</a:t>
            </a:r>
          </a:p>
        </p:txBody>
      </p:sp>
      <p:sp>
        <p:nvSpPr>
          <p:cNvPr id="24" name="TextBox 23">
            <a:extLst>
              <a:ext uri="{FF2B5EF4-FFF2-40B4-BE49-F238E27FC236}">
                <a16:creationId xmlns:a16="http://schemas.microsoft.com/office/drawing/2014/main" id="{DA3FC62A-B4AA-37E5-8A23-D524E913295A}"/>
              </a:ext>
            </a:extLst>
          </p:cNvPr>
          <p:cNvSpPr txBox="1"/>
          <p:nvPr/>
        </p:nvSpPr>
        <p:spPr>
          <a:xfrm>
            <a:off x="4083045" y="6267219"/>
            <a:ext cx="1144541" cy="369332"/>
          </a:xfrm>
          <a:prstGeom prst="rect">
            <a:avLst/>
          </a:prstGeom>
          <a:noFill/>
        </p:spPr>
        <p:txBody>
          <a:bodyPr wrap="square" rtlCol="0">
            <a:spAutoFit/>
          </a:bodyPr>
          <a:lstStyle/>
          <a:p>
            <a:r>
              <a:rPr lang="en-GB" b="1" dirty="0">
                <a:latin typeface="Aptos" panose="020B0004020202020204" pitchFamily="34" charset="0"/>
              </a:rPr>
              <a:t>75%-99%</a:t>
            </a:r>
          </a:p>
        </p:txBody>
      </p:sp>
      <p:sp>
        <p:nvSpPr>
          <p:cNvPr id="25" name="TextBox 24">
            <a:extLst>
              <a:ext uri="{FF2B5EF4-FFF2-40B4-BE49-F238E27FC236}">
                <a16:creationId xmlns:a16="http://schemas.microsoft.com/office/drawing/2014/main" id="{AFC82978-D3AA-FB17-1832-919FBBB86ABB}"/>
              </a:ext>
            </a:extLst>
          </p:cNvPr>
          <p:cNvSpPr txBox="1"/>
          <p:nvPr/>
        </p:nvSpPr>
        <p:spPr>
          <a:xfrm>
            <a:off x="2616165" y="6267219"/>
            <a:ext cx="853384" cy="369332"/>
          </a:xfrm>
          <a:prstGeom prst="rect">
            <a:avLst/>
          </a:prstGeom>
          <a:noFill/>
        </p:spPr>
        <p:txBody>
          <a:bodyPr wrap="square" rtlCol="0">
            <a:spAutoFit/>
          </a:bodyPr>
          <a:lstStyle/>
          <a:p>
            <a:r>
              <a:rPr lang="en-GB" b="1" dirty="0">
                <a:latin typeface="Aptos" panose="020B0004020202020204" pitchFamily="34" charset="0"/>
              </a:rPr>
              <a:t>&lt;75%</a:t>
            </a:r>
          </a:p>
        </p:txBody>
      </p:sp>
      <p:sp>
        <p:nvSpPr>
          <p:cNvPr id="26" name="Rectangle 25">
            <a:extLst>
              <a:ext uri="{FF2B5EF4-FFF2-40B4-BE49-F238E27FC236}">
                <a16:creationId xmlns:a16="http://schemas.microsoft.com/office/drawing/2014/main" id="{BC00B742-A4E7-59C2-4030-A14EA9F74592}"/>
              </a:ext>
            </a:extLst>
          </p:cNvPr>
          <p:cNvSpPr/>
          <p:nvPr/>
        </p:nvSpPr>
        <p:spPr bwMode="auto">
          <a:xfrm>
            <a:off x="2329382" y="1683945"/>
            <a:ext cx="2898193" cy="4489220"/>
          </a:xfrm>
          <a:prstGeom prst="rect">
            <a:avLst/>
          </a:prstGeom>
          <a:noFill/>
          <a:ln w="76200">
            <a:solidFill>
              <a:srgbClr val="FFDC0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1D051036-F7D8-BFB9-2274-0A065D239CC4}"/>
              </a:ext>
            </a:extLst>
          </p:cNvPr>
          <p:cNvSpPr/>
          <p:nvPr/>
        </p:nvSpPr>
        <p:spPr bwMode="auto">
          <a:xfrm>
            <a:off x="2271106" y="3220536"/>
            <a:ext cx="4596832" cy="2985302"/>
          </a:xfrm>
          <a:prstGeom prst="rect">
            <a:avLst/>
          </a:prstGeom>
          <a:noFill/>
          <a:ln w="76200">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imes New Roman" pitchFamily="18" charset="0"/>
            </a:endParaRPr>
          </a:p>
        </p:txBody>
      </p:sp>
      <p:sp>
        <p:nvSpPr>
          <p:cNvPr id="36" name="Rectangle 35">
            <a:extLst>
              <a:ext uri="{FF2B5EF4-FFF2-40B4-BE49-F238E27FC236}">
                <a16:creationId xmlns:a16="http://schemas.microsoft.com/office/drawing/2014/main" id="{09103D79-4CB2-0A37-F729-4444ED786DE5}"/>
              </a:ext>
            </a:extLst>
          </p:cNvPr>
          <p:cNvSpPr/>
          <p:nvPr/>
        </p:nvSpPr>
        <p:spPr bwMode="auto">
          <a:xfrm>
            <a:off x="2400366" y="4765955"/>
            <a:ext cx="1301728" cy="1331224"/>
          </a:xfrm>
          <a:prstGeom prst="rect">
            <a:avLst/>
          </a:prstGeom>
          <a:ln>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ptos" panose="020B00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rgbClr val="FFFF00"/>
                </a:solidFill>
                <a:effectLst/>
                <a:latin typeface="Aptos" panose="020B0004020202020204" pitchFamily="34" charset="0"/>
              </a:rPr>
              <a:t>Deanery Review</a:t>
            </a:r>
          </a:p>
        </p:txBody>
      </p:sp>
      <p:sp>
        <p:nvSpPr>
          <p:cNvPr id="29" name="Rectangle 28">
            <a:extLst>
              <a:ext uri="{FF2B5EF4-FFF2-40B4-BE49-F238E27FC236}">
                <a16:creationId xmlns:a16="http://schemas.microsoft.com/office/drawing/2014/main" id="{0DF1FDF0-F1AA-7E24-276B-B948A2710417}"/>
              </a:ext>
            </a:extLst>
          </p:cNvPr>
          <p:cNvSpPr/>
          <p:nvPr/>
        </p:nvSpPr>
        <p:spPr bwMode="auto">
          <a:xfrm>
            <a:off x="7469109" y="2112280"/>
            <a:ext cx="4172048" cy="1095038"/>
          </a:xfrm>
          <a:prstGeom prst="rect">
            <a:avLst/>
          </a:prstGeom>
          <a:solidFill>
            <a:srgbClr val="FEF9DA"/>
          </a:solidFill>
          <a:ln w="57150">
            <a:solidFill>
              <a:srgbClr val="FFDC0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600" dirty="0">
                <a:solidFill>
                  <a:schemeClr val="tx1"/>
                </a:solidFill>
                <a:latin typeface="Aptos" panose="020B0004020202020204" pitchFamily="34" charset="0"/>
              </a:rPr>
              <a:t>Financial Action Plan</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chemeClr val="tx1"/>
                </a:solidFill>
                <a:effectLst/>
                <a:latin typeface="Aptos" panose="020B0004020202020204" pitchFamily="34" charset="0"/>
              </a:rPr>
              <a:t>Consider PGS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chemeClr val="tx1"/>
                </a:solidFill>
                <a:effectLst/>
                <a:latin typeface="Aptos" panose="020B0004020202020204" pitchFamily="34" charset="0"/>
              </a:rPr>
              <a:t>Support from Generous Giving Advisor</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chemeClr val="tx1"/>
                </a:solidFill>
                <a:effectLst/>
                <a:latin typeface="Aptos" panose="020B0004020202020204" pitchFamily="34" charset="0"/>
              </a:rPr>
              <a:t>Additional Generous Giving Advisor?</a:t>
            </a:r>
          </a:p>
        </p:txBody>
      </p:sp>
    </p:spTree>
    <p:extLst>
      <p:ext uri="{BB962C8B-B14F-4D97-AF65-F5344CB8AC3E}">
        <p14:creationId xmlns:p14="http://schemas.microsoft.com/office/powerpoint/2010/main" val="385264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2FA302-DE67-5FF0-0905-02F272F5BBBC}"/>
              </a:ext>
            </a:extLst>
          </p:cNvPr>
          <p:cNvSpPr/>
          <p:nvPr/>
        </p:nvSpPr>
        <p:spPr bwMode="auto">
          <a:xfrm>
            <a:off x="1295467" y="152636"/>
            <a:ext cx="10609179" cy="720080"/>
          </a:xfrm>
          <a:prstGeom prst="rect">
            <a:avLst/>
          </a:prstGeom>
          <a:noFill/>
          <a:ln w="12700">
            <a:noFill/>
          </a:ln>
          <a:effectLst/>
        </p:spPr>
        <p:txBody>
          <a:bodyPr vert="horz" wrap="square" lIns="91440" tIns="45720" rIns="91440" bIns="45720" numCol="1" anchor="b" anchorCtr="0" compatLnSpc="1">
            <a:prstTxWarp prst="textNoShape">
              <a:avLst/>
            </a:prstTxWarp>
            <a:normAutofit/>
          </a:bodyPr>
          <a:lstStyle/>
          <a:p>
            <a:pPr eaLnBrk="0" fontAlgn="base" hangingPunct="0">
              <a:spcBef>
                <a:spcPct val="0"/>
              </a:spcBef>
              <a:spcAft>
                <a:spcPts val="600"/>
              </a:spcAft>
            </a:pPr>
            <a:r>
              <a:rPr lang="en-US" sz="4000" b="1" cap="none" spc="0" dirty="0">
                <a:ln w="6600">
                  <a:solidFill>
                    <a:schemeClr val="accent2"/>
                  </a:solidFill>
                  <a:prstDash val="solid"/>
                </a:ln>
                <a:solidFill>
                  <a:srgbClr val="0C65AF"/>
                </a:solidFill>
                <a:effectLst>
                  <a:outerShdw dist="38100" dir="2700000" algn="tl" rotWithShape="0">
                    <a:schemeClr val="accent2"/>
                  </a:outerShdw>
                </a:effectLst>
                <a:latin typeface="Calibri" panose="020F0502020204030204" pitchFamily="34" charset="0"/>
                <a:ea typeface="+mj-ea"/>
                <a:cs typeface="Calibri" panose="020F0502020204030204" pitchFamily="34" charset="0"/>
              </a:rPr>
              <a:t>Thank you!</a:t>
            </a:r>
          </a:p>
        </p:txBody>
      </p:sp>
      <p:sp>
        <p:nvSpPr>
          <p:cNvPr id="2" name="Slide Number Placeholder 1">
            <a:extLst>
              <a:ext uri="{FF2B5EF4-FFF2-40B4-BE49-F238E27FC236}">
                <a16:creationId xmlns:a16="http://schemas.microsoft.com/office/drawing/2014/main" id="{AAA4A6E8-7743-5310-3BF7-76CF33158116}"/>
              </a:ext>
            </a:extLst>
          </p:cNvPr>
          <p:cNvSpPr>
            <a:spLocks noGrp="1"/>
          </p:cNvSpPr>
          <p:nvPr>
            <p:ph type="sldNum" sz="quarter" idx="4294967295"/>
          </p:nvPr>
        </p:nvSpPr>
        <p:spPr>
          <a:prstGeom prst="rect">
            <a:avLst/>
          </a:prstGeom>
        </p:spPr>
        <p:txBody>
          <a:bodyPr/>
          <a:lstStyle/>
          <a:p>
            <a:pPr>
              <a:spcAft>
                <a:spcPts val="600"/>
              </a:spcAft>
            </a:pPr>
            <a:fld id="{86CB4B4D-7CA3-9044-876B-883B54F8677D}" type="slidenum">
              <a:rPr lang="en-GB" smtClean="0"/>
              <a:pPr>
                <a:spcAft>
                  <a:spcPts val="600"/>
                </a:spcAft>
              </a:pPr>
              <a:t>4</a:t>
            </a:fld>
            <a:endParaRPr lang="en-GB" dirty="0"/>
          </a:p>
        </p:txBody>
      </p:sp>
      <p:graphicFrame>
        <p:nvGraphicFramePr>
          <p:cNvPr id="6" name="TextBox 3">
            <a:extLst>
              <a:ext uri="{FF2B5EF4-FFF2-40B4-BE49-F238E27FC236}">
                <a16:creationId xmlns:a16="http://schemas.microsoft.com/office/drawing/2014/main" id="{84C2DBAD-5863-C308-CEFF-B7DDF6A1C515}"/>
              </a:ext>
            </a:extLst>
          </p:cNvPr>
          <p:cNvGraphicFramePr/>
          <p:nvPr>
            <p:extLst>
              <p:ext uri="{D42A27DB-BD31-4B8C-83A1-F6EECF244321}">
                <p14:modId xmlns:p14="http://schemas.microsoft.com/office/powerpoint/2010/main" val="3243319317"/>
              </p:ext>
            </p:extLst>
          </p:nvPr>
        </p:nvGraphicFramePr>
        <p:xfrm>
          <a:off x="1295063" y="1124744"/>
          <a:ext cx="10609179" cy="5211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22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Financial Projections</a:t>
            </a:r>
          </a:p>
        </p:txBody>
      </p:sp>
      <p:sp>
        <p:nvSpPr>
          <p:cNvPr id="3" name="Content Placeholder 2"/>
          <p:cNvSpPr>
            <a:spLocks noGrp="1"/>
          </p:cNvSpPr>
          <p:nvPr>
            <p:ph idx="1"/>
          </p:nvPr>
        </p:nvSpPr>
        <p:spPr/>
        <p:txBody>
          <a:bodyPr>
            <a:normAutofit/>
          </a:bodyPr>
          <a:lstStyle/>
          <a:p>
            <a:pPr marL="0" indent="0">
              <a:buNone/>
            </a:pPr>
            <a:r>
              <a:rPr lang="en-US" sz="2800" dirty="0">
                <a:latin typeface="Aptos" panose="020B0004020202020204" pitchFamily="34" charset="0"/>
              </a:rPr>
              <a:t>Diocesan Synod Motion November 2023:</a:t>
            </a:r>
          </a:p>
          <a:p>
            <a:endParaRPr lang="en-US" sz="1600" dirty="0">
              <a:latin typeface="Aptos" panose="020B0004020202020204" pitchFamily="34" charset="0"/>
            </a:endParaRPr>
          </a:p>
          <a:p>
            <a:pPr marL="0" indent="0">
              <a:buNone/>
            </a:pPr>
            <a:r>
              <a:rPr lang="en-GB" sz="2400" dirty="0">
                <a:latin typeface="Aptos" panose="020B0004020202020204" pitchFamily="34" charset="0"/>
              </a:rPr>
              <a:t>“This Synod reluctantly approves the 2024 Diocesan budget and tasks the Archbishops Council with bringing to this Synod, no later than July 2024, credible proposals for ensuring that the CDBF account achieves a sustainable balance of income and expenditure by 2027.” </a:t>
            </a:r>
          </a:p>
          <a:p>
            <a:pPr marL="0" indent="0">
              <a:buNone/>
            </a:pPr>
            <a:endParaRPr lang="en-GB" sz="2400" dirty="0">
              <a:latin typeface="Aptos" panose="020B0004020202020204" pitchFamily="34" charset="0"/>
            </a:endParaRPr>
          </a:p>
          <a:p>
            <a:pPr marL="0" indent="0">
              <a:buNone/>
            </a:pPr>
            <a:r>
              <a:rPr lang="en-GB" sz="2400" dirty="0">
                <a:latin typeface="Aptos" panose="020B0004020202020204" pitchFamily="34" charset="0"/>
              </a:rPr>
              <a:t>ABC subsequently agreed that, in addition to the Motion, projections would be extended out to 2030  in order to align with the strategic imperative of the 3 Bold Outcomes. </a:t>
            </a:r>
            <a:endParaRPr lang="en-US" sz="2400" dirty="0">
              <a:latin typeface="Aptos" panose="020B0004020202020204" pitchFamily="34" charset="0"/>
            </a:endParaRPr>
          </a:p>
          <a:p>
            <a:pPr marL="0" indent="0">
              <a:buNone/>
            </a:pPr>
            <a:endParaRPr lang="en-GB" sz="2400" dirty="0">
              <a:latin typeface="Aptos" panose="020B0004020202020204" pitchFamily="34" charset="0"/>
            </a:endParaRPr>
          </a:p>
          <a:p>
            <a:pPr marL="0" indent="0">
              <a:buNone/>
            </a:pPr>
            <a:endParaRPr lang="en-GB" sz="2400" dirty="0">
              <a:latin typeface="Aptos" panose="020B0004020202020204" pitchFamily="34" charset="0"/>
            </a:endParaRPr>
          </a:p>
          <a:p>
            <a:pPr marL="0" indent="0">
              <a:buNone/>
            </a:pPr>
            <a:endParaRPr lang="en-GB" sz="2400" dirty="0">
              <a:latin typeface="Aptos" panose="020B0004020202020204" pitchFamily="34" charset="0"/>
            </a:endParaRPr>
          </a:p>
        </p:txBody>
      </p:sp>
      <p:sp>
        <p:nvSpPr>
          <p:cNvPr id="4" name="Rectangle 3"/>
          <p:cNvSpPr/>
          <p:nvPr/>
        </p:nvSpPr>
        <p:spPr>
          <a:xfrm>
            <a:off x="1731818" y="5174166"/>
            <a:ext cx="9379527" cy="11623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dirty="0">
                <a:latin typeface="Aptos" panose="020B0004020202020204" pitchFamily="34" charset="0"/>
              </a:rPr>
              <a:t>CDBF established a Working Group to respond to Synod’s Motion. </a:t>
            </a:r>
          </a:p>
          <a:p>
            <a:pPr algn="ctr"/>
            <a:r>
              <a:rPr lang="en-GB" sz="2000" dirty="0">
                <a:latin typeface="Aptos" panose="020B0004020202020204" pitchFamily="34" charset="0"/>
              </a:rPr>
              <a:t>(Please find details of Working Group members and organisation in Appendix 1)</a:t>
            </a:r>
          </a:p>
        </p:txBody>
      </p:sp>
    </p:spTree>
    <p:extLst>
      <p:ext uri="{BB962C8B-B14F-4D97-AF65-F5344CB8AC3E}">
        <p14:creationId xmlns:p14="http://schemas.microsoft.com/office/powerpoint/2010/main" val="112812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3 Bold Outcomes By 2030</a:t>
            </a:r>
          </a:p>
        </p:txBody>
      </p:sp>
      <p:sp>
        <p:nvSpPr>
          <p:cNvPr id="4" name="Rectangle 3"/>
          <p:cNvSpPr/>
          <p:nvPr/>
        </p:nvSpPr>
        <p:spPr>
          <a:xfrm>
            <a:off x="7234120" y="2064157"/>
            <a:ext cx="3743184" cy="272968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latin typeface="Aptos" panose="020B0004020202020204" pitchFamily="34" charset="0"/>
              </a:rPr>
              <a:t>New life, in some shape or form, is to be expected, prayed for and worked for everywhere. </a:t>
            </a:r>
          </a:p>
        </p:txBody>
      </p:sp>
      <p:pic>
        <p:nvPicPr>
          <p:cNvPr id="5" name="Picture 4" descr="A picture containing text, circle, font&#10;&#10;Description automatically generated">
            <a:extLst>
              <a:ext uri="{FF2B5EF4-FFF2-40B4-BE49-F238E27FC236}">
                <a16:creationId xmlns:a16="http://schemas.microsoft.com/office/drawing/2014/main" id="{B20C3362-40B0-1768-219B-8071C3196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501" y="872716"/>
            <a:ext cx="5025122" cy="4852832"/>
          </a:xfrm>
          <a:prstGeom prst="rect">
            <a:avLst/>
          </a:prstGeom>
        </p:spPr>
      </p:pic>
      <p:sp>
        <p:nvSpPr>
          <p:cNvPr id="6" name="TextBox 5">
            <a:extLst>
              <a:ext uri="{FF2B5EF4-FFF2-40B4-BE49-F238E27FC236}">
                <a16:creationId xmlns:a16="http://schemas.microsoft.com/office/drawing/2014/main" id="{00095FFA-CD42-268C-E606-70D000505542}"/>
              </a:ext>
            </a:extLst>
          </p:cNvPr>
          <p:cNvSpPr txBox="1"/>
          <p:nvPr/>
        </p:nvSpPr>
        <p:spPr>
          <a:xfrm>
            <a:off x="1650125" y="5785229"/>
            <a:ext cx="4445875" cy="400110"/>
          </a:xfrm>
          <a:prstGeom prst="rect">
            <a:avLst/>
          </a:prstGeom>
          <a:noFill/>
        </p:spPr>
        <p:txBody>
          <a:bodyPr wrap="square" rtlCol="0">
            <a:spAutoFit/>
          </a:bodyPr>
          <a:lstStyle/>
          <a:p>
            <a:r>
              <a:rPr lang="en-GB" sz="2000" i="1" dirty="0">
                <a:latin typeface="Aptos" panose="020B0004020202020204" pitchFamily="34" charset="0"/>
              </a:rPr>
              <a:t>Agreed by Diocesan Synod in July 2023</a:t>
            </a:r>
          </a:p>
        </p:txBody>
      </p:sp>
    </p:spTree>
    <p:extLst>
      <p:ext uri="{BB962C8B-B14F-4D97-AF65-F5344CB8AC3E}">
        <p14:creationId xmlns:p14="http://schemas.microsoft.com/office/powerpoint/2010/main" val="105084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4C36A16-C9D5-F3C6-2F11-512F79CA44A0}"/>
              </a:ext>
            </a:extLst>
          </p:cNvPr>
          <p:cNvSpPr txBox="1"/>
          <p:nvPr/>
        </p:nvSpPr>
        <p:spPr>
          <a:xfrm>
            <a:off x="7746397" y="828173"/>
            <a:ext cx="4158249" cy="3416320"/>
          </a:xfrm>
          <a:prstGeom prst="rect">
            <a:avLst/>
          </a:prstGeom>
          <a:noFill/>
        </p:spPr>
        <p:txBody>
          <a:bodyPr wrap="square" rtlCol="0">
            <a:spAutoFit/>
          </a:bodyPr>
          <a:lstStyle/>
          <a:p>
            <a:r>
              <a:rPr lang="en-GB" b="1" u="sng" dirty="0">
                <a:latin typeface="Aptos" panose="020B0004020202020204" pitchFamily="34" charset="0"/>
                <a:ea typeface="Source Sans Pro" panose="020B0503030403020204" pitchFamily="34" charset="0"/>
              </a:rPr>
              <a:t>Notes</a:t>
            </a:r>
          </a:p>
          <a:p>
            <a:pPr marL="285750" indent="-285750">
              <a:buFont typeface="Arial" panose="020B0604020202020204" pitchFamily="34" charset="0"/>
              <a:buChar char="•"/>
            </a:pPr>
            <a:r>
              <a:rPr lang="en-GB" dirty="0">
                <a:latin typeface="Aptos" panose="020B0004020202020204" pitchFamily="34" charset="0"/>
                <a:ea typeface="Source Sans Pro" panose="020B0503030403020204" pitchFamily="34" charset="0"/>
              </a:rPr>
              <a:t>Clergy costs are driven by the number of clergy. We can only influence the cost base when vacancies arise.</a:t>
            </a:r>
          </a:p>
          <a:p>
            <a:pPr marL="285750" indent="-285750">
              <a:buFont typeface="Arial" panose="020B0604020202020204" pitchFamily="34" charset="0"/>
              <a:buChar char="•"/>
            </a:pPr>
            <a:r>
              <a:rPr lang="en-GB" dirty="0">
                <a:latin typeface="Aptos" panose="020B0004020202020204" pitchFamily="34" charset="0"/>
                <a:ea typeface="Source Sans Pro" panose="020B0503030403020204" pitchFamily="34" charset="0"/>
              </a:rPr>
              <a:t>We can determine the number of curates but need to maintain a supply line given recruitment issues.</a:t>
            </a:r>
          </a:p>
          <a:p>
            <a:pPr marL="285750" indent="-285750">
              <a:buFont typeface="Arial" panose="020B0604020202020204" pitchFamily="34" charset="0"/>
              <a:buChar char="•"/>
            </a:pPr>
            <a:r>
              <a:rPr lang="en-GB" dirty="0">
                <a:latin typeface="Aptos" panose="020B0004020202020204" pitchFamily="34" charset="0"/>
                <a:ea typeface="Source Sans Pro" panose="020B0503030403020204" pitchFamily="34" charset="0"/>
              </a:rPr>
              <a:t>Some of our staffing costs are statutory or mandatory e.g. Financial Accounts &amp; Audit, Safeguarding, clergy Ministerial Development Reviews</a:t>
            </a:r>
          </a:p>
        </p:txBody>
      </p:sp>
      <p:sp>
        <p:nvSpPr>
          <p:cNvPr id="6" name="Oval 5">
            <a:extLst>
              <a:ext uri="{FF2B5EF4-FFF2-40B4-BE49-F238E27FC236}">
                <a16:creationId xmlns:a16="http://schemas.microsoft.com/office/drawing/2014/main" id="{0042E5DD-1229-B438-49D2-07CD0C056F73}"/>
              </a:ext>
            </a:extLst>
          </p:cNvPr>
          <p:cNvSpPr/>
          <p:nvPr/>
        </p:nvSpPr>
        <p:spPr>
          <a:xfrm>
            <a:off x="3112741" y="2478293"/>
            <a:ext cx="2423243" cy="2390859"/>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panose="020B0004020202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1E092DCD-C00E-CCC0-82D2-1C8581BA9563}"/>
              </a:ext>
            </a:extLst>
          </p:cNvPr>
          <p:cNvSpPr txBox="1"/>
          <p:nvPr/>
        </p:nvSpPr>
        <p:spPr>
          <a:xfrm>
            <a:off x="5084127" y="2893565"/>
            <a:ext cx="1410130"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Clergy costs</a:t>
            </a:r>
          </a:p>
        </p:txBody>
      </p:sp>
      <p:sp>
        <p:nvSpPr>
          <p:cNvPr id="20" name="TextBox 19">
            <a:extLst>
              <a:ext uri="{FF2B5EF4-FFF2-40B4-BE49-F238E27FC236}">
                <a16:creationId xmlns:a16="http://schemas.microsoft.com/office/drawing/2014/main" id="{C94DB237-0818-64CF-2EC7-9A96E2CD35DC}"/>
              </a:ext>
            </a:extLst>
          </p:cNvPr>
          <p:cNvSpPr txBox="1"/>
          <p:nvPr/>
        </p:nvSpPr>
        <p:spPr>
          <a:xfrm>
            <a:off x="5119380" y="4020938"/>
            <a:ext cx="153606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Staffing costs</a:t>
            </a:r>
          </a:p>
        </p:txBody>
      </p:sp>
      <p:sp>
        <p:nvSpPr>
          <p:cNvPr id="25" name="TextBox 24">
            <a:extLst>
              <a:ext uri="{FF2B5EF4-FFF2-40B4-BE49-F238E27FC236}">
                <a16:creationId xmlns:a16="http://schemas.microsoft.com/office/drawing/2014/main" id="{207EB150-6B82-D27F-7ADF-E0EA10D1FF6F}"/>
              </a:ext>
            </a:extLst>
          </p:cNvPr>
          <p:cNvSpPr txBox="1"/>
          <p:nvPr/>
        </p:nvSpPr>
        <p:spPr>
          <a:xfrm>
            <a:off x="4351942" y="2448230"/>
            <a:ext cx="972895"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Curates</a:t>
            </a:r>
          </a:p>
        </p:txBody>
      </p:sp>
      <p:sp>
        <p:nvSpPr>
          <p:cNvPr id="2" name="TextBox 1">
            <a:extLst>
              <a:ext uri="{FF2B5EF4-FFF2-40B4-BE49-F238E27FC236}">
                <a16:creationId xmlns:a16="http://schemas.microsoft.com/office/drawing/2014/main" id="{4378A0DD-2AD8-4521-F08B-8D4ACE756A67}"/>
              </a:ext>
            </a:extLst>
          </p:cNvPr>
          <p:cNvSpPr txBox="1"/>
          <p:nvPr/>
        </p:nvSpPr>
        <p:spPr>
          <a:xfrm>
            <a:off x="3433935" y="3356820"/>
            <a:ext cx="1836015"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Parish Share Ask</a:t>
            </a:r>
          </a:p>
        </p:txBody>
      </p:sp>
      <p:sp>
        <p:nvSpPr>
          <p:cNvPr id="3" name="Title 2">
            <a:extLst>
              <a:ext uri="{FF2B5EF4-FFF2-40B4-BE49-F238E27FC236}">
                <a16:creationId xmlns:a16="http://schemas.microsoft.com/office/drawing/2014/main" id="{BB8D1340-84AE-5A8F-0BB6-F7CD085A9B8F}"/>
              </a:ext>
            </a:extLst>
          </p:cNvPr>
          <p:cNvSpPr>
            <a:spLocks noGrp="1"/>
          </p:cNvSpPr>
          <p:nvPr>
            <p:ph type="title"/>
          </p:nvPr>
        </p:nvSpPr>
        <p:spPr/>
        <p:txBody>
          <a:bodyPr/>
          <a:lstStyle/>
          <a:p>
            <a:r>
              <a:rPr lang="en-GB" dirty="0"/>
              <a:t>Circles of concern, influence and control (DBF)</a:t>
            </a:r>
          </a:p>
        </p:txBody>
      </p:sp>
      <p:sp>
        <p:nvSpPr>
          <p:cNvPr id="9" name="Rectangle 8">
            <a:extLst>
              <a:ext uri="{FF2B5EF4-FFF2-40B4-BE49-F238E27FC236}">
                <a16:creationId xmlns:a16="http://schemas.microsoft.com/office/drawing/2014/main" id="{144EA710-B376-FA8F-A75F-87FE6FA0F81D}"/>
              </a:ext>
            </a:extLst>
          </p:cNvPr>
          <p:cNvSpPr/>
          <p:nvPr/>
        </p:nvSpPr>
        <p:spPr>
          <a:xfrm>
            <a:off x="3612260" y="3908036"/>
            <a:ext cx="1235068" cy="40740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solidFill>
                  <a:schemeClr val="bg1"/>
                </a:solidFill>
                <a:latin typeface="Aptos" panose="020B0004020202020204" pitchFamily="34" charset="0"/>
                <a:ea typeface="Source Sans Pro" panose="020B0503030403020204" pitchFamily="34" charset="0"/>
              </a:rPr>
              <a:t>Control</a:t>
            </a:r>
          </a:p>
        </p:txBody>
      </p:sp>
    </p:spTree>
    <p:extLst>
      <p:ext uri="{BB962C8B-B14F-4D97-AF65-F5344CB8AC3E}">
        <p14:creationId xmlns:p14="http://schemas.microsoft.com/office/powerpoint/2010/main" val="19046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4C36A16-C9D5-F3C6-2F11-512F79CA44A0}"/>
              </a:ext>
            </a:extLst>
          </p:cNvPr>
          <p:cNvSpPr txBox="1"/>
          <p:nvPr/>
        </p:nvSpPr>
        <p:spPr>
          <a:xfrm>
            <a:off x="7746397" y="828173"/>
            <a:ext cx="4158249" cy="1754326"/>
          </a:xfrm>
          <a:prstGeom prst="rect">
            <a:avLst/>
          </a:prstGeom>
          <a:noFill/>
        </p:spPr>
        <p:txBody>
          <a:bodyPr wrap="square" rtlCol="0">
            <a:spAutoFit/>
          </a:bodyPr>
          <a:lstStyle/>
          <a:p>
            <a:r>
              <a:rPr lang="en-GB" b="1" u="sng" dirty="0">
                <a:latin typeface="Aptos" panose="020B0004020202020204" pitchFamily="34" charset="0"/>
                <a:ea typeface="Source Sans Pro" panose="020B0503030403020204" pitchFamily="34" charset="0"/>
              </a:rPr>
              <a:t>Notes</a:t>
            </a:r>
          </a:p>
          <a:p>
            <a:pPr marL="285750" indent="-285750">
              <a:buFont typeface="Arial" panose="020B0604020202020204" pitchFamily="34" charset="0"/>
              <a:buChar char="•"/>
            </a:pPr>
            <a:r>
              <a:rPr lang="en-GB" dirty="0">
                <a:latin typeface="Aptos" panose="020B0004020202020204" pitchFamily="34" charset="0"/>
                <a:ea typeface="Source Sans Pro" panose="020B0503030403020204" pitchFamily="34" charset="0"/>
              </a:rPr>
              <a:t>PCCs are autonomous. Parish Share payment is variable. Missional activity is expected but discretionary.</a:t>
            </a:r>
          </a:p>
          <a:p>
            <a:pPr marL="285750" indent="-285750">
              <a:buFont typeface="Arial" panose="020B0604020202020204" pitchFamily="34" charset="0"/>
              <a:buChar char="•"/>
            </a:pPr>
            <a:r>
              <a:rPr lang="en-GB" dirty="0">
                <a:latin typeface="Aptos" panose="020B0004020202020204" pitchFamily="34" charset="0"/>
                <a:ea typeface="Source Sans Pro" panose="020B0503030403020204" pitchFamily="34" charset="0"/>
              </a:rPr>
              <a:t>Clergy terms of employment are different to normal employment</a:t>
            </a:r>
          </a:p>
        </p:txBody>
      </p:sp>
      <p:sp>
        <p:nvSpPr>
          <p:cNvPr id="5" name="Oval 4">
            <a:extLst>
              <a:ext uri="{FF2B5EF4-FFF2-40B4-BE49-F238E27FC236}">
                <a16:creationId xmlns:a16="http://schemas.microsoft.com/office/drawing/2014/main" id="{54845AE2-3566-7A42-3258-9A51B907F671}"/>
              </a:ext>
            </a:extLst>
          </p:cNvPr>
          <p:cNvSpPr/>
          <p:nvPr/>
        </p:nvSpPr>
        <p:spPr>
          <a:xfrm>
            <a:off x="2261715" y="1556877"/>
            <a:ext cx="4161792" cy="416179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a typeface="Source Sans Pro" panose="020B0503030403020204" pitchFamily="34" charset="0"/>
            </a:endParaRPr>
          </a:p>
        </p:txBody>
      </p:sp>
      <p:sp>
        <p:nvSpPr>
          <p:cNvPr id="6" name="Oval 5">
            <a:extLst>
              <a:ext uri="{FF2B5EF4-FFF2-40B4-BE49-F238E27FC236}">
                <a16:creationId xmlns:a16="http://schemas.microsoft.com/office/drawing/2014/main" id="{0042E5DD-1229-B438-49D2-07CD0C056F73}"/>
              </a:ext>
            </a:extLst>
          </p:cNvPr>
          <p:cNvSpPr/>
          <p:nvPr/>
        </p:nvSpPr>
        <p:spPr>
          <a:xfrm>
            <a:off x="3112741" y="2478293"/>
            <a:ext cx="2423243" cy="2390859"/>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panose="020B0004020202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6479400F-E84E-4D0C-F8CD-AAC937864B1A}"/>
              </a:ext>
            </a:extLst>
          </p:cNvPr>
          <p:cNvSpPr txBox="1"/>
          <p:nvPr/>
        </p:nvSpPr>
        <p:spPr>
          <a:xfrm>
            <a:off x="4403050" y="1669698"/>
            <a:ext cx="178087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National church</a:t>
            </a:r>
          </a:p>
        </p:txBody>
      </p:sp>
      <p:sp>
        <p:nvSpPr>
          <p:cNvPr id="16" name="TextBox 15">
            <a:extLst>
              <a:ext uri="{FF2B5EF4-FFF2-40B4-BE49-F238E27FC236}">
                <a16:creationId xmlns:a16="http://schemas.microsoft.com/office/drawing/2014/main" id="{C55D67C0-0D8C-96B5-EF66-A7D082E2AFB8}"/>
              </a:ext>
            </a:extLst>
          </p:cNvPr>
          <p:cNvSpPr txBox="1"/>
          <p:nvPr/>
        </p:nvSpPr>
        <p:spPr>
          <a:xfrm>
            <a:off x="2781344" y="2307020"/>
            <a:ext cx="832919" cy="369332"/>
          </a:xfrm>
          <a:prstGeom prst="rect">
            <a:avLst/>
          </a:prstGeom>
          <a:noFill/>
        </p:spPr>
        <p:txBody>
          <a:bodyPr wrap="square" rtlCol="0">
            <a:spAutoFit/>
          </a:bodyPr>
          <a:lstStyle/>
          <a:p>
            <a:r>
              <a:rPr lang="en-GB" dirty="0">
                <a:highlight>
                  <a:srgbClr val="FFFF00"/>
                </a:highlight>
                <a:latin typeface="Aptos" panose="020B0004020202020204" pitchFamily="34" charset="0"/>
                <a:ea typeface="Source Sans Pro" panose="020B0503030403020204" pitchFamily="34" charset="0"/>
              </a:rPr>
              <a:t>PCCs</a:t>
            </a:r>
          </a:p>
        </p:txBody>
      </p:sp>
      <p:sp>
        <p:nvSpPr>
          <p:cNvPr id="17" name="TextBox 16">
            <a:extLst>
              <a:ext uri="{FF2B5EF4-FFF2-40B4-BE49-F238E27FC236}">
                <a16:creationId xmlns:a16="http://schemas.microsoft.com/office/drawing/2014/main" id="{BEE648F0-E644-EC6F-6BF9-BC28397B33BB}"/>
              </a:ext>
            </a:extLst>
          </p:cNvPr>
          <p:cNvSpPr txBox="1"/>
          <p:nvPr/>
        </p:nvSpPr>
        <p:spPr>
          <a:xfrm>
            <a:off x="3186869" y="4949886"/>
            <a:ext cx="1420197"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Parishioners</a:t>
            </a:r>
          </a:p>
        </p:txBody>
      </p:sp>
      <p:sp>
        <p:nvSpPr>
          <p:cNvPr id="18" name="TextBox 17">
            <a:extLst>
              <a:ext uri="{FF2B5EF4-FFF2-40B4-BE49-F238E27FC236}">
                <a16:creationId xmlns:a16="http://schemas.microsoft.com/office/drawing/2014/main" id="{FA73F736-1E66-0538-FE03-AC80B0E49243}"/>
              </a:ext>
            </a:extLst>
          </p:cNvPr>
          <p:cNvSpPr txBox="1"/>
          <p:nvPr/>
        </p:nvSpPr>
        <p:spPr>
          <a:xfrm>
            <a:off x="2264304" y="3188555"/>
            <a:ext cx="817660"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Clergy</a:t>
            </a:r>
          </a:p>
        </p:txBody>
      </p:sp>
      <p:sp>
        <p:nvSpPr>
          <p:cNvPr id="19" name="TextBox 18">
            <a:extLst>
              <a:ext uri="{FF2B5EF4-FFF2-40B4-BE49-F238E27FC236}">
                <a16:creationId xmlns:a16="http://schemas.microsoft.com/office/drawing/2014/main" id="{1E092DCD-C00E-CCC0-82D2-1C8581BA9563}"/>
              </a:ext>
            </a:extLst>
          </p:cNvPr>
          <p:cNvSpPr txBox="1"/>
          <p:nvPr/>
        </p:nvSpPr>
        <p:spPr>
          <a:xfrm>
            <a:off x="5084127" y="2893565"/>
            <a:ext cx="1410130"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Clergy costs</a:t>
            </a:r>
          </a:p>
        </p:txBody>
      </p:sp>
      <p:sp>
        <p:nvSpPr>
          <p:cNvPr id="20" name="TextBox 19">
            <a:extLst>
              <a:ext uri="{FF2B5EF4-FFF2-40B4-BE49-F238E27FC236}">
                <a16:creationId xmlns:a16="http://schemas.microsoft.com/office/drawing/2014/main" id="{C94DB237-0818-64CF-2EC7-9A96E2CD35DC}"/>
              </a:ext>
            </a:extLst>
          </p:cNvPr>
          <p:cNvSpPr txBox="1"/>
          <p:nvPr/>
        </p:nvSpPr>
        <p:spPr>
          <a:xfrm>
            <a:off x="5119380" y="4020938"/>
            <a:ext cx="153606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Staffing costs</a:t>
            </a:r>
          </a:p>
        </p:txBody>
      </p:sp>
      <p:sp>
        <p:nvSpPr>
          <p:cNvPr id="24" name="TextBox 23">
            <a:extLst>
              <a:ext uri="{FF2B5EF4-FFF2-40B4-BE49-F238E27FC236}">
                <a16:creationId xmlns:a16="http://schemas.microsoft.com/office/drawing/2014/main" id="{7F824141-156C-246D-8841-EA693A3FF65B}"/>
              </a:ext>
            </a:extLst>
          </p:cNvPr>
          <p:cNvSpPr txBox="1"/>
          <p:nvPr/>
        </p:nvSpPr>
        <p:spPr>
          <a:xfrm>
            <a:off x="4829773" y="4855969"/>
            <a:ext cx="2413096"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Prayers of Love &amp; Faith</a:t>
            </a:r>
          </a:p>
        </p:txBody>
      </p:sp>
      <p:sp>
        <p:nvSpPr>
          <p:cNvPr id="25" name="TextBox 24">
            <a:extLst>
              <a:ext uri="{FF2B5EF4-FFF2-40B4-BE49-F238E27FC236}">
                <a16:creationId xmlns:a16="http://schemas.microsoft.com/office/drawing/2014/main" id="{207EB150-6B82-D27F-7ADF-E0EA10D1FF6F}"/>
              </a:ext>
            </a:extLst>
          </p:cNvPr>
          <p:cNvSpPr txBox="1"/>
          <p:nvPr/>
        </p:nvSpPr>
        <p:spPr>
          <a:xfrm>
            <a:off x="4351942" y="2448230"/>
            <a:ext cx="972895"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Curates</a:t>
            </a:r>
          </a:p>
        </p:txBody>
      </p:sp>
      <p:sp>
        <p:nvSpPr>
          <p:cNvPr id="26" name="TextBox 25">
            <a:extLst>
              <a:ext uri="{FF2B5EF4-FFF2-40B4-BE49-F238E27FC236}">
                <a16:creationId xmlns:a16="http://schemas.microsoft.com/office/drawing/2014/main" id="{6947033B-4E52-D7F9-D005-0F2268E5DBBA}"/>
              </a:ext>
            </a:extLst>
          </p:cNvPr>
          <p:cNvSpPr txBox="1"/>
          <p:nvPr/>
        </p:nvSpPr>
        <p:spPr>
          <a:xfrm>
            <a:off x="5435584" y="2212893"/>
            <a:ext cx="1624868"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Rental income</a:t>
            </a:r>
          </a:p>
        </p:txBody>
      </p:sp>
      <p:sp>
        <p:nvSpPr>
          <p:cNvPr id="2" name="TextBox 1">
            <a:extLst>
              <a:ext uri="{FF2B5EF4-FFF2-40B4-BE49-F238E27FC236}">
                <a16:creationId xmlns:a16="http://schemas.microsoft.com/office/drawing/2014/main" id="{4378A0DD-2AD8-4521-F08B-8D4ACE756A67}"/>
              </a:ext>
            </a:extLst>
          </p:cNvPr>
          <p:cNvSpPr txBox="1"/>
          <p:nvPr/>
        </p:nvSpPr>
        <p:spPr>
          <a:xfrm>
            <a:off x="3433935" y="3356820"/>
            <a:ext cx="1836015"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Parish Share Ask</a:t>
            </a:r>
          </a:p>
        </p:txBody>
      </p:sp>
      <p:sp>
        <p:nvSpPr>
          <p:cNvPr id="3" name="Title 2">
            <a:extLst>
              <a:ext uri="{FF2B5EF4-FFF2-40B4-BE49-F238E27FC236}">
                <a16:creationId xmlns:a16="http://schemas.microsoft.com/office/drawing/2014/main" id="{BB8D1340-84AE-5A8F-0BB6-F7CD085A9B8F}"/>
              </a:ext>
            </a:extLst>
          </p:cNvPr>
          <p:cNvSpPr>
            <a:spLocks noGrp="1"/>
          </p:cNvSpPr>
          <p:nvPr>
            <p:ph type="title"/>
          </p:nvPr>
        </p:nvSpPr>
        <p:spPr/>
        <p:txBody>
          <a:bodyPr/>
          <a:lstStyle/>
          <a:p>
            <a:r>
              <a:rPr lang="en-GB" dirty="0"/>
              <a:t>Circles of concern, influence and control (DBF)</a:t>
            </a:r>
          </a:p>
        </p:txBody>
      </p:sp>
      <p:sp>
        <p:nvSpPr>
          <p:cNvPr id="9" name="Rectangle 8">
            <a:extLst>
              <a:ext uri="{FF2B5EF4-FFF2-40B4-BE49-F238E27FC236}">
                <a16:creationId xmlns:a16="http://schemas.microsoft.com/office/drawing/2014/main" id="{144EA710-B376-FA8F-A75F-87FE6FA0F81D}"/>
              </a:ext>
            </a:extLst>
          </p:cNvPr>
          <p:cNvSpPr/>
          <p:nvPr/>
        </p:nvSpPr>
        <p:spPr>
          <a:xfrm>
            <a:off x="3612260" y="3908036"/>
            <a:ext cx="1235068" cy="40740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solidFill>
                  <a:schemeClr val="bg1"/>
                </a:solidFill>
                <a:latin typeface="Aptos" panose="020B0004020202020204" pitchFamily="34" charset="0"/>
                <a:ea typeface="Source Sans Pro" panose="020B0503030403020204" pitchFamily="34" charset="0"/>
              </a:rPr>
              <a:t>Control</a:t>
            </a:r>
          </a:p>
        </p:txBody>
      </p:sp>
      <p:sp>
        <p:nvSpPr>
          <p:cNvPr id="10" name="Rectangle 9">
            <a:extLst>
              <a:ext uri="{FF2B5EF4-FFF2-40B4-BE49-F238E27FC236}">
                <a16:creationId xmlns:a16="http://schemas.microsoft.com/office/drawing/2014/main" id="{069654B6-5813-A34C-8E1A-71D4ACD3D014}"/>
              </a:ext>
            </a:extLst>
          </p:cNvPr>
          <p:cNvSpPr/>
          <p:nvPr/>
        </p:nvSpPr>
        <p:spPr>
          <a:xfrm>
            <a:off x="2414765" y="4400780"/>
            <a:ext cx="1235068" cy="40740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dirty="0">
                <a:solidFill>
                  <a:schemeClr val="bg1"/>
                </a:solidFill>
                <a:latin typeface="Aptos" panose="020B0004020202020204" pitchFamily="34" charset="0"/>
                <a:ea typeface="Source Sans Pro" panose="020B0503030403020204" pitchFamily="34" charset="0"/>
              </a:rPr>
              <a:t>Influence</a:t>
            </a:r>
          </a:p>
        </p:txBody>
      </p:sp>
    </p:spTree>
    <p:extLst>
      <p:ext uri="{BB962C8B-B14F-4D97-AF65-F5344CB8AC3E}">
        <p14:creationId xmlns:p14="http://schemas.microsoft.com/office/powerpoint/2010/main" val="349043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4C36A16-C9D5-F3C6-2F11-512F79CA44A0}"/>
              </a:ext>
            </a:extLst>
          </p:cNvPr>
          <p:cNvSpPr txBox="1"/>
          <p:nvPr/>
        </p:nvSpPr>
        <p:spPr>
          <a:xfrm>
            <a:off x="7746397" y="828173"/>
            <a:ext cx="4158249" cy="1200329"/>
          </a:xfrm>
          <a:prstGeom prst="rect">
            <a:avLst/>
          </a:prstGeom>
          <a:noFill/>
        </p:spPr>
        <p:txBody>
          <a:bodyPr wrap="square" rtlCol="0">
            <a:spAutoFit/>
          </a:bodyPr>
          <a:lstStyle/>
          <a:p>
            <a:r>
              <a:rPr lang="en-GB" b="1" u="sng" dirty="0">
                <a:latin typeface="Aptos" panose="020B0004020202020204" pitchFamily="34" charset="0"/>
                <a:ea typeface="Source Sans Pro" panose="020B0503030403020204" pitchFamily="34" charset="0"/>
              </a:rPr>
              <a:t>Notes</a:t>
            </a:r>
          </a:p>
          <a:p>
            <a:pPr marL="285750" indent="-285750">
              <a:buFont typeface="Arial" panose="020B0604020202020204" pitchFamily="34" charset="0"/>
              <a:buChar char="•"/>
            </a:pPr>
            <a:r>
              <a:rPr lang="en-GB" dirty="0">
                <a:latin typeface="Aptos" panose="020B0004020202020204" pitchFamily="34" charset="0"/>
                <a:ea typeface="Source Sans Pro" panose="020B0503030403020204" pitchFamily="34" charset="0"/>
              </a:rPr>
              <a:t>There are many factors that may impact our financial situation that are beyond our control or influence</a:t>
            </a:r>
          </a:p>
        </p:txBody>
      </p:sp>
      <p:grpSp>
        <p:nvGrpSpPr>
          <p:cNvPr id="27" name="Group 26">
            <a:extLst>
              <a:ext uri="{FF2B5EF4-FFF2-40B4-BE49-F238E27FC236}">
                <a16:creationId xmlns:a16="http://schemas.microsoft.com/office/drawing/2014/main" id="{D29A670E-AB4A-9FF6-6314-7EB0330C5089}"/>
              </a:ext>
            </a:extLst>
          </p:cNvPr>
          <p:cNvGrpSpPr/>
          <p:nvPr/>
        </p:nvGrpSpPr>
        <p:grpSpPr>
          <a:xfrm>
            <a:off x="1442353" y="704193"/>
            <a:ext cx="5833840" cy="5833840"/>
            <a:chOff x="1715622" y="683172"/>
            <a:chExt cx="5833840" cy="5833840"/>
          </a:xfrm>
        </p:grpSpPr>
        <p:sp>
          <p:nvSpPr>
            <p:cNvPr id="4" name="Oval 3">
              <a:extLst>
                <a:ext uri="{FF2B5EF4-FFF2-40B4-BE49-F238E27FC236}">
                  <a16:creationId xmlns:a16="http://schemas.microsoft.com/office/drawing/2014/main" id="{F0F3417C-C1A2-8331-0745-86534C294E8B}"/>
                </a:ext>
              </a:extLst>
            </p:cNvPr>
            <p:cNvSpPr/>
            <p:nvPr/>
          </p:nvSpPr>
          <p:spPr>
            <a:xfrm>
              <a:off x="1715622" y="683172"/>
              <a:ext cx="5833840" cy="583384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a typeface="Source Sans Pro" panose="020B0503030403020204" pitchFamily="34" charset="0"/>
              </a:endParaRPr>
            </a:p>
          </p:txBody>
        </p:sp>
        <p:sp>
          <p:nvSpPr>
            <p:cNvPr id="5" name="Oval 4">
              <a:extLst>
                <a:ext uri="{FF2B5EF4-FFF2-40B4-BE49-F238E27FC236}">
                  <a16:creationId xmlns:a16="http://schemas.microsoft.com/office/drawing/2014/main" id="{54845AE2-3566-7A42-3258-9A51B907F671}"/>
                </a:ext>
              </a:extLst>
            </p:cNvPr>
            <p:cNvSpPr/>
            <p:nvPr/>
          </p:nvSpPr>
          <p:spPr>
            <a:xfrm>
              <a:off x="2534984" y="1535856"/>
              <a:ext cx="4161792" cy="416179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a typeface="Source Sans Pro" panose="020B0503030403020204" pitchFamily="34" charset="0"/>
              </a:endParaRPr>
            </a:p>
          </p:txBody>
        </p:sp>
        <p:sp>
          <p:nvSpPr>
            <p:cNvPr id="6" name="Oval 5">
              <a:extLst>
                <a:ext uri="{FF2B5EF4-FFF2-40B4-BE49-F238E27FC236}">
                  <a16:creationId xmlns:a16="http://schemas.microsoft.com/office/drawing/2014/main" id="{0042E5DD-1229-B438-49D2-07CD0C056F73}"/>
                </a:ext>
              </a:extLst>
            </p:cNvPr>
            <p:cNvSpPr/>
            <p:nvPr/>
          </p:nvSpPr>
          <p:spPr>
            <a:xfrm>
              <a:off x="3386010" y="2457272"/>
              <a:ext cx="2423243" cy="2390859"/>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panose="020B0004020202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13AE28AA-6052-9EC9-BAF0-DD2E3611246F}"/>
                </a:ext>
              </a:extLst>
            </p:cNvPr>
            <p:cNvSpPr txBox="1"/>
            <p:nvPr/>
          </p:nvSpPr>
          <p:spPr>
            <a:xfrm>
              <a:off x="1880923" y="2285999"/>
              <a:ext cx="100335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Inflation</a:t>
              </a:r>
            </a:p>
          </p:txBody>
        </p:sp>
        <p:sp>
          <p:nvSpPr>
            <p:cNvPr id="12" name="TextBox 11">
              <a:extLst>
                <a:ext uri="{FF2B5EF4-FFF2-40B4-BE49-F238E27FC236}">
                  <a16:creationId xmlns:a16="http://schemas.microsoft.com/office/drawing/2014/main" id="{E3FCCB16-A92D-2C09-49AB-4C787C6CC0AA}"/>
                </a:ext>
              </a:extLst>
            </p:cNvPr>
            <p:cNvSpPr txBox="1"/>
            <p:nvPr/>
          </p:nvSpPr>
          <p:spPr>
            <a:xfrm>
              <a:off x="1817847" y="4202669"/>
              <a:ext cx="690638"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Wars</a:t>
              </a:r>
            </a:p>
          </p:txBody>
        </p:sp>
        <p:sp>
          <p:nvSpPr>
            <p:cNvPr id="13" name="TextBox 12">
              <a:extLst>
                <a:ext uri="{FF2B5EF4-FFF2-40B4-BE49-F238E27FC236}">
                  <a16:creationId xmlns:a16="http://schemas.microsoft.com/office/drawing/2014/main" id="{D88BF1A4-1EAC-7CC4-1949-9A1D03F96CB8}"/>
                </a:ext>
              </a:extLst>
            </p:cNvPr>
            <p:cNvSpPr txBox="1"/>
            <p:nvPr/>
          </p:nvSpPr>
          <p:spPr>
            <a:xfrm>
              <a:off x="2702037" y="1250616"/>
              <a:ext cx="2063129"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Government policy</a:t>
              </a:r>
            </a:p>
          </p:txBody>
        </p:sp>
        <p:sp>
          <p:nvSpPr>
            <p:cNvPr id="14" name="TextBox 13">
              <a:extLst>
                <a:ext uri="{FF2B5EF4-FFF2-40B4-BE49-F238E27FC236}">
                  <a16:creationId xmlns:a16="http://schemas.microsoft.com/office/drawing/2014/main" id="{0D3BB1CB-39CC-0B38-2E50-485B2BA8AC60}"/>
                </a:ext>
              </a:extLst>
            </p:cNvPr>
            <p:cNvSpPr txBox="1"/>
            <p:nvPr/>
          </p:nvSpPr>
          <p:spPr>
            <a:xfrm>
              <a:off x="3585788" y="861375"/>
              <a:ext cx="254531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Church Commissioners</a:t>
              </a:r>
            </a:p>
          </p:txBody>
        </p:sp>
        <p:sp>
          <p:nvSpPr>
            <p:cNvPr id="15" name="TextBox 14">
              <a:extLst>
                <a:ext uri="{FF2B5EF4-FFF2-40B4-BE49-F238E27FC236}">
                  <a16:creationId xmlns:a16="http://schemas.microsoft.com/office/drawing/2014/main" id="{6479400F-E84E-4D0C-F8CD-AAC937864B1A}"/>
                </a:ext>
              </a:extLst>
            </p:cNvPr>
            <p:cNvSpPr txBox="1"/>
            <p:nvPr/>
          </p:nvSpPr>
          <p:spPr>
            <a:xfrm>
              <a:off x="4676319" y="1648677"/>
              <a:ext cx="178087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National church</a:t>
              </a:r>
            </a:p>
          </p:txBody>
        </p:sp>
        <p:sp>
          <p:nvSpPr>
            <p:cNvPr id="16" name="TextBox 15">
              <a:extLst>
                <a:ext uri="{FF2B5EF4-FFF2-40B4-BE49-F238E27FC236}">
                  <a16:creationId xmlns:a16="http://schemas.microsoft.com/office/drawing/2014/main" id="{C55D67C0-0D8C-96B5-EF66-A7D082E2AFB8}"/>
                </a:ext>
              </a:extLst>
            </p:cNvPr>
            <p:cNvSpPr txBox="1"/>
            <p:nvPr/>
          </p:nvSpPr>
          <p:spPr>
            <a:xfrm>
              <a:off x="3054613" y="2285999"/>
              <a:ext cx="832919" cy="369332"/>
            </a:xfrm>
            <a:prstGeom prst="rect">
              <a:avLst/>
            </a:prstGeom>
            <a:noFill/>
          </p:spPr>
          <p:txBody>
            <a:bodyPr wrap="square" rtlCol="0">
              <a:spAutoFit/>
            </a:bodyPr>
            <a:lstStyle/>
            <a:p>
              <a:r>
                <a:rPr lang="en-GB" dirty="0">
                  <a:highlight>
                    <a:srgbClr val="FFFF00"/>
                  </a:highlight>
                  <a:latin typeface="Aptos" panose="020B0004020202020204" pitchFamily="34" charset="0"/>
                  <a:ea typeface="Source Sans Pro" panose="020B0503030403020204" pitchFamily="34" charset="0"/>
                </a:rPr>
                <a:t>PCCs</a:t>
              </a:r>
            </a:p>
          </p:txBody>
        </p:sp>
        <p:sp>
          <p:nvSpPr>
            <p:cNvPr id="17" name="TextBox 16">
              <a:extLst>
                <a:ext uri="{FF2B5EF4-FFF2-40B4-BE49-F238E27FC236}">
                  <a16:creationId xmlns:a16="http://schemas.microsoft.com/office/drawing/2014/main" id="{BEE648F0-E644-EC6F-6BF9-BC28397B33BB}"/>
                </a:ext>
              </a:extLst>
            </p:cNvPr>
            <p:cNvSpPr txBox="1"/>
            <p:nvPr/>
          </p:nvSpPr>
          <p:spPr>
            <a:xfrm>
              <a:off x="3460138" y="4928865"/>
              <a:ext cx="1420197"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Parishioners</a:t>
              </a:r>
            </a:p>
          </p:txBody>
        </p:sp>
        <p:sp>
          <p:nvSpPr>
            <p:cNvPr id="18" name="TextBox 17">
              <a:extLst>
                <a:ext uri="{FF2B5EF4-FFF2-40B4-BE49-F238E27FC236}">
                  <a16:creationId xmlns:a16="http://schemas.microsoft.com/office/drawing/2014/main" id="{FA73F736-1E66-0538-FE03-AC80B0E49243}"/>
                </a:ext>
              </a:extLst>
            </p:cNvPr>
            <p:cNvSpPr txBox="1"/>
            <p:nvPr/>
          </p:nvSpPr>
          <p:spPr>
            <a:xfrm>
              <a:off x="2537573" y="3167534"/>
              <a:ext cx="817660"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Clergy</a:t>
              </a:r>
            </a:p>
          </p:txBody>
        </p:sp>
        <p:sp>
          <p:nvSpPr>
            <p:cNvPr id="19" name="TextBox 18">
              <a:extLst>
                <a:ext uri="{FF2B5EF4-FFF2-40B4-BE49-F238E27FC236}">
                  <a16:creationId xmlns:a16="http://schemas.microsoft.com/office/drawing/2014/main" id="{1E092DCD-C00E-CCC0-82D2-1C8581BA9563}"/>
                </a:ext>
              </a:extLst>
            </p:cNvPr>
            <p:cNvSpPr txBox="1"/>
            <p:nvPr/>
          </p:nvSpPr>
          <p:spPr>
            <a:xfrm>
              <a:off x="5357396" y="2872544"/>
              <a:ext cx="1410130"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Clergy costs</a:t>
              </a:r>
            </a:p>
          </p:txBody>
        </p:sp>
        <p:sp>
          <p:nvSpPr>
            <p:cNvPr id="20" name="TextBox 19">
              <a:extLst>
                <a:ext uri="{FF2B5EF4-FFF2-40B4-BE49-F238E27FC236}">
                  <a16:creationId xmlns:a16="http://schemas.microsoft.com/office/drawing/2014/main" id="{C94DB237-0818-64CF-2EC7-9A96E2CD35DC}"/>
                </a:ext>
              </a:extLst>
            </p:cNvPr>
            <p:cNvSpPr txBox="1"/>
            <p:nvPr/>
          </p:nvSpPr>
          <p:spPr>
            <a:xfrm>
              <a:off x="5392649" y="3999917"/>
              <a:ext cx="1536062"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Staffing costs</a:t>
              </a:r>
            </a:p>
          </p:txBody>
        </p:sp>
        <p:sp>
          <p:nvSpPr>
            <p:cNvPr id="21" name="TextBox 20">
              <a:extLst>
                <a:ext uri="{FF2B5EF4-FFF2-40B4-BE49-F238E27FC236}">
                  <a16:creationId xmlns:a16="http://schemas.microsoft.com/office/drawing/2014/main" id="{72E16E15-1E32-F2CE-5C96-EE586E5E84DB}"/>
                </a:ext>
              </a:extLst>
            </p:cNvPr>
            <p:cNvSpPr txBox="1"/>
            <p:nvPr/>
          </p:nvSpPr>
          <p:spPr>
            <a:xfrm>
              <a:off x="3514971" y="5920226"/>
              <a:ext cx="2220480"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Charity Commission</a:t>
              </a:r>
            </a:p>
          </p:txBody>
        </p:sp>
        <p:sp>
          <p:nvSpPr>
            <p:cNvPr id="24" name="TextBox 23">
              <a:extLst>
                <a:ext uri="{FF2B5EF4-FFF2-40B4-BE49-F238E27FC236}">
                  <a16:creationId xmlns:a16="http://schemas.microsoft.com/office/drawing/2014/main" id="{7F824141-156C-246D-8841-EA693A3FF65B}"/>
                </a:ext>
              </a:extLst>
            </p:cNvPr>
            <p:cNvSpPr txBox="1"/>
            <p:nvPr/>
          </p:nvSpPr>
          <p:spPr>
            <a:xfrm>
              <a:off x="5103042" y="4834948"/>
              <a:ext cx="2413096"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Prayers of Love &amp; Faith</a:t>
              </a:r>
            </a:p>
          </p:txBody>
        </p:sp>
        <p:sp>
          <p:nvSpPr>
            <p:cNvPr id="25" name="TextBox 24">
              <a:extLst>
                <a:ext uri="{FF2B5EF4-FFF2-40B4-BE49-F238E27FC236}">
                  <a16:creationId xmlns:a16="http://schemas.microsoft.com/office/drawing/2014/main" id="{207EB150-6B82-D27F-7ADF-E0EA10D1FF6F}"/>
                </a:ext>
              </a:extLst>
            </p:cNvPr>
            <p:cNvSpPr txBox="1"/>
            <p:nvPr/>
          </p:nvSpPr>
          <p:spPr>
            <a:xfrm>
              <a:off x="4625211" y="2427209"/>
              <a:ext cx="972895"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Curates</a:t>
              </a:r>
            </a:p>
          </p:txBody>
        </p:sp>
        <p:sp>
          <p:nvSpPr>
            <p:cNvPr id="26" name="TextBox 25">
              <a:extLst>
                <a:ext uri="{FF2B5EF4-FFF2-40B4-BE49-F238E27FC236}">
                  <a16:creationId xmlns:a16="http://schemas.microsoft.com/office/drawing/2014/main" id="{6947033B-4E52-D7F9-D005-0F2268E5DBBA}"/>
                </a:ext>
              </a:extLst>
            </p:cNvPr>
            <p:cNvSpPr txBox="1"/>
            <p:nvPr/>
          </p:nvSpPr>
          <p:spPr>
            <a:xfrm>
              <a:off x="5708853" y="2191872"/>
              <a:ext cx="1624868"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Rental income</a:t>
              </a:r>
            </a:p>
          </p:txBody>
        </p:sp>
        <p:sp>
          <p:nvSpPr>
            <p:cNvPr id="2" name="TextBox 1">
              <a:extLst>
                <a:ext uri="{FF2B5EF4-FFF2-40B4-BE49-F238E27FC236}">
                  <a16:creationId xmlns:a16="http://schemas.microsoft.com/office/drawing/2014/main" id="{4378A0DD-2AD8-4521-F08B-8D4ACE756A67}"/>
                </a:ext>
              </a:extLst>
            </p:cNvPr>
            <p:cNvSpPr txBox="1"/>
            <p:nvPr/>
          </p:nvSpPr>
          <p:spPr>
            <a:xfrm>
              <a:off x="3707204" y="3335799"/>
              <a:ext cx="1836015" cy="369332"/>
            </a:xfrm>
            <a:prstGeom prst="rect">
              <a:avLst/>
            </a:prstGeom>
            <a:noFill/>
          </p:spPr>
          <p:txBody>
            <a:bodyPr wrap="none" rtlCol="0">
              <a:spAutoFit/>
            </a:bodyPr>
            <a:lstStyle/>
            <a:p>
              <a:r>
                <a:rPr lang="en-GB" dirty="0">
                  <a:highlight>
                    <a:srgbClr val="FFFF00"/>
                  </a:highlight>
                  <a:latin typeface="Aptos" panose="020B0004020202020204" pitchFamily="34" charset="0"/>
                  <a:ea typeface="Source Sans Pro" panose="020B0503030403020204" pitchFamily="34" charset="0"/>
                </a:rPr>
                <a:t>Parish Share Ask</a:t>
              </a:r>
            </a:p>
          </p:txBody>
        </p:sp>
      </p:grpSp>
      <p:sp>
        <p:nvSpPr>
          <p:cNvPr id="3" name="Title 2">
            <a:extLst>
              <a:ext uri="{FF2B5EF4-FFF2-40B4-BE49-F238E27FC236}">
                <a16:creationId xmlns:a16="http://schemas.microsoft.com/office/drawing/2014/main" id="{BB8D1340-84AE-5A8F-0BB6-F7CD085A9B8F}"/>
              </a:ext>
            </a:extLst>
          </p:cNvPr>
          <p:cNvSpPr>
            <a:spLocks noGrp="1"/>
          </p:cNvSpPr>
          <p:nvPr>
            <p:ph type="title"/>
          </p:nvPr>
        </p:nvSpPr>
        <p:spPr/>
        <p:txBody>
          <a:bodyPr/>
          <a:lstStyle/>
          <a:p>
            <a:r>
              <a:rPr lang="en-GB" dirty="0"/>
              <a:t>Circles of concern, influence and control (DBF)</a:t>
            </a:r>
          </a:p>
        </p:txBody>
      </p:sp>
      <p:sp>
        <p:nvSpPr>
          <p:cNvPr id="8" name="Rectangle 7">
            <a:extLst>
              <a:ext uri="{FF2B5EF4-FFF2-40B4-BE49-F238E27FC236}">
                <a16:creationId xmlns:a16="http://schemas.microsoft.com/office/drawing/2014/main" id="{C42DF92C-A6D2-C52C-F186-6DC27E3A3F82}"/>
              </a:ext>
            </a:extLst>
          </p:cNvPr>
          <p:cNvSpPr/>
          <p:nvPr/>
        </p:nvSpPr>
        <p:spPr>
          <a:xfrm>
            <a:off x="1593240" y="4966814"/>
            <a:ext cx="1235068" cy="40740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solidFill>
                  <a:schemeClr val="bg1"/>
                </a:solidFill>
                <a:latin typeface="Aptos" panose="020B0004020202020204" pitchFamily="34" charset="0"/>
                <a:ea typeface="Source Sans Pro" panose="020B0503030403020204" pitchFamily="34" charset="0"/>
              </a:rPr>
              <a:t>Concern</a:t>
            </a:r>
          </a:p>
        </p:txBody>
      </p:sp>
      <p:sp>
        <p:nvSpPr>
          <p:cNvPr id="9" name="Rectangle 8">
            <a:extLst>
              <a:ext uri="{FF2B5EF4-FFF2-40B4-BE49-F238E27FC236}">
                <a16:creationId xmlns:a16="http://schemas.microsoft.com/office/drawing/2014/main" id="{144EA710-B376-FA8F-A75F-87FE6FA0F81D}"/>
              </a:ext>
            </a:extLst>
          </p:cNvPr>
          <p:cNvSpPr/>
          <p:nvPr/>
        </p:nvSpPr>
        <p:spPr>
          <a:xfrm>
            <a:off x="3612260" y="3908036"/>
            <a:ext cx="1235068" cy="40740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solidFill>
                  <a:schemeClr val="bg1"/>
                </a:solidFill>
                <a:latin typeface="Aptos" panose="020B0004020202020204" pitchFamily="34" charset="0"/>
                <a:ea typeface="Source Sans Pro" panose="020B0503030403020204" pitchFamily="34" charset="0"/>
              </a:rPr>
              <a:t>Control</a:t>
            </a:r>
          </a:p>
        </p:txBody>
      </p:sp>
      <p:sp>
        <p:nvSpPr>
          <p:cNvPr id="10" name="Rectangle 9">
            <a:extLst>
              <a:ext uri="{FF2B5EF4-FFF2-40B4-BE49-F238E27FC236}">
                <a16:creationId xmlns:a16="http://schemas.microsoft.com/office/drawing/2014/main" id="{069654B6-5813-A34C-8E1A-71D4ACD3D014}"/>
              </a:ext>
            </a:extLst>
          </p:cNvPr>
          <p:cNvSpPr/>
          <p:nvPr/>
        </p:nvSpPr>
        <p:spPr>
          <a:xfrm>
            <a:off x="2414765" y="4400780"/>
            <a:ext cx="1235068" cy="40740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dirty="0">
                <a:solidFill>
                  <a:schemeClr val="bg1"/>
                </a:solidFill>
                <a:latin typeface="Aptos" panose="020B0004020202020204" pitchFamily="34" charset="0"/>
                <a:ea typeface="Source Sans Pro" panose="020B0503030403020204" pitchFamily="34" charset="0"/>
              </a:rPr>
              <a:t>Influence</a:t>
            </a:r>
          </a:p>
        </p:txBody>
      </p:sp>
      <p:sp>
        <p:nvSpPr>
          <p:cNvPr id="28" name="TextBox 27">
            <a:extLst>
              <a:ext uri="{FF2B5EF4-FFF2-40B4-BE49-F238E27FC236}">
                <a16:creationId xmlns:a16="http://schemas.microsoft.com/office/drawing/2014/main" id="{6B79715F-E20E-F9FD-A7CE-22D46DD629F1}"/>
              </a:ext>
            </a:extLst>
          </p:cNvPr>
          <p:cNvSpPr txBox="1"/>
          <p:nvPr/>
        </p:nvSpPr>
        <p:spPr>
          <a:xfrm>
            <a:off x="8016935" y="2676352"/>
            <a:ext cx="382152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2400" b="1" u="sng" dirty="0">
                <a:latin typeface="Aptos" panose="020B0004020202020204" pitchFamily="34" charset="0"/>
                <a:ea typeface="Source Sans Pro" panose="020B0503030403020204" pitchFamily="34" charset="0"/>
              </a:rPr>
              <a:t>Conclusion</a:t>
            </a:r>
          </a:p>
          <a:p>
            <a:r>
              <a:rPr lang="en-GB" sz="2400" dirty="0">
                <a:latin typeface="Aptos" panose="020B0004020202020204" pitchFamily="34" charset="0"/>
                <a:ea typeface="Source Sans Pro" panose="020B0503030403020204" pitchFamily="34" charset="0"/>
              </a:rPr>
              <a:t>DBF/Synod are not masters of our own destiny!</a:t>
            </a:r>
          </a:p>
        </p:txBody>
      </p:sp>
    </p:spTree>
    <p:extLst>
      <p:ext uri="{BB962C8B-B14F-4D97-AF65-F5344CB8AC3E}">
        <p14:creationId xmlns:p14="http://schemas.microsoft.com/office/powerpoint/2010/main" val="530463460"/>
      </p:ext>
    </p:extLst>
  </p:cSld>
  <p:clrMapOvr>
    <a:masterClrMapping/>
  </p:clrMapOvr>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Default Design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Default Design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Default Design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Default Design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Default Design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Default Design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Default Design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Default Design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Default Design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Default Design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fbf294c-c39e-4a5d-8d48-d5680400676f">
      <UserInfo>
        <DisplayName/>
        <AccountId xsi:nil="true"/>
        <AccountType/>
      </UserInfo>
    </SharedWithUsers>
    <lcf76f155ced4ddcb4097134ff3c332f xmlns="62eb5ae1-dadf-47ba-8375-6823ea3badcf">
      <Terms xmlns="http://schemas.microsoft.com/office/infopath/2007/PartnerControls"/>
    </lcf76f155ced4ddcb4097134ff3c332f>
    <TaxCatchAll xmlns="6fbf294c-c39e-4a5d-8d48-d5680400676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C8B6628001B548B12F4407668A0243" ma:contentTypeVersion="14" ma:contentTypeDescription="Create a new document." ma:contentTypeScope="" ma:versionID="a22ae23c0cb76f1aaaa944911d24f0da">
  <xsd:schema xmlns:xsd="http://www.w3.org/2001/XMLSchema" xmlns:xs="http://www.w3.org/2001/XMLSchema" xmlns:p="http://schemas.microsoft.com/office/2006/metadata/properties" xmlns:ns2="62eb5ae1-dadf-47ba-8375-6823ea3badcf" xmlns:ns3="6fbf294c-c39e-4a5d-8d48-d5680400676f" targetNamespace="http://schemas.microsoft.com/office/2006/metadata/properties" ma:root="true" ma:fieldsID="919b1a43a327d3d7f65b55ca794198d8" ns2:_="" ns3:_="">
    <xsd:import namespace="62eb5ae1-dadf-47ba-8375-6823ea3badcf"/>
    <xsd:import namespace="6fbf294c-c39e-4a5d-8d48-d5680400676f"/>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b5ae1-dadf-47ba-8375-6823ea3ba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d6fa388-df72-4059-a89b-9cf282f5a0c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bf294c-c39e-4a5d-8d48-d568040067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46db8e5-009f-478b-8ade-f3404362d6a9}" ma:internalName="TaxCatchAll" ma:showField="CatchAllData" ma:web="6fbf294c-c39e-4a5d-8d48-d5680400676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0925AE-8C10-4330-BA60-7FC5C7172F31}">
  <ds:schemaRefs>
    <ds:schemaRef ds:uri="http://purl.org/dc/dcmitype/"/>
    <ds:schemaRef ds:uri="http://schemas.microsoft.com/office/infopath/2007/PartnerControls"/>
    <ds:schemaRef ds:uri="03edfea8-c537-438e-a2b9-75a1fe60029f"/>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bdf8ac3-b83f-4372-ac39-e3da3a096068"/>
    <ds:schemaRef ds:uri="http://www.w3.org/XML/1998/namespace"/>
  </ds:schemaRefs>
</ds:datastoreItem>
</file>

<file path=customXml/itemProps2.xml><?xml version="1.0" encoding="utf-8"?>
<ds:datastoreItem xmlns:ds="http://schemas.openxmlformats.org/officeDocument/2006/customXml" ds:itemID="{19EE4C03-0764-461D-8F8E-C2FA8C582EB0}"/>
</file>

<file path=customXml/itemProps3.xml><?xml version="1.0" encoding="utf-8"?>
<ds:datastoreItem xmlns:ds="http://schemas.openxmlformats.org/officeDocument/2006/customXml" ds:itemID="{D7479785-ECD9-4B24-AA7D-309E37F284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4643</TotalTime>
  <Words>2900</Words>
  <Application>Microsoft Office PowerPoint</Application>
  <PresentationFormat>Widescreen</PresentationFormat>
  <Paragraphs>436</Paragraphs>
  <Slides>36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Aptos</vt:lpstr>
      <vt:lpstr>Arial</vt:lpstr>
      <vt:lpstr>Calibri</vt:lpstr>
      <vt:lpstr>Courier New</vt:lpstr>
      <vt:lpstr>Times New Roman</vt:lpstr>
      <vt:lpstr>Wingdings</vt:lpstr>
      <vt:lpstr>1_Default Design</vt:lpstr>
      <vt:lpstr>2_Default Design</vt:lpstr>
      <vt:lpstr>CDBF Financial Projections  2025 - 2030</vt:lpstr>
      <vt:lpstr>CDBF Synod Financial Projections 2025 - 2030</vt:lpstr>
      <vt:lpstr>Our calling to God’s mission…</vt:lpstr>
      <vt:lpstr>PowerPoint Presentation</vt:lpstr>
      <vt:lpstr>Background To Financial Projections</vt:lpstr>
      <vt:lpstr>The 3 Bold Outcomes By 2030</vt:lpstr>
      <vt:lpstr>Circles of concern, influence and control (DBF)</vt:lpstr>
      <vt:lpstr>Circles of concern, influence and control (DBF)</vt:lpstr>
      <vt:lpstr>Circles of concern, influence and control (DBF)</vt:lpstr>
      <vt:lpstr>Our calling to each other…</vt:lpstr>
      <vt:lpstr>How should we operate in such an environment?</vt:lpstr>
      <vt:lpstr>2024 Budget – Income &amp; Expenditure</vt:lpstr>
      <vt:lpstr>Mission &amp; Ministry</vt:lpstr>
      <vt:lpstr>Children, Young People, Schools &amp; SJN</vt:lpstr>
      <vt:lpstr>Support Costs</vt:lpstr>
      <vt:lpstr>How do our Support costs compare?</vt:lpstr>
      <vt:lpstr>How will our Strategy impact our Finances?</vt:lpstr>
      <vt:lpstr>Our Response: 3 Scenarios</vt:lpstr>
      <vt:lpstr>Modelling the 3 Scenarios</vt:lpstr>
      <vt:lpstr>3 Scenarios with projected Parish Share receipts</vt:lpstr>
      <vt:lpstr>All 3 scenarios forecast a significant deficit</vt:lpstr>
      <vt:lpstr>Our calling to God’s generosity…</vt:lpstr>
      <vt:lpstr>Impact of adding 0.7% extra each year</vt:lpstr>
      <vt:lpstr>Impact of adding 1.2% extra each year</vt:lpstr>
      <vt:lpstr>Scenarios Summary</vt:lpstr>
      <vt:lpstr>Inevitable Decline or Growth through Investment?</vt:lpstr>
      <vt:lpstr>Clergy Housing</vt:lpstr>
      <vt:lpstr>Clergy Housing – The uncomfortable facts </vt:lpstr>
      <vt:lpstr>Clergy Housing – Why we need to invest</vt:lpstr>
      <vt:lpstr>Clergy Housing – How to fund investment?</vt:lpstr>
      <vt:lpstr>Our calling to God’s generosity…</vt:lpstr>
      <vt:lpstr>Let us pray…</vt:lpstr>
      <vt:lpstr>Appendix 1: Working Group Organisation</vt:lpstr>
      <vt:lpstr>Appendix 2: Assumptions </vt:lpstr>
      <vt:lpstr>Backup Slides</vt:lpstr>
      <vt:lpstr>Financial &amp; Missional Strength – possible approach</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Shrimpton</dc:creator>
  <cp:lastModifiedBy>Iain Blythe</cp:lastModifiedBy>
  <cp:revision>10</cp:revision>
  <cp:lastPrinted>2024-06-04T07:55:33Z</cp:lastPrinted>
  <dcterms:created xsi:type="dcterms:W3CDTF">2017-09-13T13:47:58Z</dcterms:created>
  <dcterms:modified xsi:type="dcterms:W3CDTF">2024-06-07T08:47:38Z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0x01010020C8B6628001B548B12F4407668A0243</vt:lpwstr>
  </property>
  <property fmtid="{D5CDD505-2E9C-101B-9397-08002B2CF9AE}" pid="3" name="MediaServiceImageTags">
    <vt:lpwstr/>
  </property>
  <property fmtid="{D5CDD505-2E9C-101B-9397-08002B2CF9AE}" pid="4" name="Order">
    <vt:r8>7200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