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1"/>
  </p:notesMasterIdLst>
  <p:handoutMasterIdLst>
    <p:handoutMasterId r:id="rId12"/>
  </p:handoutMasterIdLst>
  <p:sldIdLst>
    <p:sldId id="322" r:id="rId2"/>
    <p:sldId id="330" r:id="rId3"/>
    <p:sldId id="345" r:id="rId4"/>
    <p:sldId id="308" r:id="rId5"/>
    <p:sldId id="335" r:id="rId6"/>
    <p:sldId id="346" r:id="rId7"/>
    <p:sldId id="342" r:id="rId8"/>
    <p:sldId id="328" r:id="rId9"/>
    <p:sldId id="344" r:id="rId10"/>
  </p:sldIdLst>
  <p:sldSz cx="9144000" cy="6858000" type="screen4x3"/>
  <p:notesSz cx="6799263" cy="99298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919" autoAdjust="0"/>
  </p:normalViewPr>
  <p:slideViewPr>
    <p:cSldViewPr>
      <p:cViewPr varScale="1">
        <p:scale>
          <a:sx n="40" d="100"/>
          <a:sy n="40" d="100"/>
        </p:scale>
        <p:origin x="206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936B1DD4-9C64-4AF8-AD47-7AC8594C3B6B}" type="datetimeFigureOut">
              <a:rPr lang="en-GB" smtClean="0"/>
              <a:t>04/06/2020</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CF2FC5C-E4F2-4928-AC26-7D745525E1FC}" type="slidenum">
              <a:rPr lang="en-GB" smtClean="0"/>
              <a:t>‹#›</a:t>
            </a:fld>
            <a:endParaRPr lang="en-GB"/>
          </a:p>
        </p:txBody>
      </p:sp>
    </p:spTree>
    <p:extLst>
      <p:ext uri="{BB962C8B-B14F-4D97-AF65-F5344CB8AC3E}">
        <p14:creationId xmlns:p14="http://schemas.microsoft.com/office/powerpoint/2010/main" val="316060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6348E93-E022-42F9-8A08-08C15016B15F}" type="datetimeFigureOut">
              <a:rPr lang="en-US" altLang="en-US"/>
              <a:pPr>
                <a:defRPr/>
              </a:pPr>
              <a:t>6/4/2020</a:t>
            </a:fld>
            <a:endParaRPr lang="en-US" altLang="en-US"/>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AC4CE71-65F1-4BBD-A903-FD175D9EFD41}" type="slidenum">
              <a:rPr lang="en-US" altLang="en-US"/>
              <a:pPr>
                <a:defRPr/>
              </a:pPr>
              <a:t>‹#›</a:t>
            </a:fld>
            <a:endParaRPr lang="en-US" altLang="en-US"/>
          </a:p>
        </p:txBody>
      </p:sp>
    </p:spTree>
    <p:extLst>
      <p:ext uri="{BB962C8B-B14F-4D97-AF65-F5344CB8AC3E}">
        <p14:creationId xmlns:p14="http://schemas.microsoft.com/office/powerpoint/2010/main" val="3033182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a:t>
            </a:r>
            <a:r>
              <a:rPr lang="en-GB" sz="1200" kern="1200" dirty="0">
                <a:solidFill>
                  <a:schemeClr val="tx1"/>
                </a:solidFill>
                <a:effectLst/>
                <a:latin typeface="+mn-lt"/>
                <a:ea typeface="MS PGothic" panose="020B0600070205080204" pitchFamily="34" charset="-128"/>
                <a:cs typeface="MS PGothic" charset="0"/>
              </a:rPr>
              <a:t> Use your usual gathering greeting to welcome your school community</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a:t>
            </a:fld>
            <a:endParaRPr lang="en-US" altLang="en-US"/>
          </a:p>
        </p:txBody>
      </p:sp>
    </p:spTree>
    <p:extLst>
      <p:ext uri="{BB962C8B-B14F-4D97-AF65-F5344CB8AC3E}">
        <p14:creationId xmlns:p14="http://schemas.microsoft.com/office/powerpoint/2010/main" val="263597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2: </a:t>
            </a:r>
            <a:r>
              <a:rPr lang="en-GB" sz="1200" kern="1200" dirty="0">
                <a:solidFill>
                  <a:schemeClr val="tx1"/>
                </a:solidFill>
                <a:effectLst/>
                <a:latin typeface="+mn-lt"/>
                <a:ea typeface="MS PGothic" panose="020B0600070205080204" pitchFamily="34" charset="-128"/>
                <a:cs typeface="MS PGothic" charset="0"/>
              </a:rPr>
              <a:t>Last week,</a:t>
            </a:r>
            <a:r>
              <a:rPr lang="en-GB" sz="1200" b="1" kern="1200" dirty="0">
                <a:solidFill>
                  <a:schemeClr val="tx1"/>
                </a:solidFill>
                <a:effectLst/>
                <a:latin typeface="+mn-lt"/>
                <a:ea typeface="MS PGothic" panose="020B0600070205080204" pitchFamily="34" charset="-128"/>
                <a:cs typeface="MS PGothic" charset="0"/>
              </a:rPr>
              <a:t> </a:t>
            </a:r>
            <a:r>
              <a:rPr lang="en-GB" sz="1200" kern="1200" dirty="0">
                <a:solidFill>
                  <a:schemeClr val="tx1"/>
                </a:solidFill>
                <a:effectLst/>
                <a:latin typeface="+mn-lt"/>
                <a:ea typeface="MS PGothic" panose="020B0600070205080204" pitchFamily="34" charset="-128"/>
                <a:cs typeface="MS PGothic" charset="0"/>
              </a:rPr>
              <a:t>we thought about</a:t>
            </a:r>
            <a:r>
              <a:rPr lang="en-GB" sz="1200" b="1" kern="1200" dirty="0">
                <a:solidFill>
                  <a:schemeClr val="tx1"/>
                </a:solidFill>
                <a:effectLst/>
                <a:latin typeface="+mn-lt"/>
                <a:ea typeface="MS PGothic" panose="020B0600070205080204" pitchFamily="34" charset="-128"/>
                <a:cs typeface="MS PGothic" charset="0"/>
              </a:rPr>
              <a:t> </a:t>
            </a:r>
            <a:r>
              <a:rPr lang="en-GB" sz="1200" kern="1200" dirty="0">
                <a:solidFill>
                  <a:schemeClr val="tx1"/>
                </a:solidFill>
                <a:effectLst/>
                <a:latin typeface="+mn-lt"/>
                <a:ea typeface="MS PGothic" panose="020B0600070205080204" pitchFamily="34" charset="-128"/>
                <a:cs typeface="MS PGothic" charset="0"/>
              </a:rPr>
              <a:t>how our school community is a bit like a jigsaw puzzle. [If time allows, let children share their thoughts from last time] </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2</a:t>
            </a:fld>
            <a:endParaRPr lang="en-US" altLang="en-US"/>
          </a:p>
        </p:txBody>
      </p:sp>
    </p:spTree>
    <p:extLst>
      <p:ext uri="{BB962C8B-B14F-4D97-AF65-F5344CB8AC3E}">
        <p14:creationId xmlns:p14="http://schemas.microsoft.com/office/powerpoint/2010/main" val="57402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3: </a:t>
            </a:r>
            <a:r>
              <a:rPr lang="en-GB" sz="1200" kern="1200" dirty="0">
                <a:solidFill>
                  <a:schemeClr val="tx1"/>
                </a:solidFill>
                <a:effectLst/>
                <a:latin typeface="+mn-lt"/>
                <a:ea typeface="MS PGothic" panose="020B0600070205080204" pitchFamily="34" charset="-128"/>
                <a:cs typeface="MS PGothic" charset="0"/>
              </a:rPr>
              <a:t>We heard the beginning of the story of Nehemiah’s Big Re-Build, and we thought about how we, like some of God’s people in the story, are back together again, while part of our school community is still not with us. Like the people, we are getting our school and our hearts ready for the time when we will all be back together again. </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3</a:t>
            </a:fld>
            <a:endParaRPr lang="en-US" altLang="en-US"/>
          </a:p>
        </p:txBody>
      </p:sp>
    </p:spTree>
    <p:extLst>
      <p:ext uri="{BB962C8B-B14F-4D97-AF65-F5344CB8AC3E}">
        <p14:creationId xmlns:p14="http://schemas.microsoft.com/office/powerpoint/2010/main" val="24797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anose="020B0600070205080204" pitchFamily="34" charset="-128"/>
                <a:cs typeface="MS PGothic" charset="0"/>
              </a:rPr>
              <a:t>We are </a:t>
            </a:r>
            <a:r>
              <a:rPr lang="en-GB" sz="1200" b="1" kern="1200" dirty="0">
                <a:solidFill>
                  <a:schemeClr val="tx1"/>
                </a:solidFill>
                <a:effectLst/>
                <a:latin typeface="+mn-lt"/>
                <a:ea typeface="MS PGothic" panose="020B0600070205080204" pitchFamily="34" charset="-128"/>
                <a:cs typeface="MS PGothic" charset="0"/>
              </a:rPr>
              <a:t>Rebuilding Our Community (slide 4)</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4</a:t>
            </a:fld>
            <a:endParaRPr lang="en-US" altLang="en-US"/>
          </a:p>
        </p:txBody>
      </p:sp>
    </p:spTree>
    <p:extLst>
      <p:ext uri="{BB962C8B-B14F-4D97-AF65-F5344CB8AC3E}">
        <p14:creationId xmlns:p14="http://schemas.microsoft.com/office/powerpoint/2010/main" val="332453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5:</a:t>
            </a:r>
            <a:r>
              <a:rPr lang="en-GB" sz="1200" kern="1200" dirty="0">
                <a:solidFill>
                  <a:schemeClr val="tx1"/>
                </a:solidFill>
                <a:effectLst/>
                <a:latin typeface="+mn-lt"/>
                <a:ea typeface="MS PGothic" panose="020B0600070205080204" pitchFamily="34" charset="-128"/>
                <a:cs typeface="MS PGothic" charset="0"/>
              </a:rPr>
              <a:t> In today’s part of the story, we hear how Ezra the teacher read to God’s people from the special scroll – which some of you may remember is called the Torah – and we are going to make our own scrolls as part of our reflection time….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S PGothic" charset="0"/>
              </a:rPr>
              <a:t>So let’s find out how </a:t>
            </a:r>
            <a:r>
              <a:rPr lang="en-GB" sz="1200" b="1" kern="1200" dirty="0">
                <a:solidFill>
                  <a:schemeClr val="tx1"/>
                </a:solidFill>
                <a:effectLst/>
                <a:latin typeface="+mn-lt"/>
                <a:ea typeface="MS PGothic" panose="020B0600070205080204" pitchFamily="34" charset="-128"/>
                <a:cs typeface="MS PGothic" charset="0"/>
              </a:rPr>
              <a:t>Nehemiah’s Big Rebuild</a:t>
            </a:r>
            <a:r>
              <a:rPr lang="en-GB" sz="1200" kern="1200" dirty="0">
                <a:solidFill>
                  <a:schemeClr val="tx1"/>
                </a:solidFill>
                <a:effectLst/>
                <a:latin typeface="+mn-lt"/>
                <a:ea typeface="MS PGothic" panose="020B0600070205080204" pitchFamily="34" charset="-128"/>
                <a:cs typeface="MS PGothic" charset="0"/>
              </a:rPr>
              <a:t> is getting on and hear what was read from the scrolls…. …and how those words helped to re-build the peoples’ hearts. [use script]</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5</a:t>
            </a:fld>
            <a:endParaRPr lang="en-US" altLang="en-US"/>
          </a:p>
        </p:txBody>
      </p:sp>
    </p:spTree>
    <p:extLst>
      <p:ext uri="{BB962C8B-B14F-4D97-AF65-F5344CB8AC3E}">
        <p14:creationId xmlns:p14="http://schemas.microsoft.com/office/powerpoint/2010/main" val="120870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i="1" kern="1200" dirty="0">
                <a:solidFill>
                  <a:schemeClr val="tx1"/>
                </a:solidFill>
                <a:effectLst/>
                <a:latin typeface="+mn-lt"/>
                <a:ea typeface="MS PGothic" panose="020B0600070205080204" pitchFamily="34" charset="-128"/>
                <a:cs typeface="MS PGothic" charset="0"/>
              </a:rPr>
              <a:t>Slide 6:</a:t>
            </a:r>
            <a:r>
              <a:rPr lang="en-GB" sz="1200" i="1" kern="1200" dirty="0">
                <a:solidFill>
                  <a:schemeClr val="tx1"/>
                </a:solidFill>
                <a:effectLst/>
                <a:latin typeface="+mn-lt"/>
                <a:ea typeface="MS PGothic" panose="020B0600070205080204" pitchFamily="34" charset="-128"/>
                <a:cs typeface="MS PGothic" charset="0"/>
              </a:rPr>
              <a:t> To help children to engage: every time you hear the word </a:t>
            </a:r>
            <a:r>
              <a:rPr lang="en-GB" sz="1200" b="1" i="1" kern="1200" dirty="0">
                <a:solidFill>
                  <a:schemeClr val="tx1"/>
                </a:solidFill>
                <a:effectLst/>
                <a:latin typeface="+mn-lt"/>
                <a:ea typeface="MS PGothic" panose="020B0600070205080204" pitchFamily="34" charset="-128"/>
                <a:cs typeface="MS PGothic" charset="0"/>
              </a:rPr>
              <a:t>‘hearts’ </a:t>
            </a:r>
            <a:r>
              <a:rPr lang="en-GB" sz="1200" i="1" kern="1200" dirty="0">
                <a:solidFill>
                  <a:schemeClr val="tx1"/>
                </a:solidFill>
                <a:effectLst/>
                <a:latin typeface="+mn-lt"/>
                <a:ea typeface="MS PGothic" panose="020B0600070205080204" pitchFamily="34" charset="-128"/>
                <a:cs typeface="MS PGothic" charset="0"/>
              </a:rPr>
              <a:t>make a heart shape with your hands</a:t>
            </a:r>
            <a:endParaRPr lang="en-GB" sz="1200" kern="1200" dirty="0">
              <a:solidFill>
                <a:schemeClr val="tx1"/>
              </a:solidFill>
              <a:effectLst/>
              <a:latin typeface="+mn-lt"/>
              <a:ea typeface="MS PGothic" panose="020B0600070205080204" pitchFamily="34" charset="-128"/>
              <a:cs typeface="MS PGothic" charset="0"/>
            </a:endParaRP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6</a:t>
            </a:fld>
            <a:endParaRPr lang="en-US" altLang="en-US"/>
          </a:p>
        </p:txBody>
      </p:sp>
    </p:spTree>
    <p:extLst>
      <p:ext uri="{BB962C8B-B14F-4D97-AF65-F5344CB8AC3E}">
        <p14:creationId xmlns:p14="http://schemas.microsoft.com/office/powerpoint/2010/main" val="184126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7: Responding (and words for worship):</a:t>
            </a:r>
            <a:r>
              <a:rPr lang="en-GB" sz="1200" kern="1200" dirty="0">
                <a:solidFill>
                  <a:schemeClr val="tx1"/>
                </a:solidFill>
                <a:effectLst/>
                <a:latin typeface="+mn-lt"/>
                <a:ea typeface="MS PGothic" panose="020B0600070205080204" pitchFamily="34" charset="-128"/>
                <a:cs typeface="MS PGothic" charset="0"/>
              </a:rPr>
              <a:t> </a:t>
            </a:r>
          </a:p>
          <a:p>
            <a:pPr algn="ctr"/>
            <a:r>
              <a:rPr lang="en-GB" sz="1200" kern="1200" dirty="0">
                <a:solidFill>
                  <a:schemeClr val="tx1"/>
                </a:solidFill>
                <a:effectLst/>
                <a:latin typeface="+mn-lt"/>
                <a:ea typeface="MS PGothic" panose="020B0600070205080204" pitchFamily="34" charset="-128"/>
                <a:cs typeface="MS PGothic" charset="0"/>
              </a:rPr>
              <a:t>…We’ve been thinking today about the story of Nehemiah’s rebuild ….</a:t>
            </a:r>
          </a:p>
          <a:p>
            <a:pPr algn="ctr"/>
            <a:r>
              <a:rPr lang="en-GB" sz="1200" kern="1200" dirty="0">
                <a:solidFill>
                  <a:schemeClr val="tx1"/>
                </a:solidFill>
                <a:effectLst/>
                <a:latin typeface="+mn-lt"/>
                <a:ea typeface="MS PGothic" panose="020B0600070205080204" pitchFamily="34" charset="-128"/>
                <a:cs typeface="MS PGothic" charset="0"/>
              </a:rPr>
              <a:t>….how the memories the people shared made them both sad, and happy….(and both feelings are OK!....)</a:t>
            </a:r>
          </a:p>
          <a:p>
            <a:pPr algn="ctr"/>
            <a:r>
              <a:rPr lang="en-GB" sz="1200" kern="1200" dirty="0">
                <a:solidFill>
                  <a:schemeClr val="tx1"/>
                </a:solidFill>
                <a:effectLst/>
                <a:latin typeface="+mn-lt"/>
                <a:ea typeface="MS PGothic" panose="020B0600070205080204" pitchFamily="34" charset="-128"/>
                <a:cs typeface="MS PGothic" charset="0"/>
              </a:rPr>
              <a:t>…the words that Ezra read from the Torah helped to rebuild the peoples’ hearts….</a:t>
            </a:r>
          </a:p>
          <a:p>
            <a:pPr algn="ctr"/>
            <a:r>
              <a:rPr lang="en-GB" sz="1200" kern="1200" dirty="0">
                <a:solidFill>
                  <a:schemeClr val="tx1"/>
                </a:solidFill>
                <a:effectLst/>
                <a:latin typeface="+mn-lt"/>
                <a:ea typeface="MS PGothic" panose="020B0600070205080204" pitchFamily="34" charset="-128"/>
                <a:cs typeface="MS PGothic" charset="0"/>
              </a:rPr>
              <a:t>….the great stories of their past helped them to remember who they were….</a:t>
            </a:r>
          </a:p>
          <a:p>
            <a:pPr algn="ctr"/>
            <a:r>
              <a:rPr lang="en-GB" sz="1200" kern="1200" dirty="0">
                <a:solidFill>
                  <a:schemeClr val="tx1"/>
                </a:solidFill>
                <a:effectLst/>
                <a:latin typeface="+mn-lt"/>
                <a:ea typeface="MS PGothic" panose="020B0600070205080204" pitchFamily="34" charset="-128"/>
                <a:cs typeface="MS PGothic" charset="0"/>
              </a:rPr>
              <a:t>….and it reminded them of who God was as well, and how he’d always cared for them….</a:t>
            </a:r>
          </a:p>
          <a:p>
            <a:pPr algn="ctr"/>
            <a:r>
              <a:rPr lang="en-GB" sz="1200" kern="1200" dirty="0">
                <a:solidFill>
                  <a:schemeClr val="tx1"/>
                </a:solidFill>
                <a:effectLst/>
                <a:latin typeface="+mn-lt"/>
                <a:ea typeface="MS PGothic" panose="020B0600070205080204" pitchFamily="34" charset="-128"/>
                <a:cs typeface="MS PGothic" charset="0"/>
              </a:rPr>
              <a:t>….the words also gave them a reason to celebrate….</a:t>
            </a:r>
          </a:p>
          <a:p>
            <a:pPr algn="ctr"/>
            <a:r>
              <a:rPr lang="en-GB" sz="1200" kern="1200" dirty="0">
                <a:solidFill>
                  <a:schemeClr val="tx1"/>
                </a:solidFill>
                <a:effectLst/>
                <a:latin typeface="+mn-lt"/>
                <a:ea typeface="MS PGothic" panose="020B0600070205080204" pitchFamily="34" charset="-128"/>
                <a:cs typeface="MS PGothic" charset="0"/>
              </a:rPr>
              <a:t>….Nehemiah wrote in his story that there had never been a celebration like it!....</a:t>
            </a:r>
          </a:p>
          <a:p>
            <a:pPr algn="ctr"/>
            <a:r>
              <a:rPr lang="en-GB" sz="1200" kern="1200" dirty="0">
                <a:solidFill>
                  <a:schemeClr val="tx1"/>
                </a:solidFill>
                <a:effectLst/>
                <a:latin typeface="+mn-lt"/>
                <a:ea typeface="MS PGothic" panose="020B0600070205080204" pitchFamily="34" charset="-128"/>
                <a:cs typeface="MS PGothic" charset="0"/>
              </a:rPr>
              <a:t>…..I wonder why?.....</a:t>
            </a:r>
          </a:p>
          <a:p>
            <a:r>
              <a:rPr lang="en-GB" sz="1200" kern="1200" dirty="0">
                <a:solidFill>
                  <a:schemeClr val="tx1"/>
                </a:solidFill>
                <a:effectLst/>
                <a:latin typeface="+mn-lt"/>
                <a:ea typeface="MS PGothic" panose="020B0600070205080204" pitchFamily="34" charset="-128"/>
                <a:cs typeface="MS PGothic" charset="0"/>
              </a:rPr>
              <a:t> </a:t>
            </a:r>
          </a:p>
          <a:p>
            <a:r>
              <a:rPr lang="en-GB" sz="1200" kern="1200" dirty="0">
                <a:solidFill>
                  <a:schemeClr val="tx1"/>
                </a:solidFill>
                <a:effectLst/>
                <a:latin typeface="+mn-lt"/>
                <a:ea typeface="MS PGothic" panose="020B0600070205080204" pitchFamily="34" charset="-128"/>
                <a:cs typeface="MS PGothic" charset="0"/>
              </a:rPr>
              <a:t>We’re going to pause now and I’m going to pray using some of the words that the people prayed as they celebrated together. If you want to, you can make this your prayer as well….</a:t>
            </a:r>
            <a:r>
              <a:rPr lang="en-GB" sz="1200" b="1" kern="1200" dirty="0">
                <a:solidFill>
                  <a:schemeClr val="tx1"/>
                </a:solidFill>
                <a:effectLst/>
                <a:latin typeface="+mn-lt"/>
                <a:ea typeface="MS PGothic" panose="020B0600070205080204" pitchFamily="34" charset="-128"/>
                <a:cs typeface="MS PGothic" charset="0"/>
              </a:rPr>
              <a:t>[words also animated in PPT)</a:t>
            </a:r>
            <a:endParaRPr lang="en-GB" sz="1200" kern="1200" dirty="0">
              <a:solidFill>
                <a:schemeClr val="tx1"/>
              </a:solidFill>
              <a:effectLst/>
              <a:latin typeface="+mn-lt"/>
              <a:ea typeface="MS PGothic" panose="020B0600070205080204" pitchFamily="34" charset="-128"/>
              <a:cs typeface="MS PGothic" charset="0"/>
            </a:endParaRPr>
          </a:p>
          <a:p>
            <a:r>
              <a:rPr lang="en-GB" sz="1200" b="1" kern="1200" dirty="0">
                <a:solidFill>
                  <a:schemeClr val="tx1"/>
                </a:solidFill>
                <a:effectLst/>
                <a:latin typeface="+mn-lt"/>
                <a:ea typeface="MS PGothic" panose="020B0600070205080204" pitchFamily="34" charset="-128"/>
                <a:cs typeface="MS PGothic" charset="0"/>
              </a:rPr>
              <a:t>‘God, Blessed be your wonderful name. Your name is more wonderful than all blessing and praise. You are the only Lord. ….You give life to everything. Because of your mercy, you saved us again and again. </a:t>
            </a:r>
            <a:endParaRPr lang="en-GB" sz="1200" kern="1200" dirty="0">
              <a:solidFill>
                <a:schemeClr val="tx1"/>
              </a:solidFill>
              <a:effectLst/>
              <a:latin typeface="+mn-lt"/>
              <a:ea typeface="MS PGothic" panose="020B0600070205080204" pitchFamily="34" charset="-128"/>
              <a:cs typeface="MS PGothic" charset="0"/>
            </a:endParaRPr>
          </a:p>
          <a:p>
            <a:r>
              <a:rPr lang="en-GB" sz="1200" b="1" kern="1200" dirty="0">
                <a:solidFill>
                  <a:schemeClr val="tx1"/>
                </a:solidFill>
                <a:effectLst/>
                <a:latin typeface="+mn-lt"/>
                <a:ea typeface="MS PGothic" panose="020B0600070205080204" pitchFamily="34" charset="-128"/>
                <a:cs typeface="MS PGothic" charset="0"/>
              </a:rPr>
              <a:t>You were patient with us for many years. ....our God, you are the great and mighty and wonderful God. </a:t>
            </a:r>
            <a:endParaRPr lang="en-GB" sz="1200" kern="1200" dirty="0">
              <a:solidFill>
                <a:schemeClr val="tx1"/>
              </a:solidFill>
              <a:effectLst/>
              <a:latin typeface="+mn-lt"/>
              <a:ea typeface="MS PGothic" panose="020B0600070205080204" pitchFamily="34" charset="-128"/>
              <a:cs typeface="MS PGothic" charset="0"/>
            </a:endParaRPr>
          </a:p>
          <a:p>
            <a:r>
              <a:rPr lang="en-GB" sz="1200" b="1" kern="1200" dirty="0">
                <a:solidFill>
                  <a:schemeClr val="tx1"/>
                </a:solidFill>
                <a:effectLst/>
                <a:latin typeface="+mn-lt"/>
                <a:ea typeface="MS PGothic" panose="020B0600070205080204" pitchFamily="34" charset="-128"/>
                <a:cs typeface="MS PGothic" charset="0"/>
              </a:rPr>
              <a:t>You keep your agreement of love.’</a:t>
            </a:r>
            <a:endParaRPr lang="en-GB" sz="1200" kern="1200" dirty="0">
              <a:solidFill>
                <a:schemeClr val="tx1"/>
              </a:solidFill>
              <a:effectLst/>
              <a:latin typeface="+mn-lt"/>
              <a:ea typeface="MS PGothic" panose="020B0600070205080204" pitchFamily="34" charset="-128"/>
              <a:cs typeface="MS PGothic" charset="0"/>
            </a:endParaRPr>
          </a:p>
          <a:p>
            <a:r>
              <a:rPr lang="en-GB" sz="1200" b="1" kern="1200" dirty="0">
                <a:solidFill>
                  <a:schemeClr val="tx1"/>
                </a:solidFill>
                <a:effectLst/>
                <a:latin typeface="+mn-lt"/>
                <a:ea typeface="MS PGothic" panose="020B0600070205080204" pitchFamily="34" charset="-128"/>
                <a:cs typeface="MS PGothic" charset="0"/>
              </a:rPr>
              <a:t> </a:t>
            </a:r>
            <a:r>
              <a:rPr lang="en-GB" sz="1200" i="1" kern="1200" dirty="0">
                <a:solidFill>
                  <a:schemeClr val="tx1"/>
                </a:solidFill>
                <a:effectLst/>
                <a:latin typeface="+mn-lt"/>
                <a:ea typeface="MS PGothic" panose="020B0600070205080204" pitchFamily="34" charset="-128"/>
                <a:cs typeface="MS PGothic" charset="0"/>
              </a:rPr>
              <a:t>[Nehemiah 9:5-6, 28, 30 &amp; 32 ICB]</a:t>
            </a:r>
            <a:endParaRPr lang="en-GB" sz="1200" kern="1200" dirty="0">
              <a:solidFill>
                <a:schemeClr val="tx1"/>
              </a:solidFill>
              <a:effectLst/>
              <a:latin typeface="+mn-lt"/>
              <a:ea typeface="MS PGothic" panose="020B0600070205080204" pitchFamily="34" charset="-128"/>
              <a:cs typeface="MS PGothic" charset="0"/>
            </a:endParaRP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7</a:t>
            </a:fld>
            <a:endParaRPr lang="en-US" altLang="en-US"/>
          </a:p>
        </p:txBody>
      </p:sp>
    </p:spTree>
    <p:extLst>
      <p:ext uri="{BB962C8B-B14F-4D97-AF65-F5344CB8AC3E}">
        <p14:creationId xmlns:p14="http://schemas.microsoft.com/office/powerpoint/2010/main" val="274356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9: Sharing our stories</a:t>
            </a:r>
            <a:endParaRPr lang="en-GB" sz="1200" kern="1200" dirty="0">
              <a:solidFill>
                <a:schemeClr val="tx1"/>
              </a:solidFill>
              <a:effectLst/>
              <a:latin typeface="+mn-lt"/>
              <a:ea typeface="MS PGothic" panose="020B0600070205080204" pitchFamily="34" charset="-128"/>
              <a:cs typeface="MS PGothic" charset="0"/>
            </a:endParaRPr>
          </a:p>
          <a:p>
            <a:pPr algn="ctr"/>
            <a:r>
              <a:rPr lang="en-GB" sz="1200" kern="1200" dirty="0">
                <a:solidFill>
                  <a:schemeClr val="tx1"/>
                </a:solidFill>
                <a:effectLst/>
                <a:latin typeface="+mn-lt"/>
                <a:ea typeface="MS PGothic" panose="020B0600070205080204" pitchFamily="34" charset="-128"/>
                <a:cs typeface="MS PGothic" charset="0"/>
              </a:rPr>
              <a:t>….we’ve all been apart for the last few months…..</a:t>
            </a:r>
          </a:p>
          <a:p>
            <a:pPr algn="ctr"/>
            <a:r>
              <a:rPr lang="en-GB" sz="1200" kern="1200" dirty="0">
                <a:solidFill>
                  <a:schemeClr val="tx1"/>
                </a:solidFill>
                <a:effectLst/>
                <a:latin typeface="+mn-lt"/>
                <a:ea typeface="MS PGothic" panose="020B0600070205080204" pitchFamily="34" charset="-128"/>
                <a:cs typeface="MS PGothic" charset="0"/>
              </a:rPr>
              <a:t>….I wonder what’s been important to you during lockdown?....</a:t>
            </a:r>
          </a:p>
          <a:p>
            <a:pPr algn="ctr"/>
            <a:r>
              <a:rPr lang="en-GB" sz="1200" kern="1200" dirty="0">
                <a:solidFill>
                  <a:schemeClr val="tx1"/>
                </a:solidFill>
                <a:effectLst/>
                <a:latin typeface="+mn-lt"/>
                <a:ea typeface="MS PGothic" panose="020B0600070205080204" pitchFamily="34" charset="-128"/>
                <a:cs typeface="MS PGothic" charset="0"/>
              </a:rPr>
              <a:t>….I wonder which words have been important to you in this time?....</a:t>
            </a:r>
          </a:p>
          <a:p>
            <a:pPr algn="ctr"/>
            <a:r>
              <a:rPr lang="en-GB" sz="1200" kern="1200" dirty="0">
                <a:solidFill>
                  <a:schemeClr val="tx1"/>
                </a:solidFill>
                <a:effectLst/>
                <a:latin typeface="+mn-lt"/>
                <a:ea typeface="MS PGothic" panose="020B0600070205080204" pitchFamily="34" charset="-128"/>
                <a:cs typeface="MS PGothic" charset="0"/>
              </a:rPr>
              <a:t>….I wonder what stories </a:t>
            </a:r>
            <a:r>
              <a:rPr lang="en-GB" sz="1200" i="1" kern="1200" dirty="0">
                <a:solidFill>
                  <a:schemeClr val="tx1"/>
                </a:solidFill>
                <a:effectLst/>
                <a:latin typeface="+mn-lt"/>
                <a:ea typeface="MS PGothic" panose="020B0600070205080204" pitchFamily="34" charset="-128"/>
                <a:cs typeface="MS PGothic" charset="0"/>
              </a:rPr>
              <a:t>you </a:t>
            </a:r>
            <a:r>
              <a:rPr lang="en-GB" sz="1200" kern="1200" dirty="0">
                <a:solidFill>
                  <a:schemeClr val="tx1"/>
                </a:solidFill>
                <a:effectLst/>
                <a:latin typeface="+mn-lt"/>
                <a:ea typeface="MS PGothic" panose="020B0600070205080204" pitchFamily="34" charset="-128"/>
                <a:cs typeface="MS PGothic" charset="0"/>
              </a:rPr>
              <a:t>might share with others about your lockdown experiences?....</a:t>
            </a:r>
          </a:p>
          <a:p>
            <a:pPr algn="ctr"/>
            <a:r>
              <a:rPr lang="en-GB" sz="1200" kern="1200" dirty="0">
                <a:solidFill>
                  <a:schemeClr val="tx1"/>
                </a:solidFill>
                <a:effectLst/>
                <a:latin typeface="+mn-lt"/>
                <a:ea typeface="MS PGothic" panose="020B0600070205080204" pitchFamily="34" charset="-128"/>
                <a:cs typeface="MS PGothic" charset="0"/>
              </a:rPr>
              <a:t>….take some time to write or draw your thoughts onto your scroll…. </a:t>
            </a:r>
          </a:p>
          <a:p>
            <a:pPr algn="ctr"/>
            <a:r>
              <a:rPr lang="en-GB" sz="1200" i="1" kern="1200" dirty="0">
                <a:solidFill>
                  <a:schemeClr val="tx1"/>
                </a:solidFill>
                <a:effectLst/>
                <a:latin typeface="+mn-lt"/>
                <a:ea typeface="MS PGothic" panose="020B0600070205080204" pitchFamily="34" charset="-128"/>
                <a:cs typeface="MS PGothic" charset="0"/>
              </a:rPr>
              <a:t>[then roll them up – Torah-style if you can!]</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9</a:t>
            </a:fld>
            <a:endParaRPr lang="en-US" altLang="en-US"/>
          </a:p>
        </p:txBody>
      </p:sp>
    </p:spTree>
    <p:extLst>
      <p:ext uri="{BB962C8B-B14F-4D97-AF65-F5344CB8AC3E}">
        <p14:creationId xmlns:p14="http://schemas.microsoft.com/office/powerpoint/2010/main" val="60999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A9C36457-415A-4C05-B3C1-781FE1026886}"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79ACC3E7-2F72-4A7A-9FA6-961D6E617D48}" type="slidenum">
              <a:rPr lang="en-GB" altLang="en-US"/>
              <a:pPr>
                <a:defRPr/>
              </a:pPr>
              <a:t>‹#›</a:t>
            </a:fld>
            <a:endParaRPr lang="en-GB" altLang="en-US"/>
          </a:p>
        </p:txBody>
      </p:sp>
    </p:spTree>
    <p:extLst>
      <p:ext uri="{BB962C8B-B14F-4D97-AF65-F5344CB8AC3E}">
        <p14:creationId xmlns:p14="http://schemas.microsoft.com/office/powerpoint/2010/main" val="113781423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D0C100FA-E983-4D3C-90C9-44600B84A507}"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EDC3F9C6-558D-4BB3-AB80-F6415D3DCB05}" type="slidenum">
              <a:rPr lang="en-GB" altLang="en-US"/>
              <a:pPr>
                <a:defRPr/>
              </a:pPr>
              <a:t>‹#›</a:t>
            </a:fld>
            <a:endParaRPr lang="en-GB" altLang="en-US"/>
          </a:p>
        </p:txBody>
      </p:sp>
    </p:spTree>
    <p:extLst>
      <p:ext uri="{BB962C8B-B14F-4D97-AF65-F5344CB8AC3E}">
        <p14:creationId xmlns:p14="http://schemas.microsoft.com/office/powerpoint/2010/main" val="239870072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39238956-1404-4474-8CC2-1F90B3327285}"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9804FBCC-D805-4F4E-A3F6-E598B10EDA85}" type="slidenum">
              <a:rPr lang="en-GB" altLang="en-US"/>
              <a:pPr>
                <a:defRPr/>
              </a:pPr>
              <a:t>‹#›</a:t>
            </a:fld>
            <a:endParaRPr lang="en-GB" altLang="en-US"/>
          </a:p>
        </p:txBody>
      </p:sp>
    </p:spTree>
    <p:extLst>
      <p:ext uri="{BB962C8B-B14F-4D97-AF65-F5344CB8AC3E}">
        <p14:creationId xmlns:p14="http://schemas.microsoft.com/office/powerpoint/2010/main" val="3002082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144DF27F-FDCB-4DD1-BB96-B70D5D15C423}"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AF247042-9233-4434-A6A2-1131176DE6A6}" type="slidenum">
              <a:rPr lang="en-GB" altLang="en-US"/>
              <a:pPr>
                <a:defRPr/>
              </a:pPr>
              <a:t>‹#›</a:t>
            </a:fld>
            <a:endParaRPr lang="en-GB" altLang="en-US"/>
          </a:p>
        </p:txBody>
      </p:sp>
    </p:spTree>
    <p:extLst>
      <p:ext uri="{BB962C8B-B14F-4D97-AF65-F5344CB8AC3E}">
        <p14:creationId xmlns:p14="http://schemas.microsoft.com/office/powerpoint/2010/main" val="99912457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eaLnBrk="0" hangingPunct="0">
              <a:defRPr/>
            </a:lvl1pPr>
          </a:lstStyle>
          <a:p>
            <a:pPr>
              <a:defRPr/>
            </a:pPr>
            <a:fld id="{4C0FD70D-A69D-479D-81A1-A7BC0E535878}"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F1EB9342-2386-4918-8F38-9A86944532D3}" type="slidenum">
              <a:rPr lang="en-GB" altLang="en-US"/>
              <a:pPr>
                <a:defRPr/>
              </a:pPr>
              <a:t>‹#›</a:t>
            </a:fld>
            <a:endParaRPr lang="en-GB" altLang="en-US"/>
          </a:p>
        </p:txBody>
      </p:sp>
    </p:spTree>
    <p:extLst>
      <p:ext uri="{BB962C8B-B14F-4D97-AF65-F5344CB8AC3E}">
        <p14:creationId xmlns:p14="http://schemas.microsoft.com/office/powerpoint/2010/main" val="30607877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lgn="ctr" eaLnBrk="0" hangingPunct="0">
              <a:defRPr/>
            </a:lvl1pPr>
          </a:lstStyle>
          <a:p>
            <a:pPr>
              <a:defRPr/>
            </a:pPr>
            <a:fld id="{F7F4C02A-7976-44CC-AFDC-D748066B5A8C}" type="datetimeFigureOut">
              <a:rPr lang="en-US" altLang="en-US"/>
              <a:pPr>
                <a:defRPr/>
              </a:pPr>
              <a:t>6/4/2020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B3140883-0D5B-4776-B05F-9382464C69AD}" type="slidenum">
              <a:rPr lang="en-GB" altLang="en-US"/>
              <a:pPr>
                <a:defRPr/>
              </a:pPr>
              <a:t>‹#›</a:t>
            </a:fld>
            <a:endParaRPr lang="en-GB" altLang="en-US"/>
          </a:p>
        </p:txBody>
      </p:sp>
    </p:spTree>
    <p:extLst>
      <p:ext uri="{BB962C8B-B14F-4D97-AF65-F5344CB8AC3E}">
        <p14:creationId xmlns:p14="http://schemas.microsoft.com/office/powerpoint/2010/main" val="38791682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lgn="ctr" eaLnBrk="0" hangingPunct="0">
              <a:defRPr/>
            </a:lvl1pPr>
          </a:lstStyle>
          <a:p>
            <a:pPr>
              <a:defRPr/>
            </a:pPr>
            <a:fld id="{6FB87299-DD10-4743-812E-6551DF38A033}" type="datetimeFigureOut">
              <a:rPr lang="en-US" altLang="en-US"/>
              <a:pPr>
                <a:defRPr/>
              </a:pPr>
              <a:t>6/4/2020</a:t>
            </a:fld>
            <a:endParaRPr lang="en-GB" alt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p:cNvSpPr>
            <a:spLocks noGrp="1"/>
          </p:cNvSpPr>
          <p:nvPr>
            <p:ph type="sldNum" sz="quarter" idx="12"/>
          </p:nvPr>
        </p:nvSpPr>
        <p:spPr/>
        <p:txBody>
          <a:bodyPr/>
          <a:lstStyle>
            <a:lvl1pPr eaLnBrk="0" hangingPunct="0">
              <a:defRPr/>
            </a:lvl1pPr>
          </a:lstStyle>
          <a:p>
            <a:pPr>
              <a:defRPr/>
            </a:pPr>
            <a:fld id="{51088A59-9B82-4450-AB63-17A41FA163AB}" type="slidenum">
              <a:rPr lang="en-GB" altLang="en-US"/>
              <a:pPr>
                <a:defRPr/>
              </a:pPr>
              <a:t>‹#›</a:t>
            </a:fld>
            <a:endParaRPr lang="en-GB" altLang="en-US"/>
          </a:p>
        </p:txBody>
      </p:sp>
    </p:spTree>
    <p:extLst>
      <p:ext uri="{BB962C8B-B14F-4D97-AF65-F5344CB8AC3E}">
        <p14:creationId xmlns:p14="http://schemas.microsoft.com/office/powerpoint/2010/main" val="42223754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lgn="ctr" eaLnBrk="0" hangingPunct="0">
              <a:defRPr/>
            </a:lvl1pPr>
          </a:lstStyle>
          <a:p>
            <a:pPr>
              <a:defRPr/>
            </a:pPr>
            <a:fld id="{8BFC4F80-6F8E-4942-A724-DFB285BA5B97}" type="datetimeFigureOut">
              <a:rPr lang="en-US" altLang="en-US"/>
              <a:pPr>
                <a:defRPr/>
              </a:pPr>
              <a:t>6/4/2020</a:t>
            </a:fld>
            <a:endParaRPr lang="en-GB"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p:cNvSpPr>
            <a:spLocks noGrp="1"/>
          </p:cNvSpPr>
          <p:nvPr>
            <p:ph type="sldNum" sz="quarter" idx="12"/>
          </p:nvPr>
        </p:nvSpPr>
        <p:spPr/>
        <p:txBody>
          <a:bodyPr/>
          <a:lstStyle>
            <a:lvl1pPr eaLnBrk="0" hangingPunct="0">
              <a:defRPr/>
            </a:lvl1pPr>
          </a:lstStyle>
          <a:p>
            <a:pPr>
              <a:defRPr/>
            </a:pPr>
            <a:fld id="{E8278806-10B2-46C3-8729-BC78720BBC0A}" type="slidenum">
              <a:rPr lang="en-GB" altLang="en-US"/>
              <a:pPr>
                <a:defRPr/>
              </a:pPr>
              <a:t>‹#›</a:t>
            </a:fld>
            <a:endParaRPr lang="en-GB" altLang="en-US"/>
          </a:p>
        </p:txBody>
      </p:sp>
    </p:spTree>
    <p:extLst>
      <p:ext uri="{BB962C8B-B14F-4D97-AF65-F5344CB8AC3E}">
        <p14:creationId xmlns:p14="http://schemas.microsoft.com/office/powerpoint/2010/main" val="30839561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eaLnBrk="0" hangingPunct="0">
              <a:defRPr/>
            </a:lvl1pPr>
          </a:lstStyle>
          <a:p>
            <a:pPr>
              <a:defRPr/>
            </a:pPr>
            <a:fld id="{AA9374D5-7E34-4F9D-9C6C-DBE1F78FA9EA}" type="datetimeFigureOut">
              <a:rPr lang="en-US" altLang="en-US"/>
              <a:pPr>
                <a:defRPr/>
              </a:pPr>
              <a:t>6/4/2020</a:t>
            </a:fld>
            <a:endParaRPr lang="en-GB" alt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p:cNvSpPr>
            <a:spLocks noGrp="1"/>
          </p:cNvSpPr>
          <p:nvPr>
            <p:ph type="sldNum" sz="quarter" idx="12"/>
          </p:nvPr>
        </p:nvSpPr>
        <p:spPr/>
        <p:txBody>
          <a:bodyPr/>
          <a:lstStyle>
            <a:lvl1pPr eaLnBrk="0" hangingPunct="0">
              <a:defRPr/>
            </a:lvl1pPr>
          </a:lstStyle>
          <a:p>
            <a:pPr>
              <a:defRPr/>
            </a:pPr>
            <a:fld id="{C432AA4D-555A-43DF-8F17-6BD501DE7CE9}" type="slidenum">
              <a:rPr lang="en-GB" altLang="en-US"/>
              <a:pPr>
                <a:defRPr/>
              </a:pPr>
              <a:t>‹#›</a:t>
            </a:fld>
            <a:endParaRPr lang="en-GB" altLang="en-US"/>
          </a:p>
        </p:txBody>
      </p:sp>
    </p:spTree>
    <p:extLst>
      <p:ext uri="{BB962C8B-B14F-4D97-AF65-F5344CB8AC3E}">
        <p14:creationId xmlns:p14="http://schemas.microsoft.com/office/powerpoint/2010/main" val="36268833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B30DC462-869C-4A14-883F-54B47BCC816C}" type="datetimeFigureOut">
              <a:rPr lang="en-US" altLang="en-US"/>
              <a:pPr>
                <a:defRPr/>
              </a:pPr>
              <a:t>6/4/2020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D247C021-2B7A-47CA-BD14-C27C33103FAE}" type="slidenum">
              <a:rPr lang="en-GB" altLang="en-US"/>
              <a:pPr>
                <a:defRPr/>
              </a:pPr>
              <a:t>‹#›</a:t>
            </a:fld>
            <a:endParaRPr lang="en-GB" altLang="en-US"/>
          </a:p>
        </p:txBody>
      </p:sp>
    </p:spTree>
    <p:extLst>
      <p:ext uri="{BB962C8B-B14F-4D97-AF65-F5344CB8AC3E}">
        <p14:creationId xmlns:p14="http://schemas.microsoft.com/office/powerpoint/2010/main" val="10061814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7C33A89F-6447-4523-925E-716C95EF8BFE}" type="datetimeFigureOut">
              <a:rPr lang="en-US" altLang="en-US"/>
              <a:pPr>
                <a:defRPr/>
              </a:pPr>
              <a:t>6/4/2020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C5C6CAA5-0AFA-4FA7-BA77-058F876AF1FA}" type="slidenum">
              <a:rPr lang="en-GB" altLang="en-US"/>
              <a:pPr>
                <a:defRPr/>
              </a:pPr>
              <a:t>‹#›</a:t>
            </a:fld>
            <a:endParaRPr lang="en-GB" altLang="en-US"/>
          </a:p>
        </p:txBody>
      </p:sp>
    </p:spTree>
    <p:extLst>
      <p:ext uri="{BB962C8B-B14F-4D97-AF65-F5344CB8AC3E}">
        <p14:creationId xmlns:p14="http://schemas.microsoft.com/office/powerpoint/2010/main" val="16058935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cs typeface="Arial" panose="020B0604020202020204" pitchFamily="34" charset="0"/>
              </a:defRPr>
            </a:lvl1pPr>
          </a:lstStyle>
          <a:p>
            <a:pPr>
              <a:defRPr/>
            </a:pPr>
            <a:fld id="{835C1903-1DB5-4C37-B5B8-99529ED29CDD}" type="datetimeFigureOut">
              <a:rPr lang="en-US" altLang="en-US"/>
              <a:pPr>
                <a:defRPr/>
              </a:pPr>
              <a:t>6/4/2020</a:t>
            </a:fld>
            <a:endParaRPr lang="en-GB"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469DA2D9-90E6-4411-8465-A4E669F412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med">
    <p:fade/>
  </p:transition>
  <p:txStyles>
    <p:titleStyle>
      <a:lvl1pPr algn="ctr" rtl="0" eaLnBrk="0" fontAlgn="base" hangingPunct="0">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3000" y="1146621"/>
            <a:ext cx="6847143" cy="4564762"/>
          </a:xfrm>
          <a:prstGeom prst="rect">
            <a:avLst/>
          </a:prstGeom>
        </p:spPr>
      </p:pic>
      <p:sp>
        <p:nvSpPr>
          <p:cNvPr id="3" name="TextBox 3">
            <a:extLst>
              <a:ext uri="{FF2B5EF4-FFF2-40B4-BE49-F238E27FC236}">
                <a16:creationId xmlns:a16="http://schemas.microsoft.com/office/drawing/2014/main" id="{F1313EA0-5EF0-4CB0-B44D-1FF57E377D12}"/>
              </a:ext>
            </a:extLst>
          </p:cNvPr>
          <p:cNvSpPr txBox="1">
            <a:spLocks noChangeArrowheads="1"/>
          </p:cNvSpPr>
          <p:nvPr/>
        </p:nvSpPr>
        <p:spPr bwMode="auto">
          <a:xfrm>
            <a:off x="179512" y="6525344"/>
            <a:ext cx="3402378" cy="21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825" i="1" dirty="0">
                <a:solidFill>
                  <a:schemeClr val="bg1"/>
                </a:solidFill>
                <a:latin typeface="Century Gothic" panose="020B0502020202020204" pitchFamily="34" charset="0"/>
              </a:rPr>
              <a:t>Pictures in this presentation are copyright-free from </a:t>
            </a:r>
            <a:r>
              <a:rPr lang="en-GB" altLang="en-US" sz="825" i="1" dirty="0" err="1">
                <a:solidFill>
                  <a:schemeClr val="bg1"/>
                </a:solidFill>
                <a:latin typeface="Century Gothic" panose="020B0502020202020204" pitchFamily="34" charset="0"/>
              </a:rPr>
              <a:t>pixabay</a:t>
            </a:r>
            <a:endParaRPr lang="en-GB" altLang="en-US" sz="825"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6175474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uzzle&#10;&#10;Description automatically generated">
            <a:extLst>
              <a:ext uri="{FF2B5EF4-FFF2-40B4-BE49-F238E27FC236}">
                <a16:creationId xmlns:a16="http://schemas.microsoft.com/office/drawing/2014/main" id="{C3D60C08-5E72-4044-BB03-537780903AA2}"/>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502968" y="152636"/>
            <a:ext cx="8138065" cy="6552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84543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womans face&#10;&#10;Description automatically generated">
            <a:extLst>
              <a:ext uri="{FF2B5EF4-FFF2-40B4-BE49-F238E27FC236}">
                <a16:creationId xmlns:a16="http://schemas.microsoft.com/office/drawing/2014/main" id="{A8AAF3B9-89B6-48F4-973F-03CEECD895CA}"/>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827584" y="-32742"/>
            <a:ext cx="7488832" cy="648506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7C0A842-B650-4ADC-AB42-707108C4F53F}"/>
              </a:ext>
            </a:extLst>
          </p:cNvPr>
          <p:cNvSpPr txBox="1"/>
          <p:nvPr/>
        </p:nvSpPr>
        <p:spPr>
          <a:xfrm>
            <a:off x="72008" y="5653697"/>
            <a:ext cx="9036496"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Nehemiah’s Big Rebuild</a:t>
            </a:r>
          </a:p>
        </p:txBody>
      </p:sp>
    </p:spTree>
    <p:extLst>
      <p:ext uri="{BB962C8B-B14F-4D97-AF65-F5344CB8AC3E}">
        <p14:creationId xmlns:p14="http://schemas.microsoft.com/office/powerpoint/2010/main" val="186542844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 up of a logo&#10;&#10;Description automatically generated">
            <a:extLst>
              <a:ext uri="{FF2B5EF4-FFF2-40B4-BE49-F238E27FC236}">
                <a16:creationId xmlns:a16="http://schemas.microsoft.com/office/drawing/2014/main" id="{118A8227-EEF4-4722-8F85-5FA3075E83AF}"/>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736812"/>
            <a:ext cx="9145318"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67164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2FD33DF0-B26B-4200-825B-B4A76F7E0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a:ln>
            <a:solidFill>
              <a:schemeClr val="bg1"/>
            </a:solidFill>
          </a:ln>
        </p:spPr>
      </p:pic>
      <p:sp>
        <p:nvSpPr>
          <p:cNvPr id="5" name="TextBox 4">
            <a:extLst>
              <a:ext uri="{FF2B5EF4-FFF2-40B4-BE49-F238E27FC236}">
                <a16:creationId xmlns:a16="http://schemas.microsoft.com/office/drawing/2014/main" id="{928AB5FE-CD3F-4F94-ABB5-35D362DB4229}"/>
              </a:ext>
            </a:extLst>
          </p:cNvPr>
          <p:cNvSpPr txBox="1"/>
          <p:nvPr/>
        </p:nvSpPr>
        <p:spPr>
          <a:xfrm>
            <a:off x="0" y="4329678"/>
            <a:ext cx="9144000" cy="2123658"/>
          </a:xfrm>
          <a:prstGeom prst="rect">
            <a:avLst/>
          </a:prstGeom>
          <a:noFill/>
        </p:spPr>
        <p:txBody>
          <a:bodyPr wrap="square" rtlCol="0">
            <a:spAutoFit/>
          </a:bodyPr>
          <a:lstStyle/>
          <a:p>
            <a:pPr algn="ctr"/>
            <a:r>
              <a:rPr lang="en-GB" sz="6600" b="1" dirty="0">
                <a:solidFill>
                  <a:schemeClr val="bg1"/>
                </a:solidFill>
                <a:latin typeface="Century Gothic" panose="020B0502020202020204" pitchFamily="34" charset="0"/>
              </a:rPr>
              <a:t>Nehemiah’s Big    Rebuild – part 2!</a:t>
            </a:r>
          </a:p>
        </p:txBody>
      </p:sp>
    </p:spTree>
    <p:extLst>
      <p:ext uri="{BB962C8B-B14F-4D97-AF65-F5344CB8AC3E}">
        <p14:creationId xmlns:p14="http://schemas.microsoft.com/office/powerpoint/2010/main" val="3040268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body of water&#10;&#10;Description automatically generated">
            <a:extLst>
              <a:ext uri="{FF2B5EF4-FFF2-40B4-BE49-F238E27FC236}">
                <a16:creationId xmlns:a16="http://schemas.microsoft.com/office/drawing/2014/main" id="{2829C7B3-3A26-4D16-A752-6651F61D1AEA}"/>
              </a:ext>
            </a:extLst>
          </p:cNvPr>
          <p:cNvPicPr>
            <a:picLocks noChangeAspect="1"/>
          </p:cNvPicPr>
          <p:nvPr/>
        </p:nvPicPr>
        <p:blipFill>
          <a:blip r:embed="rId3"/>
          <a:stretch>
            <a:fillRect/>
          </a:stretch>
        </p:blipFill>
        <p:spPr>
          <a:xfrm>
            <a:off x="0" y="381000"/>
            <a:ext cx="9144000" cy="6096000"/>
          </a:xfrm>
          <a:prstGeom prst="rect">
            <a:avLst/>
          </a:prstGeom>
          <a:ln>
            <a:solidFill>
              <a:schemeClr val="bg1"/>
            </a:solidFill>
          </a:ln>
        </p:spPr>
      </p:pic>
    </p:spTree>
    <p:extLst>
      <p:ext uri="{BB962C8B-B14F-4D97-AF65-F5344CB8AC3E}">
        <p14:creationId xmlns:p14="http://schemas.microsoft.com/office/powerpoint/2010/main" val="425514243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43B18D-41B2-4691-BE66-54877D9D963F}"/>
              </a:ext>
            </a:extLst>
          </p:cNvPr>
          <p:cNvSpPr txBox="1"/>
          <p:nvPr/>
        </p:nvSpPr>
        <p:spPr>
          <a:xfrm>
            <a:off x="0" y="5561945"/>
            <a:ext cx="9144000" cy="1323439"/>
          </a:xfrm>
          <a:prstGeom prst="rect">
            <a:avLst/>
          </a:prstGeom>
          <a:noFill/>
        </p:spPr>
        <p:txBody>
          <a:bodyPr wrap="square" rtlCol="0">
            <a:spAutoFit/>
          </a:bodyPr>
          <a:lstStyle/>
          <a:p>
            <a:pPr algn="ctr"/>
            <a:r>
              <a:rPr lang="en-GB" sz="8000" b="1" dirty="0">
                <a:latin typeface="Century Gothic" panose="020B0502020202020204" pitchFamily="34" charset="0"/>
              </a:rPr>
              <a:t>Scroll Prayer</a:t>
            </a:r>
          </a:p>
        </p:txBody>
      </p:sp>
      <p:pic>
        <p:nvPicPr>
          <p:cNvPr id="5" name="Picture 4" descr="A close up of a tool&#10;&#10;Description automatically generated">
            <a:extLst>
              <a:ext uri="{FF2B5EF4-FFF2-40B4-BE49-F238E27FC236}">
                <a16:creationId xmlns:a16="http://schemas.microsoft.com/office/drawing/2014/main" id="{80C9275F-D9DA-4558-847B-B4A208794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6" y="337615"/>
            <a:ext cx="7884368" cy="5321948"/>
          </a:xfrm>
          <a:prstGeom prst="rect">
            <a:avLst/>
          </a:prstGeom>
        </p:spPr>
      </p:pic>
      <p:sp>
        <p:nvSpPr>
          <p:cNvPr id="7" name="TextBox 6">
            <a:extLst>
              <a:ext uri="{FF2B5EF4-FFF2-40B4-BE49-F238E27FC236}">
                <a16:creationId xmlns:a16="http://schemas.microsoft.com/office/drawing/2014/main" id="{368E18C8-1D97-4D9D-B594-5692CDA8B59D}"/>
              </a:ext>
            </a:extLst>
          </p:cNvPr>
          <p:cNvSpPr txBox="1"/>
          <p:nvPr/>
        </p:nvSpPr>
        <p:spPr>
          <a:xfrm>
            <a:off x="1403648" y="1412776"/>
            <a:ext cx="6048672" cy="3416320"/>
          </a:xfrm>
          <a:prstGeom prst="rect">
            <a:avLst/>
          </a:prstGeom>
          <a:noFill/>
        </p:spPr>
        <p:txBody>
          <a:bodyPr wrap="square" rtlCol="0">
            <a:spAutoFit/>
          </a:bodyPr>
          <a:lstStyle/>
          <a:p>
            <a:pPr algn="ctr"/>
            <a:r>
              <a:rPr lang="en-GB" sz="2400" dirty="0">
                <a:latin typeface="Papyrus" panose="03070502060502030205" pitchFamily="66" charset="0"/>
              </a:rPr>
              <a:t>God, Blessed be your wonderful name. Your name is more wonderful than all blessing and praise. You are the only Lord. ….You give life to everything. Because of your mercy, you saved us again and again. You were patient with us for many years. </a:t>
            </a:r>
          </a:p>
          <a:p>
            <a:pPr algn="ctr"/>
            <a:r>
              <a:rPr lang="en-GB" sz="2400" dirty="0">
                <a:latin typeface="Papyrus" panose="03070502060502030205" pitchFamily="66" charset="0"/>
              </a:rPr>
              <a:t>…..our God, you are the great and mighty and wonderful God. You keep your agreement of love.’ </a:t>
            </a:r>
          </a:p>
        </p:txBody>
      </p:sp>
    </p:spTree>
    <p:extLst>
      <p:ext uri="{BB962C8B-B14F-4D97-AF65-F5344CB8AC3E}">
        <p14:creationId xmlns:p14="http://schemas.microsoft.com/office/powerpoint/2010/main" val="4007342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splay, room&#10;&#10;Description automatically generated">
            <a:extLst>
              <a:ext uri="{FF2B5EF4-FFF2-40B4-BE49-F238E27FC236}">
                <a16:creationId xmlns:a16="http://schemas.microsoft.com/office/drawing/2014/main" id="{B6E0271F-A191-490B-9D1A-F539DDBE03A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0687" y="1916832"/>
            <a:ext cx="9305374" cy="3024336"/>
          </a:xfrm>
          <a:prstGeom prst="rect">
            <a:avLst/>
          </a:prstGeom>
          <a:ln>
            <a:solidFill>
              <a:schemeClr val="bg1"/>
            </a:solidFill>
          </a:ln>
        </p:spPr>
      </p:pic>
    </p:spTree>
    <p:extLst>
      <p:ext uri="{BB962C8B-B14F-4D97-AF65-F5344CB8AC3E}">
        <p14:creationId xmlns:p14="http://schemas.microsoft.com/office/powerpoint/2010/main" val="72082106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43B18D-41B2-4691-BE66-54877D9D963F}"/>
              </a:ext>
            </a:extLst>
          </p:cNvPr>
          <p:cNvSpPr txBox="1"/>
          <p:nvPr/>
        </p:nvSpPr>
        <p:spPr>
          <a:xfrm>
            <a:off x="0" y="5517232"/>
            <a:ext cx="9144000" cy="1323439"/>
          </a:xfrm>
          <a:prstGeom prst="rect">
            <a:avLst/>
          </a:prstGeom>
          <a:noFill/>
        </p:spPr>
        <p:txBody>
          <a:bodyPr wrap="square" rtlCol="0">
            <a:spAutoFit/>
          </a:bodyPr>
          <a:lstStyle/>
          <a:p>
            <a:pPr algn="ctr"/>
            <a:r>
              <a:rPr lang="en-GB" sz="8000" b="1" dirty="0">
                <a:latin typeface="Century Gothic" panose="020B0502020202020204" pitchFamily="34" charset="0"/>
              </a:rPr>
              <a:t>Scroll Reflections</a:t>
            </a:r>
          </a:p>
        </p:txBody>
      </p:sp>
      <p:pic>
        <p:nvPicPr>
          <p:cNvPr id="5" name="Picture 4" descr="A close up of a tool&#10;&#10;Description automatically generated">
            <a:extLst>
              <a:ext uri="{FF2B5EF4-FFF2-40B4-BE49-F238E27FC236}">
                <a16:creationId xmlns:a16="http://schemas.microsoft.com/office/drawing/2014/main" id="{80C9275F-D9DA-4558-847B-B4A208794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6" y="188640"/>
            <a:ext cx="7884368" cy="5321948"/>
          </a:xfrm>
          <a:prstGeom prst="rect">
            <a:avLst/>
          </a:prstGeom>
        </p:spPr>
      </p:pic>
      <p:sp>
        <p:nvSpPr>
          <p:cNvPr id="2" name="TextBox 1">
            <a:extLst>
              <a:ext uri="{FF2B5EF4-FFF2-40B4-BE49-F238E27FC236}">
                <a16:creationId xmlns:a16="http://schemas.microsoft.com/office/drawing/2014/main" id="{3A028E87-CC3A-419C-A5ED-BCE842AE3261}"/>
              </a:ext>
            </a:extLst>
          </p:cNvPr>
          <p:cNvSpPr txBox="1"/>
          <p:nvPr/>
        </p:nvSpPr>
        <p:spPr>
          <a:xfrm>
            <a:off x="1403648" y="1572341"/>
            <a:ext cx="6192688" cy="2554545"/>
          </a:xfrm>
          <a:prstGeom prst="rect">
            <a:avLst/>
          </a:prstGeom>
          <a:noFill/>
        </p:spPr>
        <p:txBody>
          <a:bodyPr wrap="square" rtlCol="0">
            <a:spAutoFit/>
          </a:bodyPr>
          <a:lstStyle/>
          <a:p>
            <a:pPr algn="ctr"/>
            <a:r>
              <a:rPr lang="en-GB" sz="6000" dirty="0">
                <a:latin typeface="Papyrus" panose="03070502060502030205" pitchFamily="66" charset="0"/>
              </a:rPr>
              <a:t>Share your ‘story’</a:t>
            </a:r>
          </a:p>
          <a:p>
            <a:pPr algn="ctr"/>
            <a:endParaRPr lang="en-GB" sz="2000" dirty="0">
              <a:latin typeface="Papyrus" panose="03070502060502030205" pitchFamily="66" charset="0"/>
            </a:endParaRPr>
          </a:p>
          <a:p>
            <a:pPr algn="ctr"/>
            <a:r>
              <a:rPr lang="en-GB" sz="4000" dirty="0">
                <a:latin typeface="Papyrus" panose="03070502060502030205" pitchFamily="66" charset="0"/>
              </a:rPr>
              <a:t>What’s been important to you during lockdown?</a:t>
            </a:r>
          </a:p>
        </p:txBody>
      </p:sp>
    </p:spTree>
    <p:extLst>
      <p:ext uri="{BB962C8B-B14F-4D97-AF65-F5344CB8AC3E}">
        <p14:creationId xmlns:p14="http://schemas.microsoft.com/office/powerpoint/2010/main" val="2207168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3640</TotalTime>
  <Words>702</Words>
  <Application>Microsoft Office PowerPoint</Application>
  <PresentationFormat>On-screen Show (4:3)</PresentationFormat>
  <Paragraphs>47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Papyrus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Rachel Boxer</cp:lastModifiedBy>
  <cp:revision>122</cp:revision>
  <cp:lastPrinted>2020-03-16T14:23:00Z</cp:lastPrinted>
  <dcterms:created xsi:type="dcterms:W3CDTF">2007-01-25T14:09:13Z</dcterms:created>
  <dcterms:modified xsi:type="dcterms:W3CDTF">2020-06-04T11:15:36Z</dcterms:modified>
</cp:coreProperties>
</file>