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comments/comment8.xml" ContentType="application/vnd.openxmlformats-officedocument.presentationml.comments+xml"/>
  <Override PartName="/ppt/notesSlides/notesSlide10.xml" ContentType="application/vnd.openxmlformats-officedocument.presentationml.notesSlide+xml"/>
  <Override PartName="/ppt/comments/comment9.xml" ContentType="application/vnd.openxmlformats-officedocument.presentationml.comments+xml"/>
  <Override PartName="/ppt/notesSlides/notesSlide11.xml" ContentType="application/vnd.openxmlformats-officedocument.presentationml.notesSlide+xml"/>
  <Override PartName="/ppt/comments/comment10.xml" ContentType="application/vnd.openxmlformats-officedocument.presentationml.comments+xml"/>
  <Override PartName="/ppt/notesSlides/notesSlide12.xml" ContentType="application/vnd.openxmlformats-officedocument.presentationml.notesSlide+xml"/>
  <Override PartName="/ppt/comments/comment11.xml" ContentType="application/vnd.openxmlformats-officedocument.presentationml.comments+xml"/>
  <Override PartName="/ppt/notesSlides/notesSlide13.xml" ContentType="application/vnd.openxmlformats-officedocument.presentationml.notesSlide+xml"/>
  <Override PartName="/ppt/comments/comment12.xml" ContentType="application/vnd.openxmlformats-officedocument.presentationml.comments+xml"/>
  <Override PartName="/ppt/notesSlides/notesSlide14.xml" ContentType="application/vnd.openxmlformats-officedocument.presentationml.notesSlide+xml"/>
  <Override PartName="/ppt/comments/comment13.xml" ContentType="application/vnd.openxmlformats-officedocument.presentationml.comments+xml"/>
  <Override PartName="/ppt/notesSlides/notesSlide15.xml" ContentType="application/vnd.openxmlformats-officedocument.presentationml.notesSlide+xml"/>
  <Override PartName="/ppt/comments/comment14.xml" ContentType="application/vnd.openxmlformats-officedocument.presentationml.comments+xml"/>
  <Override PartName="/ppt/notesSlides/notesSlide16.xml" ContentType="application/vnd.openxmlformats-officedocument.presentationml.notesSlide+xml"/>
  <Override PartName="/ppt/comments/comment15.xml" ContentType="application/vnd.openxmlformats-officedocument.presentationml.comments+xml"/>
  <Override PartName="/ppt/notesSlides/notesSlide17.xml" ContentType="application/vnd.openxmlformats-officedocument.presentationml.notesSlide+xml"/>
  <Override PartName="/ppt/comments/comment16.xml" ContentType="application/vnd.openxmlformats-officedocument.presentationml.comments+xml"/>
  <Override PartName="/ppt/notesSlides/notesSlide18.xml" ContentType="application/vnd.openxmlformats-officedocument.presentationml.notesSlide+xml"/>
  <Override PartName="/ppt/comments/comment17.xml" ContentType="application/vnd.openxmlformats-officedocument.presentationml.comments+xml"/>
  <Override PartName="/ppt/notesSlides/notesSlide19.xml" ContentType="application/vnd.openxmlformats-officedocument.presentationml.notesSlide+xml"/>
  <Override PartName="/ppt/comments/comment18.xml" ContentType="application/vnd.openxmlformats-officedocument.presentationml.comments+xml"/>
  <Override PartName="/ppt/notesSlides/notesSlide20.xml" ContentType="application/vnd.openxmlformats-officedocument.presentationml.notesSlide+xml"/>
  <Override PartName="/ppt/comments/comment19.xml" ContentType="application/vnd.openxmlformats-officedocument.presentationml.comments+xml"/>
  <Override PartName="/ppt/notesSlides/notesSlide21.xml" ContentType="application/vnd.openxmlformats-officedocument.presentationml.notesSlide+xml"/>
  <Override PartName="/ppt/comments/comment20.xml" ContentType="application/vnd.openxmlformats-officedocument.presentationml.comments+xml"/>
  <Override PartName="/ppt/notesSlides/notesSlide22.xml" ContentType="application/vnd.openxmlformats-officedocument.presentationml.notesSlide+xml"/>
  <Override PartName="/ppt/comments/comment21.xml" ContentType="application/vnd.openxmlformats-officedocument.presentationml.comments+xml"/>
  <Override PartName="/ppt/notesSlides/notesSlide23.xml" ContentType="application/vnd.openxmlformats-officedocument.presentationml.notesSlide+xml"/>
  <Override PartName="/ppt/comments/comment22.xml" ContentType="application/vnd.openxmlformats-officedocument.presentationml.comments+xml"/>
  <Override PartName="/ppt/notesSlides/notesSlide24.xml" ContentType="application/vnd.openxmlformats-officedocument.presentationml.notesSlide+xml"/>
  <Override PartName="/ppt/comments/comment23.xml" ContentType="application/vnd.openxmlformats-officedocument.presentationml.comments+xml"/>
  <Override PartName="/ppt/notesSlides/notesSlide25.xml" ContentType="application/vnd.openxmlformats-officedocument.presentationml.notesSlide+xml"/>
  <Override PartName="/ppt/comments/comment24.xml" ContentType="application/vnd.openxmlformats-officedocument.presentationml.comments+xml"/>
  <Override PartName="/ppt/notesSlides/notesSlide26.xml" ContentType="application/vnd.openxmlformats-officedocument.presentationml.notesSlide+xml"/>
  <Override PartName="/ppt/comments/comment25.xml" ContentType="application/vnd.openxmlformats-officedocument.presentationml.comments+xml"/>
  <Override PartName="/ppt/notesSlides/notesSlide27.xml" ContentType="application/vnd.openxmlformats-officedocument.presentationml.notesSlide+xml"/>
  <Override PartName="/ppt/comments/comment26.xml" ContentType="application/vnd.openxmlformats-officedocument.presentationml.comments+xml"/>
  <Override PartName="/ppt/notesSlides/notesSlide28.xml" ContentType="application/vnd.openxmlformats-officedocument.presentationml.notesSlide+xml"/>
  <Override PartName="/ppt/comments/comment27.xml" ContentType="application/vnd.openxmlformats-officedocument.presentationml.comments+xml"/>
  <Override PartName="/ppt/notesSlides/notesSlide29.xml" ContentType="application/vnd.openxmlformats-officedocument.presentationml.notesSlide+xml"/>
  <Override PartName="/ppt/comments/comment28.xml" ContentType="application/vnd.openxmlformats-officedocument.presentationml.comments+xml"/>
  <Override PartName="/ppt/notesSlides/notesSlide30.xml" ContentType="application/vnd.openxmlformats-officedocument.presentationml.notesSlide+xml"/>
  <Override PartName="/ppt/comments/comment29.xml" ContentType="application/vnd.openxmlformats-officedocument.presentationml.comments+xml"/>
  <Override PartName="/ppt/notesSlides/notesSlide31.xml" ContentType="application/vnd.openxmlformats-officedocument.presentationml.notesSlide+xml"/>
  <Override PartName="/ppt/comments/comment30.xml" ContentType="application/vnd.openxmlformats-officedocument.presentationml.comments+xml"/>
  <Override PartName="/ppt/notesSlides/notesSlide32.xml" ContentType="application/vnd.openxmlformats-officedocument.presentationml.notesSlide+xml"/>
  <Override PartName="/ppt/comments/comment31.xml" ContentType="application/vnd.openxmlformats-officedocument.presentationml.comments+xml"/>
  <Override PartName="/ppt/notesSlides/notesSlide33.xml" ContentType="application/vnd.openxmlformats-officedocument.presentationml.notesSlide+xml"/>
  <Override PartName="/ppt/comments/comment32.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3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76" r:id="rId3"/>
    <p:sldId id="258" r:id="rId4"/>
    <p:sldId id="268" r:id="rId5"/>
    <p:sldId id="284" r:id="rId6"/>
    <p:sldId id="285" r:id="rId7"/>
    <p:sldId id="293" r:id="rId8"/>
    <p:sldId id="282" r:id="rId9"/>
    <p:sldId id="273" r:id="rId10"/>
    <p:sldId id="297" r:id="rId11"/>
    <p:sldId id="298" r:id="rId12"/>
    <p:sldId id="269" r:id="rId13"/>
    <p:sldId id="288" r:id="rId14"/>
    <p:sldId id="289" r:id="rId15"/>
    <p:sldId id="291" r:id="rId16"/>
    <p:sldId id="287" r:id="rId17"/>
    <p:sldId id="290" r:id="rId18"/>
    <p:sldId id="277" r:id="rId19"/>
    <p:sldId id="302" r:id="rId20"/>
    <p:sldId id="301" r:id="rId21"/>
    <p:sldId id="275" r:id="rId22"/>
    <p:sldId id="270" r:id="rId23"/>
    <p:sldId id="280" r:id="rId24"/>
    <p:sldId id="278" r:id="rId25"/>
    <p:sldId id="295" r:id="rId26"/>
    <p:sldId id="299" r:id="rId27"/>
    <p:sldId id="283" r:id="rId28"/>
    <p:sldId id="300" r:id="rId29"/>
    <p:sldId id="281" r:id="rId30"/>
    <p:sldId id="294" r:id="rId31"/>
    <p:sldId id="271" r:id="rId32"/>
    <p:sldId id="279" r:id="rId33"/>
    <p:sldId id="296" r:id="rId34"/>
    <p:sldId id="267" r:id="rId35"/>
    <p:sldId id="286"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Drew" initials="AD" lastIdx="4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6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5771" autoAdjust="0"/>
  </p:normalViewPr>
  <p:slideViewPr>
    <p:cSldViewPr>
      <p:cViewPr>
        <p:scale>
          <a:sx n="66" d="100"/>
          <a:sy n="66" d="100"/>
        </p:scale>
        <p:origin x="-1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2-14T16:51:50.653" idx="10">
    <p:pos x="5413" y="1070"/>
    <p:text>Have changed body font to make it easier to read - some people struggle with caps.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8-02-14T16:51:50.653" idx="35">
    <p:pos x="5413" y="1070"/>
    <p:text>Have changed body font to make it easier to read - some people struggle with caps. </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8-02-14T16:51:50.653" idx="3">
    <p:pos x="5413" y="1070"/>
    <p:text>Have changed body font to make it easier to read - some people struggle with caps. </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8-02-14T16:51:50.653" idx="23">
    <p:pos x="5413" y="1070"/>
    <p:text>Have changed body font to make it easier to read - some people struggle with caps.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8-02-14T16:51:50.653" idx="24">
    <p:pos x="5413" y="1070"/>
    <p:text>Have changed body font to make it easier to read - some people struggle with caps. </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8-02-14T16:51:50.653" idx="26">
    <p:pos x="5413" y="1070"/>
    <p:text>Have changed body font to make it easier to read - some people struggle with caps. </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18-02-14T16:51:50.653" idx="22">
    <p:pos x="5413" y="1070"/>
    <p:text>Have changed body font to make it easier to read - some people struggle with caps. </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18-02-14T16:51:50.653" idx="25">
    <p:pos x="5413" y="1070"/>
    <p:text>Have changed body font to make it easier to read - some people struggle with caps. </p:text>
  </p:cm>
</p:cmLst>
</file>

<file path=ppt/comments/comment17.xml><?xml version="1.0" encoding="utf-8"?>
<p:cmLst xmlns:a="http://schemas.openxmlformats.org/drawingml/2006/main" xmlns:r="http://schemas.openxmlformats.org/officeDocument/2006/relationships" xmlns:p="http://schemas.openxmlformats.org/presentationml/2006/main">
  <p:cm authorId="0" dt="2018-02-14T16:51:50.653" idx="11">
    <p:pos x="5413" y="1070"/>
    <p:text>Have changed body font to make it easier to read - some people struggle with caps. </p:text>
  </p:cm>
</p:cmLst>
</file>

<file path=ppt/comments/comment18.xml><?xml version="1.0" encoding="utf-8"?>
<p:cmLst xmlns:a="http://schemas.openxmlformats.org/drawingml/2006/main" xmlns:r="http://schemas.openxmlformats.org/officeDocument/2006/relationships" xmlns:p="http://schemas.openxmlformats.org/presentationml/2006/main">
  <p:cm authorId="0" dt="2018-02-14T16:51:50.653" idx="42">
    <p:pos x="5413" y="1070"/>
    <p:text>Have changed body font to make it easier to read - some people struggle with caps. </p:text>
  </p:cm>
</p:cmLst>
</file>

<file path=ppt/comments/comment19.xml><?xml version="1.0" encoding="utf-8"?>
<p:cmLst xmlns:a="http://schemas.openxmlformats.org/drawingml/2006/main" xmlns:r="http://schemas.openxmlformats.org/officeDocument/2006/relationships" xmlns:p="http://schemas.openxmlformats.org/presentationml/2006/main">
  <p:cm authorId="0" dt="2018-02-14T16:51:50.653" idx="41">
    <p:pos x="5413" y="1070"/>
    <p:text>Have changed body font to make it easier to read - some people struggle with caps.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2-14T16:51:50.653" idx="1">
    <p:pos x="5413" y="1070"/>
    <p:text>Have changed body font to make it easier to read - some people struggle with caps. </p:text>
  </p:cm>
</p:cmLst>
</file>

<file path=ppt/comments/comment20.xml><?xml version="1.0" encoding="utf-8"?>
<p:cmLst xmlns:a="http://schemas.openxmlformats.org/drawingml/2006/main" xmlns:r="http://schemas.openxmlformats.org/officeDocument/2006/relationships" xmlns:p="http://schemas.openxmlformats.org/presentationml/2006/main">
  <p:cm authorId="0" dt="2018-02-14T16:51:50.653" idx="9">
    <p:pos x="5413" y="1070"/>
    <p:text>Have changed body font to make it easier to read - some people struggle with caps. </p:text>
  </p:cm>
</p:cmLst>
</file>

<file path=ppt/comments/comment21.xml><?xml version="1.0" encoding="utf-8"?>
<p:cmLst xmlns:a="http://schemas.openxmlformats.org/drawingml/2006/main" xmlns:r="http://schemas.openxmlformats.org/officeDocument/2006/relationships" xmlns:p="http://schemas.openxmlformats.org/presentationml/2006/main">
  <p:cm authorId="0" dt="2018-02-14T16:51:50.653" idx="4">
    <p:pos x="5413" y="1070"/>
    <p:text>Have changed body font to make it easier to read - some people struggle with caps. </p:text>
  </p:cm>
</p:cmLst>
</file>

<file path=ppt/comments/comment22.xml><?xml version="1.0" encoding="utf-8"?>
<p:cmLst xmlns:a="http://schemas.openxmlformats.org/drawingml/2006/main" xmlns:r="http://schemas.openxmlformats.org/officeDocument/2006/relationships" xmlns:p="http://schemas.openxmlformats.org/presentationml/2006/main">
  <p:cm authorId="0" dt="2018-02-14T16:51:50.653" idx="15">
    <p:pos x="5413" y="1070"/>
    <p:text>Have changed body font to make it easier to read - some people struggle with caps. </p:text>
  </p:cm>
</p:cmLst>
</file>

<file path=ppt/comments/comment23.xml><?xml version="1.0" encoding="utf-8"?>
<p:cmLst xmlns:a="http://schemas.openxmlformats.org/drawingml/2006/main" xmlns:r="http://schemas.openxmlformats.org/officeDocument/2006/relationships" xmlns:p="http://schemas.openxmlformats.org/presentationml/2006/main">
  <p:cm authorId="0" dt="2018-02-14T16:51:50.653" idx="12">
    <p:pos x="5413" y="1070"/>
    <p:text>Have changed body font to make it easier to read - some people struggle with caps. </p:text>
  </p:cm>
</p:cmLst>
</file>

<file path=ppt/comments/comment24.xml><?xml version="1.0" encoding="utf-8"?>
<p:cmLst xmlns:a="http://schemas.openxmlformats.org/drawingml/2006/main" xmlns:r="http://schemas.openxmlformats.org/officeDocument/2006/relationships" xmlns:p="http://schemas.openxmlformats.org/presentationml/2006/main">
  <p:cm authorId="0" dt="2018-02-14T16:51:50.653" idx="29">
    <p:pos x="5413" y="1070"/>
    <p:text>Have changed body font to make it easier to read - some people struggle with caps. </p:text>
  </p:cm>
</p:cmLst>
</file>

<file path=ppt/comments/comment25.xml><?xml version="1.0" encoding="utf-8"?>
<p:cmLst xmlns:a="http://schemas.openxmlformats.org/drawingml/2006/main" xmlns:r="http://schemas.openxmlformats.org/officeDocument/2006/relationships" xmlns:p="http://schemas.openxmlformats.org/presentationml/2006/main">
  <p:cm authorId="0" dt="2018-02-14T16:51:50.653" idx="38">
    <p:pos x="5413" y="1070"/>
    <p:text>Have changed body font to make it easier to read - some people struggle with caps. </p:text>
  </p:cm>
</p:cmLst>
</file>

<file path=ppt/comments/comment26.xml><?xml version="1.0" encoding="utf-8"?>
<p:cmLst xmlns:a="http://schemas.openxmlformats.org/drawingml/2006/main" xmlns:r="http://schemas.openxmlformats.org/officeDocument/2006/relationships" xmlns:p="http://schemas.openxmlformats.org/presentationml/2006/main">
  <p:cm authorId="0" dt="2018-02-14T16:51:50.653" idx="18">
    <p:pos x="5413" y="1070"/>
    <p:text>Have changed body font to make it easier to read - some people struggle with caps. </p:text>
  </p:cm>
</p:cmLst>
</file>

<file path=ppt/comments/comment27.xml><?xml version="1.0" encoding="utf-8"?>
<p:cmLst xmlns:a="http://schemas.openxmlformats.org/drawingml/2006/main" xmlns:r="http://schemas.openxmlformats.org/officeDocument/2006/relationships" xmlns:p="http://schemas.openxmlformats.org/presentationml/2006/main">
  <p:cm authorId="0" dt="2018-02-14T16:51:50.653" idx="39">
    <p:pos x="5413" y="1070"/>
    <p:text>Have changed body font to make it easier to read - some people struggle with caps. </p:text>
  </p:cm>
</p:cmLst>
</file>

<file path=ppt/comments/comment28.xml><?xml version="1.0" encoding="utf-8"?>
<p:cmLst xmlns:a="http://schemas.openxmlformats.org/drawingml/2006/main" xmlns:r="http://schemas.openxmlformats.org/officeDocument/2006/relationships" xmlns:p="http://schemas.openxmlformats.org/presentationml/2006/main">
  <p:cm authorId="0" dt="2018-02-14T16:51:50.653" idx="16">
    <p:pos x="5413" y="1070"/>
    <p:text>Have changed body font to make it easier to read - some people struggle with caps. </p:text>
  </p:cm>
</p:cmLst>
</file>

<file path=ppt/comments/comment29.xml><?xml version="1.0" encoding="utf-8"?>
<p:cmLst xmlns:a="http://schemas.openxmlformats.org/drawingml/2006/main" xmlns:r="http://schemas.openxmlformats.org/officeDocument/2006/relationships" xmlns:p="http://schemas.openxmlformats.org/presentationml/2006/main">
  <p:cm authorId="0" dt="2018-02-14T16:51:50.653" idx="28">
    <p:pos x="5413" y="1070"/>
    <p:text>Have changed body font to make it easier to read - some people struggle with caps.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2-14T16:51:50.653" idx="2">
    <p:pos x="5413" y="1070"/>
    <p:text>Have changed body font to make it easier to read - some people struggle with caps. </p:text>
  </p:cm>
</p:cmLst>
</file>

<file path=ppt/comments/comment30.xml><?xml version="1.0" encoding="utf-8"?>
<p:cmLst xmlns:a="http://schemas.openxmlformats.org/drawingml/2006/main" xmlns:r="http://schemas.openxmlformats.org/officeDocument/2006/relationships" xmlns:p="http://schemas.openxmlformats.org/presentationml/2006/main">
  <p:cm authorId="0" dt="2018-02-14T16:51:50.653" idx="5">
    <p:pos x="5413" y="1070"/>
    <p:text>Have changed body font to make it easier to read - some people struggle with caps. </p:text>
  </p:cm>
</p:cmLst>
</file>

<file path=ppt/comments/comment31.xml><?xml version="1.0" encoding="utf-8"?>
<p:cmLst xmlns:a="http://schemas.openxmlformats.org/drawingml/2006/main" xmlns:r="http://schemas.openxmlformats.org/officeDocument/2006/relationships" xmlns:p="http://schemas.openxmlformats.org/presentationml/2006/main">
  <p:cm authorId="0" dt="2018-02-14T16:51:50.653" idx="14">
    <p:pos x="5413" y="1070"/>
    <p:text>Have changed body font to make it easier to read - some people struggle with caps. </p:text>
  </p:cm>
</p:cmLst>
</file>

<file path=ppt/comments/comment32.xml><?xml version="1.0" encoding="utf-8"?>
<p:cmLst xmlns:a="http://schemas.openxmlformats.org/drawingml/2006/main" xmlns:r="http://schemas.openxmlformats.org/officeDocument/2006/relationships" xmlns:p="http://schemas.openxmlformats.org/presentationml/2006/main">
  <p:cm authorId="0" dt="2018-02-14T16:51:50.653" idx="33">
    <p:pos x="5413" y="1070"/>
    <p:text>Have changed body font to make it easier to read - some people struggle with caps. </p:text>
  </p:cm>
</p:cmLst>
</file>

<file path=ppt/comments/comment33.xml><?xml version="1.0" encoding="utf-8"?>
<p:cmLst xmlns:a="http://schemas.openxmlformats.org/drawingml/2006/main" xmlns:r="http://schemas.openxmlformats.org/officeDocument/2006/relationships" xmlns:p="http://schemas.openxmlformats.org/presentationml/2006/main">
  <p:cm authorId="0" dt="2018-02-14T16:51:50.653" idx="21">
    <p:pos x="5413" y="1070"/>
    <p:text>Have changed body font to make it easier to read - some people struggle with caps.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8-02-14T16:51:50.653" idx="19">
    <p:pos x="5413" y="1070"/>
    <p:text>Have changed body font to make it easier to read - some people struggle with caps.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8-02-14T16:51:50.653" idx="20">
    <p:pos x="5413" y="1070"/>
    <p:text>Have changed body font to make it easier to read - some people struggle with caps.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8-02-14T16:51:50.653" idx="27">
    <p:pos x="5413" y="1070"/>
    <p:text>Have changed body font to make it easier to read - some people struggle with caps.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8-02-14T16:51:50.653" idx="17">
    <p:pos x="5413" y="1070"/>
    <p:text>Have changed body font to make it easier to read - some people struggle with caps.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8-02-14T16:51:50.653" idx="7">
    <p:pos x="5413" y="1070"/>
    <p:text>Have changed body font to make it easier to read - some people struggle with caps. </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8-02-14T16:51:50.653" idx="34">
    <p:pos x="5413" y="1070"/>
    <p:text>Have changed body font to make it easier to read - some people struggle with caps.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165" cy="48059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144293" y="0"/>
            <a:ext cx="3169165" cy="480597"/>
          </a:xfrm>
          <a:prstGeom prst="rect">
            <a:avLst/>
          </a:prstGeom>
        </p:spPr>
        <p:txBody>
          <a:bodyPr vert="horz" lIns="91440" tIns="45720" rIns="91440" bIns="45720" rtlCol="0"/>
          <a:lstStyle>
            <a:lvl1pPr algn="r">
              <a:defRPr sz="1200"/>
            </a:lvl1pPr>
          </a:lstStyle>
          <a:p>
            <a:fld id="{EC8DED52-2BFE-4044-88C5-C9E823EDB07A}" type="datetimeFigureOut">
              <a:rPr lang="en-GB" smtClean="0"/>
              <a:t>11/04/2018</a:t>
            </a:fld>
            <a:endParaRPr lang="en-GB"/>
          </a:p>
        </p:txBody>
      </p:sp>
      <p:sp>
        <p:nvSpPr>
          <p:cNvPr id="4" name="Footer Placeholder 3"/>
          <p:cNvSpPr>
            <a:spLocks noGrp="1"/>
          </p:cNvSpPr>
          <p:nvPr>
            <p:ph type="ftr" sz="quarter" idx="2"/>
          </p:nvPr>
        </p:nvSpPr>
        <p:spPr>
          <a:xfrm>
            <a:off x="0" y="9119069"/>
            <a:ext cx="3169165" cy="48059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144293" y="9119069"/>
            <a:ext cx="3169165" cy="480596"/>
          </a:xfrm>
          <a:prstGeom prst="rect">
            <a:avLst/>
          </a:prstGeom>
        </p:spPr>
        <p:txBody>
          <a:bodyPr vert="horz" lIns="91440" tIns="45720" rIns="91440" bIns="45720" rtlCol="0" anchor="b"/>
          <a:lstStyle>
            <a:lvl1pPr algn="r">
              <a:defRPr sz="1200"/>
            </a:lvl1pPr>
          </a:lstStyle>
          <a:p>
            <a:fld id="{CBEA13F1-5665-48E3-9E92-57F9B252C4E7}" type="slidenum">
              <a:rPr lang="en-GB" smtClean="0"/>
              <a:t>‹#›</a:t>
            </a:fld>
            <a:endParaRPr lang="en-GB"/>
          </a:p>
        </p:txBody>
      </p:sp>
    </p:spTree>
    <p:extLst>
      <p:ext uri="{BB962C8B-B14F-4D97-AF65-F5344CB8AC3E}">
        <p14:creationId xmlns:p14="http://schemas.microsoft.com/office/powerpoint/2010/main" val="3461040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165" cy="48059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4293" y="0"/>
            <a:ext cx="3169165" cy="480597"/>
          </a:xfrm>
          <a:prstGeom prst="rect">
            <a:avLst/>
          </a:prstGeom>
        </p:spPr>
        <p:txBody>
          <a:bodyPr vert="horz" lIns="91440" tIns="45720" rIns="91440" bIns="45720" rtlCol="0"/>
          <a:lstStyle>
            <a:lvl1pPr algn="r">
              <a:defRPr sz="1200"/>
            </a:lvl1pPr>
          </a:lstStyle>
          <a:p>
            <a:fld id="{05D0E35A-03A3-431A-B5A6-93A706C9D479}" type="datetimeFigureOut">
              <a:rPr lang="en-GB" smtClean="0"/>
              <a:t>11/04/2018</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346" y="4560301"/>
            <a:ext cx="5852508" cy="43207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069"/>
            <a:ext cx="3169165" cy="48059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4293" y="9119069"/>
            <a:ext cx="3169165" cy="480596"/>
          </a:xfrm>
          <a:prstGeom prst="rect">
            <a:avLst/>
          </a:prstGeom>
        </p:spPr>
        <p:txBody>
          <a:bodyPr vert="horz" lIns="91440" tIns="45720" rIns="91440" bIns="45720" rtlCol="0" anchor="b"/>
          <a:lstStyle>
            <a:lvl1pPr algn="r">
              <a:defRPr sz="1200"/>
            </a:lvl1pPr>
          </a:lstStyle>
          <a:p>
            <a:fld id="{DFE5A1EB-88BB-4B2F-BA6D-5C2A787EFDD7}" type="slidenum">
              <a:rPr lang="en-GB" smtClean="0"/>
              <a:t>‹#›</a:t>
            </a:fld>
            <a:endParaRPr lang="en-GB"/>
          </a:p>
        </p:txBody>
      </p:sp>
    </p:spTree>
    <p:extLst>
      <p:ext uri="{BB962C8B-B14F-4D97-AF65-F5344CB8AC3E}">
        <p14:creationId xmlns:p14="http://schemas.microsoft.com/office/powerpoint/2010/main" val="133355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E5A1EB-88BB-4B2F-BA6D-5C2A787EFDD7}" type="slidenum">
              <a:rPr lang="en-GB" smtClean="0"/>
              <a:t>1</a:t>
            </a:fld>
            <a:endParaRPr lang="en-GB"/>
          </a:p>
        </p:txBody>
      </p:sp>
    </p:spTree>
    <p:extLst>
      <p:ext uri="{BB962C8B-B14F-4D97-AF65-F5344CB8AC3E}">
        <p14:creationId xmlns:p14="http://schemas.microsoft.com/office/powerpoint/2010/main" val="3111193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Special category data is personal data which the GDPR says is more sensitive, and so needs more protection.</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 order to lawfully process special category data, you must identify both a lawful basis under Article 6 AND a separate condition for processing special category data under Article 9. These do not have to be linked.</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There are ten conditions for processing special category data in the GDPR itself, but the Data Protection Bill will introduce additional conditions and safeguards.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You must determine your condition for processing special category data before you begin this processing under the GDPR, and you should document it.</a:t>
            </a:r>
          </a:p>
          <a:p>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10</a:t>
            </a:fld>
            <a:endParaRPr lang="en-GB"/>
          </a:p>
        </p:txBody>
      </p:sp>
    </p:spTree>
    <p:extLst>
      <p:ext uri="{BB962C8B-B14F-4D97-AF65-F5344CB8AC3E}">
        <p14:creationId xmlns:p14="http://schemas.microsoft.com/office/powerpoint/2010/main" val="341841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b="0" i="0" kern="1200" dirty="0" smtClean="0">
                <a:solidFill>
                  <a:schemeClr val="tx1"/>
                </a:solidFill>
                <a:effectLst/>
                <a:latin typeface="+mn-lt"/>
                <a:ea typeface="+mn-ea"/>
                <a:cs typeface="+mn-cs"/>
              </a:rPr>
              <a:t>the </a:t>
            </a:r>
            <a:r>
              <a:rPr lang="en-GB" sz="1200" b="0" i="0" kern="1200" dirty="0" smtClean="0">
                <a:solidFill>
                  <a:schemeClr val="tx1"/>
                </a:solidFill>
                <a:effectLst/>
                <a:latin typeface="+mn-lt"/>
                <a:ea typeface="+mn-ea"/>
                <a:cs typeface="+mn-cs"/>
              </a:rPr>
              <a:t>data subject has given explicit consent to the processing of those personal data for one or more specified purposes, except where Union or Member State law provide that the prohibition referred to in paragraph 1 may </a:t>
            </a:r>
            <a:r>
              <a:rPr lang="en-GB" sz="1200" b="0" i="0" kern="1200" dirty="0" smtClean="0">
                <a:solidFill>
                  <a:schemeClr val="tx1"/>
                </a:solidFill>
                <a:effectLst/>
                <a:latin typeface="+mn-lt"/>
                <a:ea typeface="+mn-ea"/>
                <a:cs typeface="+mn-cs"/>
              </a:rPr>
              <a:t>not </a:t>
            </a:r>
            <a:r>
              <a:rPr lang="en-GB" sz="1200" b="0" i="0" kern="1200" dirty="0" smtClean="0">
                <a:solidFill>
                  <a:schemeClr val="tx1"/>
                </a:solidFill>
                <a:effectLst/>
                <a:latin typeface="+mn-lt"/>
                <a:ea typeface="+mn-ea"/>
                <a:cs typeface="+mn-cs"/>
              </a:rPr>
              <a:t>be lifted by the data </a:t>
            </a:r>
            <a:r>
              <a:rPr lang="en-GB" sz="1200" b="0" i="0" kern="1200" dirty="0" smtClean="0">
                <a:solidFill>
                  <a:schemeClr val="tx1"/>
                </a:solidFill>
                <a:effectLst/>
                <a:latin typeface="+mn-lt"/>
                <a:ea typeface="+mn-ea"/>
                <a:cs typeface="+mn-cs"/>
              </a:rPr>
              <a:t>subject;</a:t>
            </a:r>
          </a:p>
          <a:p>
            <a:pPr marL="228600" indent="-228600">
              <a:buAutoNum type="arabicPeriod"/>
            </a:pPr>
            <a:r>
              <a:rPr lang="en-GB" sz="1200" b="0" i="0" kern="1200" dirty="0" smtClean="0">
                <a:solidFill>
                  <a:schemeClr val="tx1"/>
                </a:solidFill>
                <a:effectLst/>
                <a:latin typeface="+mn-lt"/>
                <a:ea typeface="+mn-ea"/>
                <a:cs typeface="+mn-cs"/>
              </a:rPr>
              <a:t>processing </a:t>
            </a:r>
            <a:r>
              <a:rPr lang="en-GB" sz="1200" b="0" i="0" kern="1200" dirty="0" smtClean="0">
                <a:solidFill>
                  <a:schemeClr val="tx1"/>
                </a:solidFill>
                <a:effectLst/>
                <a:latin typeface="+mn-lt"/>
                <a:ea typeface="+mn-ea"/>
                <a:cs typeface="+mn-cs"/>
              </a:rPr>
              <a:t>is necessary for the purposes of carrying out the obligations and exercising specific rights of the controller or of the data subject in the field of employment and social security and social protection law in so far as it is authorised by Union or Member State law or a collective agreement pursuant to Member State law providing for appropriate safeguards for the fundamental rights and the interests of the data </a:t>
            </a:r>
            <a:r>
              <a:rPr lang="en-GB" sz="1200" b="0" i="0" kern="1200" dirty="0" smtClean="0">
                <a:solidFill>
                  <a:schemeClr val="tx1"/>
                </a:solidFill>
                <a:effectLst/>
                <a:latin typeface="+mn-lt"/>
                <a:ea typeface="+mn-ea"/>
                <a:cs typeface="+mn-cs"/>
              </a:rPr>
              <a:t>subject;</a:t>
            </a:r>
          </a:p>
          <a:p>
            <a:pPr marL="228600" indent="-228600">
              <a:buAutoNum type="arabicPeriod"/>
            </a:pPr>
            <a:r>
              <a:rPr lang="en-GB" sz="1200" b="0" i="0" kern="1200" dirty="0" smtClean="0">
                <a:solidFill>
                  <a:schemeClr val="tx1"/>
                </a:solidFill>
                <a:effectLst/>
                <a:latin typeface="+mn-lt"/>
                <a:ea typeface="+mn-ea"/>
                <a:cs typeface="+mn-cs"/>
              </a:rPr>
              <a:t>processing </a:t>
            </a:r>
            <a:r>
              <a:rPr lang="en-GB" sz="1200" b="0" i="0" kern="1200" dirty="0" smtClean="0">
                <a:solidFill>
                  <a:schemeClr val="tx1"/>
                </a:solidFill>
                <a:effectLst/>
                <a:latin typeface="+mn-lt"/>
                <a:ea typeface="+mn-ea"/>
                <a:cs typeface="+mn-cs"/>
              </a:rPr>
              <a:t>is necessary to protect the vital interests of the data subject or of another natural person where the data subject is physically or legally incapable of giving </a:t>
            </a:r>
            <a:r>
              <a:rPr lang="en-GB" sz="1200" b="0" i="0" kern="1200" dirty="0" smtClean="0">
                <a:solidFill>
                  <a:schemeClr val="tx1"/>
                </a:solidFill>
                <a:effectLst/>
                <a:latin typeface="+mn-lt"/>
                <a:ea typeface="+mn-ea"/>
                <a:cs typeface="+mn-cs"/>
              </a:rPr>
              <a:t>consent;</a:t>
            </a:r>
          </a:p>
          <a:p>
            <a:pPr marL="228600" indent="-228600">
              <a:buAutoNum type="arabicPeriod"/>
            </a:pPr>
            <a:r>
              <a:rPr lang="en-GB" sz="1200" b="0" i="0" kern="1200" dirty="0" smtClean="0">
                <a:solidFill>
                  <a:schemeClr val="tx1"/>
                </a:solidFill>
                <a:effectLst/>
                <a:latin typeface="+mn-lt"/>
                <a:ea typeface="+mn-ea"/>
                <a:cs typeface="+mn-cs"/>
              </a:rPr>
              <a:t>processing </a:t>
            </a:r>
            <a:r>
              <a:rPr lang="en-GB" sz="1200" b="0" i="0" kern="1200" dirty="0" smtClean="0">
                <a:solidFill>
                  <a:schemeClr val="tx1"/>
                </a:solidFill>
                <a:effectLst/>
                <a:latin typeface="+mn-lt"/>
                <a:ea typeface="+mn-ea"/>
                <a:cs typeface="+mn-cs"/>
              </a:rPr>
              <a:t>is carried out in the course of its legitimate activities with appropriate safeguards by a foundation, association or any other not-for-profit body with a political, philosophical, religious or trade union aim and on condition that the processing relates solely to the members or to former members of the body or to persons who have regular contact with it in connection with its purposes and that the personal data are not disclosed outside that body without the consent of the data </a:t>
            </a:r>
            <a:r>
              <a:rPr lang="en-GB" sz="1200" b="0" i="0" kern="1200" dirty="0" smtClean="0">
                <a:solidFill>
                  <a:schemeClr val="tx1"/>
                </a:solidFill>
                <a:effectLst/>
                <a:latin typeface="+mn-lt"/>
                <a:ea typeface="+mn-ea"/>
                <a:cs typeface="+mn-cs"/>
              </a:rPr>
              <a:t>subjects;</a:t>
            </a:r>
          </a:p>
          <a:p>
            <a:pPr marL="228600" indent="-228600">
              <a:buAutoNum type="arabicPeriod"/>
            </a:pPr>
            <a:r>
              <a:rPr lang="en-GB" sz="1200" b="0" i="0" kern="1200" dirty="0" smtClean="0">
                <a:solidFill>
                  <a:schemeClr val="tx1"/>
                </a:solidFill>
                <a:effectLst/>
                <a:latin typeface="+mn-lt"/>
                <a:ea typeface="+mn-ea"/>
                <a:cs typeface="+mn-cs"/>
              </a:rPr>
              <a:t>processing </a:t>
            </a:r>
            <a:r>
              <a:rPr lang="en-GB" sz="1200" b="0" i="0" kern="1200" dirty="0" smtClean="0">
                <a:solidFill>
                  <a:schemeClr val="tx1"/>
                </a:solidFill>
                <a:effectLst/>
                <a:latin typeface="+mn-lt"/>
                <a:ea typeface="+mn-ea"/>
                <a:cs typeface="+mn-cs"/>
              </a:rPr>
              <a:t>relates to personal data which are manifestly made public by    the data </a:t>
            </a:r>
            <a:r>
              <a:rPr lang="en-GB" sz="1200" b="0" i="0" kern="1200" dirty="0" smtClean="0">
                <a:solidFill>
                  <a:schemeClr val="tx1"/>
                </a:solidFill>
                <a:effectLst/>
                <a:latin typeface="+mn-lt"/>
                <a:ea typeface="+mn-ea"/>
                <a:cs typeface="+mn-cs"/>
              </a:rPr>
              <a:t>subject;</a:t>
            </a:r>
          </a:p>
          <a:p>
            <a:pPr marL="228600" indent="-228600">
              <a:buAutoNum type="arabicPeriod"/>
            </a:pPr>
            <a:r>
              <a:rPr lang="en-GB" sz="1200" b="0" i="0" kern="1200" dirty="0" smtClean="0">
                <a:solidFill>
                  <a:schemeClr val="tx1"/>
                </a:solidFill>
                <a:effectLst/>
                <a:latin typeface="+mn-lt"/>
                <a:ea typeface="+mn-ea"/>
                <a:cs typeface="+mn-cs"/>
              </a:rPr>
              <a:t>processing </a:t>
            </a:r>
            <a:r>
              <a:rPr lang="en-GB" sz="1200" b="0" i="0" kern="1200" dirty="0" smtClean="0">
                <a:solidFill>
                  <a:schemeClr val="tx1"/>
                </a:solidFill>
                <a:effectLst/>
                <a:latin typeface="+mn-lt"/>
                <a:ea typeface="+mn-ea"/>
                <a:cs typeface="+mn-cs"/>
              </a:rPr>
              <a:t>is necessary for the establishment, exercise or defence of legal claims or whenever courts are acting in their judicial </a:t>
            </a:r>
            <a:r>
              <a:rPr lang="en-GB" sz="1200" b="0" i="0" kern="1200" dirty="0" smtClean="0">
                <a:solidFill>
                  <a:schemeClr val="tx1"/>
                </a:solidFill>
                <a:effectLst/>
                <a:latin typeface="+mn-lt"/>
                <a:ea typeface="+mn-ea"/>
                <a:cs typeface="+mn-cs"/>
              </a:rPr>
              <a:t>capacity;</a:t>
            </a:r>
          </a:p>
          <a:p>
            <a:pPr marL="228600" indent="-228600">
              <a:buAutoNum type="arabicPeriod"/>
            </a:pPr>
            <a:r>
              <a:rPr lang="en-GB" sz="1200" b="0" i="0" kern="1200" dirty="0" smtClean="0">
                <a:solidFill>
                  <a:schemeClr val="tx1"/>
                </a:solidFill>
                <a:effectLst/>
                <a:latin typeface="+mn-lt"/>
                <a:ea typeface="+mn-ea"/>
                <a:cs typeface="+mn-cs"/>
              </a:rPr>
              <a:t>processing </a:t>
            </a:r>
            <a:r>
              <a:rPr lang="en-GB" sz="1200" b="0" i="0" kern="1200" dirty="0" smtClean="0">
                <a:solidFill>
                  <a:schemeClr val="tx1"/>
                </a:solidFill>
                <a:effectLst/>
                <a:latin typeface="+mn-lt"/>
                <a:ea typeface="+mn-ea"/>
                <a:cs typeface="+mn-cs"/>
              </a:rPr>
              <a:t>is necessary for reasons of substantial public interest, on the basis of Union or Member State law which shall be proportionate to the aim pursued, respect the essence of the right to data protection and provide for suitable and specific measures to safeguard the fundamental rights and the interests of the data </a:t>
            </a:r>
            <a:r>
              <a:rPr lang="en-GB" sz="1200" b="0" i="0" kern="1200" dirty="0" smtClean="0">
                <a:solidFill>
                  <a:schemeClr val="tx1"/>
                </a:solidFill>
                <a:effectLst/>
                <a:latin typeface="+mn-lt"/>
                <a:ea typeface="+mn-ea"/>
                <a:cs typeface="+mn-cs"/>
              </a:rPr>
              <a:t>subject;</a:t>
            </a:r>
          </a:p>
          <a:p>
            <a:pPr marL="228600" indent="-228600">
              <a:buAutoNum type="arabicPeriod"/>
            </a:pPr>
            <a:r>
              <a:rPr lang="en-GB" sz="1200" b="0" i="0" kern="1200" dirty="0" smtClean="0">
                <a:solidFill>
                  <a:schemeClr val="tx1"/>
                </a:solidFill>
                <a:effectLst/>
                <a:latin typeface="+mn-lt"/>
                <a:ea typeface="+mn-ea"/>
                <a:cs typeface="+mn-cs"/>
              </a:rPr>
              <a:t>processing </a:t>
            </a:r>
            <a:r>
              <a:rPr lang="en-GB" sz="1200" b="0" i="0" kern="1200" dirty="0" smtClean="0">
                <a:solidFill>
                  <a:schemeClr val="tx1"/>
                </a:solidFill>
                <a:effectLst/>
                <a:latin typeface="+mn-lt"/>
                <a:ea typeface="+mn-ea"/>
                <a:cs typeface="+mn-cs"/>
              </a:rPr>
              <a:t>is necessary for the purposes of preventive or occupational medicine, for the assessment of the working capacity of the employee, medical diagnosis, the provision of health or social care or treatment or the management of health or social care systems and services on the basis of Union or Member State law or pursuant to contract with a health professional and subject to the conditions and safeguards referred to in paragraph </a:t>
            </a:r>
            <a:r>
              <a:rPr lang="en-GB" sz="1200" b="0" i="0" kern="1200" dirty="0" smtClean="0">
                <a:solidFill>
                  <a:schemeClr val="tx1"/>
                </a:solidFill>
                <a:effectLst/>
                <a:latin typeface="+mn-lt"/>
                <a:ea typeface="+mn-ea"/>
                <a:cs typeface="+mn-cs"/>
              </a:rPr>
              <a:t>3;</a:t>
            </a:r>
          </a:p>
          <a:p>
            <a:pPr marL="228600" indent="-228600">
              <a:buAutoNum type="arabicPeriod"/>
            </a:pPr>
            <a:r>
              <a:rPr lang="en-GB" sz="1200" b="0" i="0" kern="1200" dirty="0" smtClean="0">
                <a:solidFill>
                  <a:schemeClr val="tx1"/>
                </a:solidFill>
                <a:effectLst/>
                <a:latin typeface="+mn-lt"/>
                <a:ea typeface="+mn-ea"/>
                <a:cs typeface="+mn-cs"/>
              </a:rPr>
              <a:t>processing </a:t>
            </a:r>
            <a:r>
              <a:rPr lang="en-GB" sz="1200" b="0" i="0" kern="1200" dirty="0" smtClean="0">
                <a:solidFill>
                  <a:schemeClr val="tx1"/>
                </a:solidFill>
                <a:effectLst/>
                <a:latin typeface="+mn-lt"/>
                <a:ea typeface="+mn-ea"/>
                <a:cs typeface="+mn-cs"/>
              </a:rPr>
              <a:t>is necessary for reasons of public interest in the area of public health, such as protecting against serious cross-border threats to health or ensuring high standards of quality and safety of health care and of medicinal products or medical devices, on the basis of Union or Member State law which provides for suitable and specific measures to safeguard the rights and freedoms of the data subject, in particular professional </a:t>
            </a:r>
            <a:r>
              <a:rPr lang="en-GB" sz="1200" b="0" i="0" kern="1200" dirty="0" smtClean="0">
                <a:solidFill>
                  <a:schemeClr val="tx1"/>
                </a:solidFill>
                <a:effectLst/>
                <a:latin typeface="+mn-lt"/>
                <a:ea typeface="+mn-ea"/>
                <a:cs typeface="+mn-cs"/>
              </a:rPr>
              <a:t>secrecy;</a:t>
            </a:r>
          </a:p>
          <a:p>
            <a:pPr marL="228600" indent="-228600">
              <a:buAutoNum type="arabicPeriod"/>
            </a:pPr>
            <a:r>
              <a:rPr lang="en-GB" sz="1200" b="0" i="0" kern="1200" dirty="0" smtClean="0">
                <a:solidFill>
                  <a:schemeClr val="tx1"/>
                </a:solidFill>
                <a:effectLst/>
                <a:latin typeface="+mn-lt"/>
                <a:ea typeface="+mn-ea"/>
                <a:cs typeface="+mn-cs"/>
              </a:rPr>
              <a:t>processing </a:t>
            </a:r>
            <a:r>
              <a:rPr lang="en-GB" sz="1200" b="0" i="0" kern="1200" dirty="0" smtClean="0">
                <a:solidFill>
                  <a:schemeClr val="tx1"/>
                </a:solidFill>
                <a:effectLst/>
                <a:latin typeface="+mn-lt"/>
                <a:ea typeface="+mn-ea"/>
                <a:cs typeface="+mn-cs"/>
              </a:rPr>
              <a:t>is necessary for archiving purposes in the public interest, scientific or historical research purposes or statistical purposes in accordance with Article 89(1) based on Union or Member State law which shall be proportionate to the aim pursued, respect the essence of the right to data protection and provide for suitable and specific measures to safeguard the fundamental rights and the interests of the data subject.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parish context the most relevant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lawful bases for	processing under Special Category Data	are likely</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to</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be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1 and 4, namely:</a:t>
            </a:r>
          </a:p>
          <a:p>
            <a:pPr marL="228600" indent="-228600">
              <a:buAutoNum type="arabicPeriod"/>
            </a:pPr>
            <a:r>
              <a:rPr lang="en-GB" sz="1200" b="0" i="0" kern="1200" dirty="0" smtClean="0">
                <a:solidFill>
                  <a:schemeClr val="tx1"/>
                </a:solidFill>
                <a:effectLst/>
                <a:latin typeface="+mn-lt"/>
                <a:ea typeface="+mn-ea"/>
                <a:cs typeface="+mn-cs"/>
              </a:rPr>
              <a:t>Explicit consent from</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	person; or</a:t>
            </a:r>
          </a:p>
          <a:p>
            <a:pPr marL="0" indent="0">
              <a:buNone/>
            </a:pPr>
            <a:r>
              <a:rPr lang="en-GB" sz="1200" b="0" i="0" kern="1200" dirty="0" smtClean="0">
                <a:solidFill>
                  <a:schemeClr val="tx1"/>
                </a:solidFill>
                <a:effectLst/>
                <a:latin typeface="+mn-lt"/>
                <a:ea typeface="+mn-ea"/>
                <a:cs typeface="+mn-cs"/>
              </a:rPr>
              <a:t>4.</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Where the processing is the legitimate activity of the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organisation (ours being	a ‘religious	organisation’) and</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relates to</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either members or former members or	to individuals	with</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whom</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there</a:t>
            </a:r>
            <a:r>
              <a:rPr lang="en-GB" sz="1200" b="0" i="0" kern="1200" baseline="0" dirty="0" smtClean="0">
                <a:solidFill>
                  <a:schemeClr val="tx1"/>
                </a:solidFill>
                <a:effectLst/>
                <a:latin typeface="+mn-lt"/>
                <a:ea typeface="+mn-ea"/>
                <a:cs typeface="+mn-cs"/>
              </a:rPr>
              <a:t> i</a:t>
            </a:r>
            <a:r>
              <a:rPr lang="en-GB" sz="1200" b="0" i="0" kern="1200" dirty="0" smtClean="0">
                <a:solidFill>
                  <a:schemeClr val="tx1"/>
                </a:solidFill>
                <a:effectLst/>
                <a:latin typeface="+mn-lt"/>
                <a:ea typeface="+mn-ea"/>
                <a:cs typeface="+mn-cs"/>
              </a:rPr>
              <a:t>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regular	contact, but is not disclosed to any</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third parties without explicit consent.</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E5A1EB-88BB-4B2F-BA6D-5C2A787EFDD7}" type="slidenum">
              <a:rPr lang="en-GB" smtClean="0"/>
              <a:t>11</a:t>
            </a:fld>
            <a:endParaRPr lang="en-GB"/>
          </a:p>
        </p:txBody>
      </p:sp>
    </p:spTree>
    <p:extLst>
      <p:ext uri="{BB962C8B-B14F-4D97-AF65-F5344CB8AC3E}">
        <p14:creationId xmlns:p14="http://schemas.microsoft.com/office/powerpoint/2010/main" val="341841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GDPR sets a high standard for consent. But you often won’t need consent. If consent is difficult, look for a different lawful basis.</a:t>
            </a:r>
          </a:p>
          <a:p>
            <a:endParaRPr lang="en-GB" dirty="0" smtClean="0"/>
          </a:p>
          <a:p>
            <a:pPr marL="171450" indent="-171450">
              <a:buFont typeface="Arial" charset="0"/>
              <a:buChar char="•"/>
            </a:pPr>
            <a:r>
              <a:rPr lang="en-GB" baseline="0" dirty="0" smtClean="0"/>
              <a:t>Opt-in – no pre-ticked boxes, or ‘tick here if you do not want to…’ </a:t>
            </a:r>
          </a:p>
          <a:p>
            <a:endParaRPr lang="en-GB" dirty="0" smtClean="0"/>
          </a:p>
          <a:p>
            <a:r>
              <a:rPr lang="en-GB" dirty="0" smtClean="0"/>
              <a:t>Consent will apply in most cases to members of the church community (such as ordinary church goers) but not to personal data which is processed in connection with a person’s role in the church (even where the role is voluntary). Those with roles cannot give valid consent because consent has to be freely given, and can be withdrawn at any stage. This is not compatible with the situation in which a person must give consent in order to be appointed, and in which any later withdrawal of the consent would leave the parish in an impossible situation. </a:t>
            </a:r>
          </a:p>
          <a:p>
            <a:endParaRPr lang="en-GB" dirty="0" smtClean="0"/>
          </a:p>
          <a:p>
            <a:r>
              <a:rPr lang="en-GB" dirty="0" smtClean="0"/>
              <a:t>Consent</a:t>
            </a:r>
            <a:r>
              <a:rPr lang="en-GB" baseline="0" dirty="0" smtClean="0"/>
              <a:t> </a:t>
            </a:r>
            <a:r>
              <a:rPr lang="en-GB" dirty="0" smtClean="0"/>
              <a:t>for</a:t>
            </a:r>
            <a:r>
              <a:rPr lang="en-GB" baseline="0" dirty="0" smtClean="0"/>
              <a:t> </a:t>
            </a:r>
            <a:r>
              <a:rPr lang="en-GB" dirty="0" smtClean="0"/>
              <a:t>one</a:t>
            </a:r>
            <a:r>
              <a:rPr lang="en-GB" baseline="0" dirty="0" smtClean="0"/>
              <a:t> </a:t>
            </a:r>
            <a:r>
              <a:rPr lang="en-GB" dirty="0" smtClean="0"/>
              <a:t>element</a:t>
            </a:r>
            <a:r>
              <a:rPr lang="en-GB" baseline="0" dirty="0" smtClean="0"/>
              <a:t> </a:t>
            </a:r>
            <a:r>
              <a:rPr lang="en-GB" dirty="0" smtClean="0"/>
              <a:t>of</a:t>
            </a:r>
            <a:r>
              <a:rPr lang="en-GB" baseline="0" dirty="0" smtClean="0"/>
              <a:t> </a:t>
            </a:r>
            <a:r>
              <a:rPr lang="en-GB" dirty="0" smtClean="0"/>
              <a:t>data</a:t>
            </a:r>
            <a:r>
              <a:rPr lang="en-GB" baseline="0" dirty="0" smtClean="0"/>
              <a:t> </a:t>
            </a:r>
            <a:r>
              <a:rPr lang="en-GB" dirty="0" smtClean="0"/>
              <a:t>processing</a:t>
            </a:r>
            <a:r>
              <a:rPr lang="en-GB" baseline="0" dirty="0" smtClean="0"/>
              <a:t> </a:t>
            </a:r>
            <a:r>
              <a:rPr lang="en-GB" dirty="0" smtClean="0"/>
              <a:t>does</a:t>
            </a:r>
            <a:r>
              <a:rPr lang="en-GB" baseline="0" dirty="0" smtClean="0"/>
              <a:t> </a:t>
            </a:r>
            <a:r>
              <a:rPr lang="en-GB" dirty="0" smtClean="0"/>
              <a:t>not</a:t>
            </a:r>
            <a:r>
              <a:rPr lang="en-GB" baseline="0" dirty="0" smtClean="0"/>
              <a:t> </a:t>
            </a:r>
            <a:r>
              <a:rPr lang="en-GB" dirty="0" smtClean="0"/>
              <a:t>give</a:t>
            </a:r>
            <a:r>
              <a:rPr lang="en-GB" baseline="0" dirty="0" smtClean="0"/>
              <a:t> </a:t>
            </a:r>
            <a:r>
              <a:rPr lang="en-GB" dirty="0" smtClean="0"/>
              <a:t>you permission</a:t>
            </a:r>
            <a:r>
              <a:rPr lang="en-GB" baseline="0" dirty="0" smtClean="0"/>
              <a:t> </a:t>
            </a:r>
            <a:r>
              <a:rPr lang="en-GB" dirty="0" smtClean="0"/>
              <a:t>to</a:t>
            </a:r>
            <a:r>
              <a:rPr lang="en-GB" baseline="0" dirty="0" smtClean="0"/>
              <a:t> </a:t>
            </a:r>
            <a:r>
              <a:rPr lang="en-GB" dirty="0" smtClean="0"/>
              <a:t>do</a:t>
            </a:r>
            <a:r>
              <a:rPr lang="en-GB" baseline="0" dirty="0" smtClean="0"/>
              <a:t> </a:t>
            </a:r>
            <a:r>
              <a:rPr lang="en-GB" dirty="0" smtClean="0"/>
              <a:t>anything</a:t>
            </a:r>
            <a:r>
              <a:rPr lang="en-GB" baseline="0" dirty="0" smtClean="0"/>
              <a:t> </a:t>
            </a:r>
            <a:r>
              <a:rPr lang="en-GB" dirty="0" smtClean="0"/>
              <a:t>else</a:t>
            </a:r>
            <a:r>
              <a:rPr lang="en-GB" baseline="0" dirty="0" smtClean="0"/>
              <a:t> </a:t>
            </a:r>
            <a:r>
              <a:rPr lang="en-GB" dirty="0" smtClean="0"/>
              <a:t>with it. You</a:t>
            </a:r>
            <a:r>
              <a:rPr lang="en-GB" baseline="0" dirty="0" smtClean="0"/>
              <a:t> </a:t>
            </a:r>
            <a:r>
              <a:rPr lang="en-GB" dirty="0" smtClean="0"/>
              <a:t>cannot mail everyone on your electoral</a:t>
            </a:r>
            <a:r>
              <a:rPr lang="en-GB" baseline="0" dirty="0" smtClean="0"/>
              <a:t> </a:t>
            </a:r>
            <a:r>
              <a:rPr lang="en-GB" dirty="0" smtClean="0"/>
              <a:t>roll, or</a:t>
            </a:r>
            <a:r>
              <a:rPr lang="en-GB" baseline="0" dirty="0" smtClean="0"/>
              <a:t> </a:t>
            </a:r>
            <a:r>
              <a:rPr lang="en-GB" dirty="0" smtClean="0"/>
              <a:t>even everyone for whom you have a	Gift Aid declaration, with fundraising communications. You</a:t>
            </a:r>
            <a:r>
              <a:rPr lang="en-GB" baseline="0" dirty="0" smtClean="0"/>
              <a:t> </a:t>
            </a:r>
            <a:r>
              <a:rPr lang="en-GB" dirty="0" smtClean="0"/>
              <a:t>need further consent. Where you	collect</a:t>
            </a:r>
            <a:r>
              <a:rPr lang="en-GB" baseline="0" dirty="0" smtClean="0"/>
              <a:t> </a:t>
            </a:r>
            <a:r>
              <a:rPr lang="en-GB" dirty="0" smtClean="0"/>
              <a:t>consents,</a:t>
            </a:r>
            <a:r>
              <a:rPr lang="en-GB" baseline="0" dirty="0" smtClean="0"/>
              <a:t> </a:t>
            </a:r>
            <a:r>
              <a:rPr lang="en-GB" dirty="0" smtClean="0"/>
              <a:t>e.g.</a:t>
            </a:r>
            <a:r>
              <a:rPr lang="en-GB" baseline="0" dirty="0" smtClean="0"/>
              <a:t> </a:t>
            </a:r>
            <a:r>
              <a:rPr lang="en-GB" dirty="0" smtClean="0"/>
              <a:t>to</a:t>
            </a:r>
            <a:r>
              <a:rPr lang="en-GB" baseline="0" dirty="0" smtClean="0"/>
              <a:t> </a:t>
            </a:r>
            <a:r>
              <a:rPr lang="en-GB" dirty="0" smtClean="0"/>
              <a:t>be	added</a:t>
            </a:r>
            <a:r>
              <a:rPr lang="en-GB" baseline="0" dirty="0" smtClean="0"/>
              <a:t> </a:t>
            </a:r>
            <a:r>
              <a:rPr lang="en-GB" dirty="0" smtClean="0"/>
              <a:t>to</a:t>
            </a:r>
            <a:r>
              <a:rPr lang="en-GB" baseline="0" dirty="0" smtClean="0"/>
              <a:t> </a:t>
            </a:r>
            <a:r>
              <a:rPr lang="en-GB" dirty="0" smtClean="0"/>
              <a:t>an</a:t>
            </a:r>
            <a:r>
              <a:rPr lang="en-GB" baseline="0" dirty="0" smtClean="0"/>
              <a:t> </a:t>
            </a:r>
            <a:r>
              <a:rPr lang="en-GB" dirty="0" smtClean="0"/>
              <a:t>email mailing	list, you will need to</a:t>
            </a:r>
            <a:r>
              <a:rPr lang="en-GB" baseline="0" dirty="0" smtClean="0"/>
              <a:t> </a:t>
            </a:r>
            <a:r>
              <a:rPr lang="en-GB" dirty="0" smtClean="0"/>
              <a:t>store	those consents. You are</a:t>
            </a:r>
            <a:r>
              <a:rPr lang="en-GB" baseline="0" dirty="0" smtClean="0"/>
              <a:t> </a:t>
            </a:r>
            <a:r>
              <a:rPr lang="en-GB" dirty="0" smtClean="0"/>
              <a:t>likely to need</a:t>
            </a:r>
            <a:r>
              <a:rPr lang="en-GB" baseline="0" dirty="0" smtClean="0"/>
              <a:t> </a:t>
            </a:r>
            <a:r>
              <a:rPr lang="en-GB" dirty="0" smtClean="0"/>
              <a:t>several different consent forms (or</a:t>
            </a:r>
            <a:r>
              <a:rPr lang="en-GB" baseline="0" dirty="0" smtClean="0"/>
              <a:t> e</a:t>
            </a:r>
            <a:r>
              <a:rPr lang="en-GB" dirty="0" smtClean="0"/>
              <a:t>lements within a</a:t>
            </a:r>
            <a:r>
              <a:rPr lang="en-GB" baseline="0" dirty="0" smtClean="0"/>
              <a:t> </a:t>
            </a:r>
            <a:r>
              <a:rPr lang="en-GB" dirty="0" smtClean="0"/>
              <a:t>single form)</a:t>
            </a:r>
            <a:r>
              <a:rPr lang="en-GB" baseline="0" dirty="0" smtClean="0"/>
              <a:t> </a:t>
            </a:r>
            <a:r>
              <a:rPr lang="en-GB" dirty="0" smtClean="0"/>
              <a:t>to cover different areas of data processing within	the life</a:t>
            </a:r>
            <a:r>
              <a:rPr lang="en-GB" baseline="0" dirty="0" smtClean="0"/>
              <a:t> </a:t>
            </a:r>
            <a:r>
              <a:rPr lang="en-GB" dirty="0" smtClean="0"/>
              <a:t>of</a:t>
            </a:r>
            <a:r>
              <a:rPr lang="en-GB" baseline="0" dirty="0" smtClean="0"/>
              <a:t> </a:t>
            </a:r>
            <a:r>
              <a:rPr lang="en-GB" dirty="0" smtClean="0"/>
              <a:t>the church.</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12</a:t>
            </a:fld>
            <a:endParaRPr lang="en-GB"/>
          </a:p>
        </p:txBody>
      </p:sp>
    </p:spTree>
    <p:extLst>
      <p:ext uri="{BB962C8B-B14F-4D97-AF65-F5344CB8AC3E}">
        <p14:creationId xmlns:p14="http://schemas.microsoft.com/office/powerpoint/2010/main" val="341841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The GDPR sets a high standard for consent. But you often won’t need consent. If consent is difficult, look for a different lawful basis.</a:t>
            </a:r>
          </a:p>
          <a:p>
            <a:endParaRPr lang="en-GB" dirty="0" smtClean="0"/>
          </a:p>
          <a:p>
            <a:pPr marL="171450" indent="-171450">
              <a:buFont typeface="Arial" charset="0"/>
              <a:buChar char="•"/>
            </a:pPr>
            <a:r>
              <a:rPr lang="en-GB" sz="1200" b="0" i="0" u="none" strike="noStrike" kern="1200" baseline="0" dirty="0" smtClean="0">
                <a:solidFill>
                  <a:schemeClr val="tx1"/>
                </a:solidFill>
                <a:latin typeface="+mn-lt"/>
                <a:ea typeface="+mn-ea"/>
                <a:cs typeface="+mn-cs"/>
              </a:rPr>
              <a:t>Unbundled</a:t>
            </a:r>
          </a:p>
          <a:p>
            <a:pPr marL="0" indent="0">
              <a:buFont typeface="Arial" charset="0"/>
              <a:buNone/>
            </a:pPr>
            <a:r>
              <a:rPr lang="en-GB" sz="1200" b="0" i="0" u="none" strike="noStrike" kern="1200" baseline="0" dirty="0" smtClean="0">
                <a:solidFill>
                  <a:schemeClr val="tx1"/>
                </a:solidFill>
                <a:latin typeface="+mn-lt"/>
                <a:ea typeface="+mn-ea"/>
                <a:cs typeface="+mn-cs"/>
              </a:rPr>
              <a:t>– consent must be separate from other terms and conditions</a:t>
            </a:r>
          </a:p>
          <a:p>
            <a:r>
              <a:rPr lang="en-GB" sz="1200" b="0" i="0" u="none" strike="noStrike" kern="1200" baseline="0" dirty="0" smtClean="0">
                <a:solidFill>
                  <a:schemeClr val="tx1"/>
                </a:solidFill>
                <a:latin typeface="+mn-lt"/>
                <a:ea typeface="+mn-ea"/>
                <a:cs typeface="+mn-cs"/>
              </a:rPr>
              <a:t>• Active Opt-in</a:t>
            </a:r>
          </a:p>
          <a:p>
            <a:r>
              <a:rPr lang="en-GB" sz="1200" b="0" i="0" u="none" strike="noStrike" kern="1200" baseline="0" dirty="0" smtClean="0">
                <a:solidFill>
                  <a:schemeClr val="tx1"/>
                </a:solidFill>
                <a:latin typeface="+mn-lt"/>
                <a:ea typeface="+mn-ea"/>
                <a:cs typeface="+mn-cs"/>
              </a:rPr>
              <a:t>– pre-ticked opt in boxes are invalid</a:t>
            </a:r>
          </a:p>
          <a:p>
            <a:r>
              <a:rPr lang="en-GB" sz="1200" b="0" i="0" u="none" strike="noStrike" kern="1200" baseline="0" dirty="0" smtClean="0">
                <a:solidFill>
                  <a:schemeClr val="tx1"/>
                </a:solidFill>
                <a:latin typeface="+mn-lt"/>
                <a:ea typeface="+mn-ea"/>
                <a:cs typeface="+mn-cs"/>
              </a:rPr>
              <a:t>• Granular</a:t>
            </a:r>
          </a:p>
          <a:p>
            <a:r>
              <a:rPr lang="en-GB" sz="1200" b="0" i="0" u="none" strike="noStrike" kern="1200" baseline="0" dirty="0" smtClean="0">
                <a:solidFill>
                  <a:schemeClr val="tx1"/>
                </a:solidFill>
                <a:latin typeface="+mn-lt"/>
                <a:ea typeface="+mn-ea"/>
                <a:cs typeface="+mn-cs"/>
              </a:rPr>
              <a:t>– consent needed for each processing activity</a:t>
            </a:r>
          </a:p>
          <a:p>
            <a:r>
              <a:rPr lang="en-GB" sz="1200" b="0" i="0" u="none" strike="noStrike" kern="1200" baseline="0" dirty="0" smtClean="0">
                <a:solidFill>
                  <a:schemeClr val="tx1"/>
                </a:solidFill>
                <a:latin typeface="+mn-lt"/>
                <a:ea typeface="+mn-ea"/>
                <a:cs typeface="+mn-cs"/>
              </a:rPr>
              <a:t>• Named</a:t>
            </a:r>
          </a:p>
          <a:p>
            <a:r>
              <a:rPr lang="en-GB" sz="1200" b="0" i="0" u="none" strike="noStrike" kern="1200" baseline="0" dirty="0" smtClean="0">
                <a:solidFill>
                  <a:schemeClr val="tx1"/>
                </a:solidFill>
                <a:latin typeface="+mn-lt"/>
                <a:ea typeface="+mn-ea"/>
                <a:cs typeface="+mn-cs"/>
              </a:rPr>
              <a:t>– your organisation and any third party who will be relying on consent.</a:t>
            </a:r>
          </a:p>
          <a:p>
            <a:r>
              <a:rPr lang="en-GB" sz="1200" b="0" i="0"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Documented</a:t>
            </a:r>
          </a:p>
          <a:p>
            <a:r>
              <a:rPr lang="en-GB" sz="1200" b="0" i="0" u="none" strike="noStrike" kern="1200" baseline="0" dirty="0" smtClean="0">
                <a:solidFill>
                  <a:schemeClr val="tx1"/>
                </a:solidFill>
                <a:latin typeface="+mn-lt"/>
                <a:ea typeface="+mn-ea"/>
                <a:cs typeface="+mn-cs"/>
              </a:rPr>
              <a:t>– keep records of consent, what individual told, when and how they consented</a:t>
            </a:r>
          </a:p>
          <a:p>
            <a:endParaRPr lang="en-GB" dirty="0" smtClean="0"/>
          </a:p>
          <a:p>
            <a:endParaRPr lang="en-GB" dirty="0" smtClean="0"/>
          </a:p>
          <a:p>
            <a:r>
              <a:rPr lang="en-GB" dirty="0" smtClean="0"/>
              <a:t>Consent will apply in most cases to members of the church community (such as ordinary church goers) but not to personal data which is processed in connection with a person’s role in the church (even where the role is voluntary). Those with roles cannot give valid consent because consent has to be freely given, and can be withdrawn at any stage. This is not compatible with the situation in which a person must give consent in order to be appointed, and in which any later withdrawal of the consent would leave the parish in an impossible situation. </a:t>
            </a:r>
          </a:p>
          <a:p>
            <a:endParaRPr lang="en-GB" dirty="0" smtClean="0"/>
          </a:p>
          <a:p>
            <a:r>
              <a:rPr lang="en-GB" dirty="0" smtClean="0"/>
              <a:t>Consent</a:t>
            </a:r>
            <a:r>
              <a:rPr lang="en-GB" baseline="0" dirty="0" smtClean="0"/>
              <a:t> </a:t>
            </a:r>
            <a:r>
              <a:rPr lang="en-GB" dirty="0" smtClean="0"/>
              <a:t>for</a:t>
            </a:r>
            <a:r>
              <a:rPr lang="en-GB" baseline="0" dirty="0" smtClean="0"/>
              <a:t> </a:t>
            </a:r>
            <a:r>
              <a:rPr lang="en-GB" dirty="0" smtClean="0"/>
              <a:t>one</a:t>
            </a:r>
            <a:r>
              <a:rPr lang="en-GB" baseline="0" dirty="0" smtClean="0"/>
              <a:t> </a:t>
            </a:r>
            <a:r>
              <a:rPr lang="en-GB" dirty="0" smtClean="0"/>
              <a:t>element</a:t>
            </a:r>
            <a:r>
              <a:rPr lang="en-GB" baseline="0" dirty="0" smtClean="0"/>
              <a:t> </a:t>
            </a:r>
            <a:r>
              <a:rPr lang="en-GB" dirty="0" smtClean="0"/>
              <a:t>of</a:t>
            </a:r>
            <a:r>
              <a:rPr lang="en-GB" baseline="0" dirty="0" smtClean="0"/>
              <a:t> </a:t>
            </a:r>
            <a:r>
              <a:rPr lang="en-GB" dirty="0" smtClean="0"/>
              <a:t>data</a:t>
            </a:r>
            <a:r>
              <a:rPr lang="en-GB" baseline="0" dirty="0" smtClean="0"/>
              <a:t> </a:t>
            </a:r>
            <a:r>
              <a:rPr lang="en-GB" dirty="0" smtClean="0"/>
              <a:t>processing</a:t>
            </a:r>
            <a:r>
              <a:rPr lang="en-GB" baseline="0" dirty="0" smtClean="0"/>
              <a:t> </a:t>
            </a:r>
            <a:r>
              <a:rPr lang="en-GB" dirty="0" smtClean="0"/>
              <a:t>does</a:t>
            </a:r>
            <a:r>
              <a:rPr lang="en-GB" baseline="0" dirty="0" smtClean="0"/>
              <a:t> </a:t>
            </a:r>
            <a:r>
              <a:rPr lang="en-GB" dirty="0" smtClean="0"/>
              <a:t>not</a:t>
            </a:r>
            <a:r>
              <a:rPr lang="en-GB" baseline="0" dirty="0" smtClean="0"/>
              <a:t> </a:t>
            </a:r>
            <a:r>
              <a:rPr lang="en-GB" dirty="0" smtClean="0"/>
              <a:t>give</a:t>
            </a:r>
            <a:r>
              <a:rPr lang="en-GB" baseline="0" dirty="0" smtClean="0"/>
              <a:t> </a:t>
            </a:r>
            <a:r>
              <a:rPr lang="en-GB" dirty="0" smtClean="0"/>
              <a:t>you permission</a:t>
            </a:r>
            <a:r>
              <a:rPr lang="en-GB" baseline="0" dirty="0" smtClean="0"/>
              <a:t> </a:t>
            </a:r>
            <a:r>
              <a:rPr lang="en-GB" dirty="0" smtClean="0"/>
              <a:t>to</a:t>
            </a:r>
            <a:r>
              <a:rPr lang="en-GB" baseline="0" dirty="0" smtClean="0"/>
              <a:t> </a:t>
            </a:r>
            <a:r>
              <a:rPr lang="en-GB" dirty="0" smtClean="0"/>
              <a:t>do</a:t>
            </a:r>
            <a:r>
              <a:rPr lang="en-GB" baseline="0" dirty="0" smtClean="0"/>
              <a:t> </a:t>
            </a:r>
            <a:r>
              <a:rPr lang="en-GB" dirty="0" smtClean="0"/>
              <a:t>anything</a:t>
            </a:r>
            <a:r>
              <a:rPr lang="en-GB" baseline="0" dirty="0" smtClean="0"/>
              <a:t> </a:t>
            </a:r>
            <a:r>
              <a:rPr lang="en-GB" dirty="0" smtClean="0"/>
              <a:t>else</a:t>
            </a:r>
            <a:r>
              <a:rPr lang="en-GB" baseline="0" dirty="0" smtClean="0"/>
              <a:t> </a:t>
            </a:r>
            <a:r>
              <a:rPr lang="en-GB" dirty="0" smtClean="0"/>
              <a:t>with it. You</a:t>
            </a:r>
            <a:r>
              <a:rPr lang="en-GB" baseline="0" dirty="0" smtClean="0"/>
              <a:t> </a:t>
            </a:r>
            <a:r>
              <a:rPr lang="en-GB" dirty="0" smtClean="0"/>
              <a:t>cannot mail everyone on your electoral</a:t>
            </a:r>
            <a:r>
              <a:rPr lang="en-GB" baseline="0" dirty="0" smtClean="0"/>
              <a:t> </a:t>
            </a:r>
            <a:r>
              <a:rPr lang="en-GB" dirty="0" smtClean="0"/>
              <a:t>roll, or</a:t>
            </a:r>
            <a:r>
              <a:rPr lang="en-GB" baseline="0" dirty="0" smtClean="0"/>
              <a:t> </a:t>
            </a:r>
            <a:r>
              <a:rPr lang="en-GB" dirty="0" smtClean="0"/>
              <a:t>even everyone for whom you have a	Gift Aid declaration, with fundraising communications. You</a:t>
            </a:r>
            <a:r>
              <a:rPr lang="en-GB" baseline="0" dirty="0" smtClean="0"/>
              <a:t> </a:t>
            </a:r>
            <a:r>
              <a:rPr lang="en-GB" dirty="0" smtClean="0"/>
              <a:t>need further consent. Where you	collect</a:t>
            </a:r>
            <a:r>
              <a:rPr lang="en-GB" baseline="0" dirty="0" smtClean="0"/>
              <a:t> </a:t>
            </a:r>
            <a:r>
              <a:rPr lang="en-GB" dirty="0" smtClean="0"/>
              <a:t>consents,</a:t>
            </a:r>
            <a:r>
              <a:rPr lang="en-GB" baseline="0" dirty="0" smtClean="0"/>
              <a:t> </a:t>
            </a:r>
            <a:r>
              <a:rPr lang="en-GB" dirty="0" smtClean="0"/>
              <a:t>e.g.</a:t>
            </a:r>
            <a:r>
              <a:rPr lang="en-GB" baseline="0" dirty="0" smtClean="0"/>
              <a:t> </a:t>
            </a:r>
            <a:r>
              <a:rPr lang="en-GB" dirty="0" smtClean="0"/>
              <a:t>to</a:t>
            </a:r>
            <a:r>
              <a:rPr lang="en-GB" baseline="0" dirty="0" smtClean="0"/>
              <a:t> </a:t>
            </a:r>
            <a:r>
              <a:rPr lang="en-GB" dirty="0" smtClean="0"/>
              <a:t>be	added</a:t>
            </a:r>
            <a:r>
              <a:rPr lang="en-GB" baseline="0" dirty="0" smtClean="0"/>
              <a:t> </a:t>
            </a:r>
            <a:r>
              <a:rPr lang="en-GB" dirty="0" smtClean="0"/>
              <a:t>to</a:t>
            </a:r>
            <a:r>
              <a:rPr lang="en-GB" baseline="0" dirty="0" smtClean="0"/>
              <a:t> </a:t>
            </a:r>
            <a:r>
              <a:rPr lang="en-GB" dirty="0" smtClean="0"/>
              <a:t>an</a:t>
            </a:r>
            <a:r>
              <a:rPr lang="en-GB" baseline="0" dirty="0" smtClean="0"/>
              <a:t> </a:t>
            </a:r>
            <a:r>
              <a:rPr lang="en-GB" dirty="0" smtClean="0"/>
              <a:t>email mailing	list, you will need to</a:t>
            </a:r>
            <a:r>
              <a:rPr lang="en-GB" baseline="0" dirty="0" smtClean="0"/>
              <a:t> </a:t>
            </a:r>
            <a:r>
              <a:rPr lang="en-GB" dirty="0" smtClean="0"/>
              <a:t>store	those consents. You are</a:t>
            </a:r>
            <a:r>
              <a:rPr lang="en-GB" baseline="0" dirty="0" smtClean="0"/>
              <a:t> </a:t>
            </a:r>
            <a:r>
              <a:rPr lang="en-GB" dirty="0" smtClean="0"/>
              <a:t>likely to need</a:t>
            </a:r>
            <a:r>
              <a:rPr lang="en-GB" baseline="0" dirty="0" smtClean="0"/>
              <a:t> </a:t>
            </a:r>
            <a:r>
              <a:rPr lang="en-GB" dirty="0" smtClean="0"/>
              <a:t>several different consent forms (or</a:t>
            </a:r>
            <a:r>
              <a:rPr lang="en-GB" baseline="0" dirty="0" smtClean="0"/>
              <a:t> e</a:t>
            </a:r>
            <a:r>
              <a:rPr lang="en-GB" dirty="0" smtClean="0"/>
              <a:t>lements within a</a:t>
            </a:r>
            <a:r>
              <a:rPr lang="en-GB" baseline="0" dirty="0" smtClean="0"/>
              <a:t> </a:t>
            </a:r>
            <a:r>
              <a:rPr lang="en-GB" dirty="0" smtClean="0"/>
              <a:t>single form)</a:t>
            </a:r>
            <a:r>
              <a:rPr lang="en-GB" baseline="0" dirty="0" smtClean="0"/>
              <a:t> </a:t>
            </a:r>
            <a:r>
              <a:rPr lang="en-GB" dirty="0" smtClean="0"/>
              <a:t>to cover different areas of data processing within	the life</a:t>
            </a:r>
            <a:r>
              <a:rPr lang="en-GB" baseline="0" dirty="0" smtClean="0"/>
              <a:t> </a:t>
            </a:r>
            <a:r>
              <a:rPr lang="en-GB" dirty="0" smtClean="0"/>
              <a:t>of</a:t>
            </a:r>
            <a:r>
              <a:rPr lang="en-GB" baseline="0" dirty="0" smtClean="0"/>
              <a:t> </a:t>
            </a:r>
            <a:r>
              <a:rPr lang="en-GB" dirty="0" smtClean="0"/>
              <a:t>the church.</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13</a:t>
            </a:fld>
            <a:endParaRPr lang="en-GB"/>
          </a:p>
        </p:txBody>
      </p:sp>
    </p:spTree>
    <p:extLst>
      <p:ext uri="{BB962C8B-B14F-4D97-AF65-F5344CB8AC3E}">
        <p14:creationId xmlns:p14="http://schemas.microsoft.com/office/powerpoint/2010/main" val="3418411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role holders such as churchwardens, members of the clergy and volunteers, you cannot rely on their consent because under GDPR (and the present law) consent must be freely given. As it is necessary to process certain data for these role holders so that they can perform their roles, it is not the case that consent can be truly “freely given”. Anyone can also withdraw their consent at any time. Therefore it is not appropriate to rely on consent as a legal ground for processing personal data for role holders. </a:t>
            </a:r>
          </a:p>
          <a:p>
            <a:endParaRPr lang="en-GB" dirty="0" smtClean="0"/>
          </a:p>
          <a:p>
            <a:r>
              <a:rPr lang="en-GB" dirty="0" smtClean="0"/>
              <a:t>We have designed two types of Privacy Notice for role holders and non role holders and you can find these in Appendix 5 – Privacy Notices. We have designed the Privacy Notices so that one notice is sent to each individual so the individual data controllers will not have to send a separate Privacy Notice unless they start using personal data for a purpose not listed in the Privacy Notice or start sharing personal data with a third party not listed in the notice.</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14</a:t>
            </a:fld>
            <a:endParaRPr lang="en-GB"/>
          </a:p>
        </p:txBody>
      </p:sp>
    </p:spTree>
    <p:extLst>
      <p:ext uri="{BB962C8B-B14F-4D97-AF65-F5344CB8AC3E}">
        <p14:creationId xmlns:p14="http://schemas.microsoft.com/office/powerpoint/2010/main" val="341841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role holders such as churchwardens, members of the clergy and volunteers, you cannot rely on their consent because under GDPR (and the present law) consent must be freely given. As it is necessary to process certain data for these role holders so that they can perform their roles, it is not the case that consent can be truly “freely given”. Anyone can also withdraw their consent at any time. Therefore it is not appropriate to rely on consent as a legal ground for processing personal data for role holders. </a:t>
            </a:r>
          </a:p>
          <a:p>
            <a:endParaRPr lang="en-GB" dirty="0" smtClean="0"/>
          </a:p>
          <a:p>
            <a:r>
              <a:rPr lang="en-GB" dirty="0" smtClean="0"/>
              <a:t>We have designed two types of Privacy Notice for role holders and non role holders and you can find these in Appendix 5 – Privacy Notices. We have designed the Privacy Notices so that one notice is sent to each individual so the individual data controllers will not have to send a separate Privacy Notice unless they start using personal data for a purpose not listed in the Privacy Notice or start sharing personal data with a third party not listed in the notice.</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15</a:t>
            </a:fld>
            <a:endParaRPr lang="en-GB"/>
          </a:p>
        </p:txBody>
      </p:sp>
    </p:spTree>
    <p:extLst>
      <p:ext uri="{BB962C8B-B14F-4D97-AF65-F5344CB8AC3E}">
        <p14:creationId xmlns:p14="http://schemas.microsoft.com/office/powerpoint/2010/main" val="3418411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Legitimate interests is the most flexible lawful basis for processing, but you cannot assume it will always be the most appropriate.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 is likely to be most appropriate where you use people’s data in ways they would reasonably expect and which have a minimal privacy impact, or where there is a compelling justification for the processing.</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If you choose to rely on legitimate interests, you are taking on extra responsibility for considering and protecting people’s rights and interests.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legitimate interests can be your own interests or the interests of third parties. They can include commercial interests, individual interests or broader societal benefits.</a:t>
            </a:r>
          </a:p>
          <a:p>
            <a:r>
              <a:rPr lang="en-GB" sz="1200" b="0" i="0" kern="1200" dirty="0" smtClean="0">
                <a:solidFill>
                  <a:schemeClr val="tx1"/>
                </a:solidFill>
                <a:effectLst/>
                <a:latin typeface="+mn-lt"/>
                <a:ea typeface="+mn-ea"/>
                <a:cs typeface="+mn-cs"/>
              </a:rPr>
              <a:t>The processing must be necessary. If you can reasonably achieve the same result in another less intrusive way, legitimate interests will not apply.</a:t>
            </a:r>
          </a:p>
          <a:p>
            <a:r>
              <a:rPr lang="en-GB" sz="1200" b="0" i="0" kern="1200" dirty="0" smtClean="0">
                <a:solidFill>
                  <a:schemeClr val="tx1"/>
                </a:solidFill>
                <a:effectLst/>
                <a:latin typeface="+mn-lt"/>
                <a:ea typeface="+mn-ea"/>
                <a:cs typeface="+mn-cs"/>
              </a:rPr>
              <a:t>You must balance your interests against the individual’s. If they would not reasonably expect the processing, or if it would cause unjustified harm, their interests are likely to override your legitimate interests.</a:t>
            </a:r>
          </a:p>
          <a:p>
            <a:r>
              <a:rPr lang="en-GB" sz="1200" b="0" i="0" kern="1200" dirty="0" smtClean="0">
                <a:solidFill>
                  <a:schemeClr val="tx1"/>
                </a:solidFill>
                <a:effectLst/>
                <a:latin typeface="+mn-lt"/>
                <a:ea typeface="+mn-ea"/>
                <a:cs typeface="+mn-cs"/>
              </a:rPr>
              <a:t>Keep a record of your legitimate interests assessment (LIA) to help you demonstrate compliance if required.</a:t>
            </a:r>
          </a:p>
          <a:p>
            <a:r>
              <a:rPr lang="en-GB" sz="1200" b="0" i="0" kern="1200" dirty="0" smtClean="0">
                <a:solidFill>
                  <a:schemeClr val="tx1"/>
                </a:solidFill>
                <a:effectLst/>
                <a:latin typeface="+mn-lt"/>
                <a:ea typeface="+mn-ea"/>
                <a:cs typeface="+mn-cs"/>
              </a:rPr>
              <a:t>You must include details of your legitimate interests in your privacy information.</a:t>
            </a: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16</a:t>
            </a:fld>
            <a:endParaRPr lang="en-GB"/>
          </a:p>
        </p:txBody>
      </p:sp>
    </p:spTree>
    <p:extLst>
      <p:ext uri="{BB962C8B-B14F-4D97-AF65-F5344CB8AC3E}">
        <p14:creationId xmlns:p14="http://schemas.microsoft.com/office/powerpoint/2010/main" val="341841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17</a:t>
            </a:fld>
            <a:endParaRPr lang="en-GB"/>
          </a:p>
        </p:txBody>
      </p:sp>
    </p:spTree>
    <p:extLst>
      <p:ext uri="{BB962C8B-B14F-4D97-AF65-F5344CB8AC3E}">
        <p14:creationId xmlns:p14="http://schemas.microsoft.com/office/powerpoint/2010/main" val="1017238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For</a:t>
            </a:r>
            <a:r>
              <a:rPr lang="en-GB" baseline="0" dirty="0" smtClean="0"/>
              <a:t> gift aid, </a:t>
            </a:r>
            <a:r>
              <a:rPr lang="en-GB" dirty="0" smtClean="0"/>
              <a:t>donors have always needed to complete appropriate declaration. The required GDPR consent is now built</a:t>
            </a:r>
            <a:r>
              <a:rPr lang="en-GB" baseline="0" dirty="0" smtClean="0"/>
              <a:t> into the declaration. All gift aid donors have to complete the new GDPR declaration.</a:t>
            </a:r>
          </a:p>
          <a:p>
            <a:pPr marL="171450" indent="-171450">
              <a:buFont typeface="Arial" panose="020B0604020202020204" pitchFamily="34" charset="0"/>
              <a:buChar char="•"/>
            </a:pPr>
            <a:r>
              <a:rPr lang="en-GB" dirty="0" smtClean="0"/>
              <a:t>Consent is needed because parish</a:t>
            </a:r>
            <a:r>
              <a:rPr lang="en-GB" baseline="0" dirty="0" smtClean="0"/>
              <a:t> and diocese and legally separate organisations and personal data obtained by the parish is forwarded to the diocese.</a:t>
            </a:r>
          </a:p>
          <a:p>
            <a:pPr marL="171450" indent="-171450">
              <a:buFont typeface="Arial" panose="020B0604020202020204" pitchFamily="34" charset="0"/>
              <a:buChar char="•"/>
            </a:pPr>
            <a:r>
              <a:rPr lang="en-GB" baseline="0" dirty="0" smtClean="0"/>
              <a:t>Active declarations are those where a donation has been processed in the last two years.</a:t>
            </a:r>
          </a:p>
          <a:p>
            <a:pPr marL="171450" indent="-171450">
              <a:buFont typeface="Arial" panose="020B0604020202020204" pitchFamily="34" charset="0"/>
              <a:buChar char="•"/>
            </a:pPr>
            <a:r>
              <a:rPr lang="en-GB" baseline="0" dirty="0" smtClean="0"/>
              <a:t>The figure of 4,100 is constantly being updated as we are receiving dozens of new forms every day. It is worth noting that as parishes have undertaken this exercise, other amendments have come to light (change of address, change of tax status, death of donor) – some of these amendments are years overdue. Many parishes have also found numerous new gift aid donors.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18</a:t>
            </a:fld>
            <a:endParaRPr lang="en-GB"/>
          </a:p>
        </p:txBody>
      </p:sp>
    </p:spTree>
    <p:extLst>
      <p:ext uri="{BB962C8B-B14F-4D97-AF65-F5344CB8AC3E}">
        <p14:creationId xmlns:p14="http://schemas.microsoft.com/office/powerpoint/2010/main" val="2886412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 stickers cost 35p per sheet of 24.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Envelope Systems (</a:t>
            </a:r>
            <a:r>
              <a:rPr lang="en-GB" b="0" dirty="0" smtClean="0"/>
              <a:t>01767 681717       https://www.envelopesystems.co.uk)</a:t>
            </a:r>
            <a:r>
              <a:rPr lang="en-GB" b="0" baseline="0" dirty="0" smtClean="0"/>
              <a:t> </a:t>
            </a:r>
            <a:r>
              <a:rPr lang="en-GB" dirty="0" smtClean="0"/>
              <a:t>have reworded</a:t>
            </a:r>
            <a:r>
              <a:rPr lang="en-GB" baseline="0" dirty="0" smtClean="0"/>
              <a:t> their envelopes specifically for Canterbury Diocese. Please let them know you are from this diocese.</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19</a:t>
            </a:fld>
            <a:endParaRPr lang="en-GB"/>
          </a:p>
        </p:txBody>
      </p:sp>
    </p:spTree>
    <p:extLst>
      <p:ext uri="{BB962C8B-B14F-4D97-AF65-F5344CB8AC3E}">
        <p14:creationId xmlns:p14="http://schemas.microsoft.com/office/powerpoint/2010/main" val="288641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a:t>
            </a:r>
            <a:r>
              <a:rPr lang="en-GB" sz="1200" b="1" i="0" kern="1200" dirty="0" smtClean="0">
                <a:solidFill>
                  <a:schemeClr val="tx1"/>
                </a:solidFill>
                <a:effectLst/>
                <a:latin typeface="+mn-lt"/>
                <a:ea typeface="+mn-ea"/>
                <a:cs typeface="+mn-cs"/>
              </a:rPr>
              <a:t>General Data Protection Regulation</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GDPR</a:t>
            </a:r>
            <a:r>
              <a:rPr lang="en-GB" sz="1200" b="0" i="0" kern="1200" dirty="0" smtClean="0">
                <a:solidFill>
                  <a:schemeClr val="tx1"/>
                </a:solidFill>
                <a:effectLst/>
                <a:latin typeface="+mn-lt"/>
                <a:ea typeface="+mn-ea"/>
                <a:cs typeface="+mn-cs"/>
              </a:rPr>
              <a:t>) (EU) 2016/679 is a regulation in EU law on data protection and privacy for all individuals within the European Union.</a:t>
            </a:r>
          </a:p>
          <a:p>
            <a:endParaRPr lang="en-GB" dirty="0" smtClean="0">
              <a:latin typeface="Georgia" panose="02040502050405020303" pitchFamily="18" charset="0"/>
            </a:endParaRPr>
          </a:p>
          <a:p>
            <a:r>
              <a:rPr lang="en-GB" dirty="0" smtClean="0">
                <a:latin typeface="Georgia" panose="02040502050405020303" pitchFamily="18" charset="0"/>
              </a:rPr>
              <a:t>Update to data protection act 1998</a:t>
            </a:r>
          </a:p>
          <a:p>
            <a:r>
              <a:rPr lang="en-GB" dirty="0" smtClean="0">
                <a:latin typeface="Georgia" panose="02040502050405020303" pitchFamily="18" charset="0"/>
              </a:rPr>
              <a:t>Some key changes</a:t>
            </a:r>
          </a:p>
          <a:p>
            <a:endParaRPr lang="en-GB" b="1" dirty="0"/>
          </a:p>
        </p:txBody>
      </p:sp>
      <p:sp>
        <p:nvSpPr>
          <p:cNvPr id="4" name="Slide Number Placeholder 3"/>
          <p:cNvSpPr>
            <a:spLocks noGrp="1"/>
          </p:cNvSpPr>
          <p:nvPr>
            <p:ph type="sldNum" sz="quarter" idx="10"/>
          </p:nvPr>
        </p:nvSpPr>
        <p:spPr/>
        <p:txBody>
          <a:bodyPr/>
          <a:lstStyle/>
          <a:p>
            <a:fld id="{DFE5A1EB-88BB-4B2F-BA6D-5C2A787EFDD7}" type="slidenum">
              <a:rPr lang="en-GB" smtClean="0"/>
              <a:t>2</a:t>
            </a:fld>
            <a:endParaRPr lang="en-GB"/>
          </a:p>
        </p:txBody>
      </p:sp>
    </p:spTree>
    <p:extLst>
      <p:ext uri="{BB962C8B-B14F-4D97-AF65-F5344CB8AC3E}">
        <p14:creationId xmlns:p14="http://schemas.microsoft.com/office/powerpoint/2010/main" val="2680325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When we wrote out on October we also asked for consent from GA Secretaries. This is not needed as we</a:t>
            </a:r>
            <a:r>
              <a:rPr lang="en-GB" baseline="0" dirty="0" smtClean="0"/>
              <a:t> will retain data under legitimate interest. It was sensible to do at the time as full details of GDPR where unknown. If you have not returned the consent form then please feel free to still do so. This will enable us to check our records for accuracy and add phone and email.</a:t>
            </a:r>
          </a:p>
          <a:p>
            <a:pPr marL="171450" indent="-171450">
              <a:buFont typeface="Arial" panose="020B0604020202020204" pitchFamily="34" charset="0"/>
              <a:buChar char="•"/>
            </a:pPr>
            <a:r>
              <a:rPr lang="en-GB" baseline="0" dirty="0" smtClean="0"/>
              <a:t>Seven years is actually the current year plus six. Therefore data received on 1</a:t>
            </a:r>
            <a:r>
              <a:rPr lang="en-GB" baseline="30000" dirty="0" smtClean="0"/>
              <a:t>st</a:t>
            </a:r>
            <a:r>
              <a:rPr lang="en-GB" baseline="0" dirty="0" smtClean="0"/>
              <a:t> December is to be retained six years and one month. This is under the various Finance Acts and these supersede GDPR</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20</a:t>
            </a:fld>
            <a:endParaRPr lang="en-GB"/>
          </a:p>
        </p:txBody>
      </p:sp>
    </p:spTree>
    <p:extLst>
      <p:ext uri="{BB962C8B-B14F-4D97-AF65-F5344CB8AC3E}">
        <p14:creationId xmlns:p14="http://schemas.microsoft.com/office/powerpoint/2010/main" val="2886412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E5A1EB-88BB-4B2F-BA6D-5C2A787EFDD7}" type="slidenum">
              <a:rPr lang="en-GB" smtClean="0"/>
              <a:t>21</a:t>
            </a:fld>
            <a:endParaRPr lang="en-GB"/>
          </a:p>
        </p:txBody>
      </p:sp>
    </p:spTree>
    <p:extLst>
      <p:ext uri="{BB962C8B-B14F-4D97-AF65-F5344CB8AC3E}">
        <p14:creationId xmlns:p14="http://schemas.microsoft.com/office/powerpoint/2010/main" val="718999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Georgia" panose="02040502050405020303" pitchFamily="18" charset="0"/>
              </a:rPr>
              <a:t>Consent is one possible lawful basis for processing, but it is not the only option. Sometimes using an alternative basis is more appropriate and provides better protection for the child. If you are relying on consent as your lawful basis for processing personal data, when offering an online service directly to a child, only children aged 13 or over are able provide their own consent.(This is the age proposed in the Data Protection Bill and is subject to Parliamentary approval). For children under this age you need to get consent from whoever holds parental responsibility for the child - unless the online service you offer is a preventive or counselling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Georgia" panose="02040502050405020303" pitchFamily="18" charset="0"/>
            </a:endParaRPr>
          </a:p>
          <a:p>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22</a:t>
            </a:fld>
            <a:endParaRPr lang="en-GB"/>
          </a:p>
        </p:txBody>
      </p:sp>
    </p:spTree>
    <p:extLst>
      <p:ext uri="{BB962C8B-B14F-4D97-AF65-F5344CB8AC3E}">
        <p14:creationId xmlns:p14="http://schemas.microsoft.com/office/powerpoint/2010/main" val="4143942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PCCs should review their existing contracts in light of the GDPR, assessing current policies and procedures in place in light of the flow of data across the parish. Going forward, the increased obligations and liability under the GDPR should be considered in future negotiations to ensure an adequate risk allocation with suppliers. In general, organisations should expect more lengthy and difficult negotiations with suppliers as they try to address their new exposure under the GDPR. If third party organisations provide parishes with services and they can access personal data then this applies to you. </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23</a:t>
            </a:fld>
            <a:endParaRPr lang="en-GB"/>
          </a:p>
        </p:txBody>
      </p:sp>
    </p:spTree>
    <p:extLst>
      <p:ext uri="{BB962C8B-B14F-4D97-AF65-F5344CB8AC3E}">
        <p14:creationId xmlns:p14="http://schemas.microsoft.com/office/powerpoint/2010/main" val="2195296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24</a:t>
            </a:fld>
            <a:endParaRPr lang="en-GB"/>
          </a:p>
        </p:txBody>
      </p:sp>
    </p:spTree>
    <p:extLst>
      <p:ext uri="{BB962C8B-B14F-4D97-AF65-F5344CB8AC3E}">
        <p14:creationId xmlns:p14="http://schemas.microsoft.com/office/powerpoint/2010/main" val="2195296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E5A1EB-88BB-4B2F-BA6D-5C2A787EFDD7}" type="slidenum">
              <a:rPr lang="en-GB" smtClean="0"/>
              <a:t>25</a:t>
            </a:fld>
            <a:endParaRPr lang="en-GB"/>
          </a:p>
        </p:txBody>
      </p:sp>
    </p:spTree>
    <p:extLst>
      <p:ext uri="{BB962C8B-B14F-4D97-AF65-F5344CB8AC3E}">
        <p14:creationId xmlns:p14="http://schemas.microsoft.com/office/powerpoint/2010/main" val="3272819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E5A1EB-88BB-4B2F-BA6D-5C2A787EFDD7}" type="slidenum">
              <a:rPr lang="en-GB" smtClean="0"/>
              <a:t>26</a:t>
            </a:fld>
            <a:endParaRPr lang="en-GB"/>
          </a:p>
        </p:txBody>
      </p:sp>
    </p:spTree>
    <p:extLst>
      <p:ext uri="{BB962C8B-B14F-4D97-AF65-F5344CB8AC3E}">
        <p14:creationId xmlns:p14="http://schemas.microsoft.com/office/powerpoint/2010/main" val="138196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GDPR clarifies that the reason for allowing individuals to access their personal data is so that they are aware of and can verify the lawfulness of the processing (Recital 63).</a:t>
            </a:r>
          </a:p>
          <a:p>
            <a:r>
              <a:rPr lang="en-GB" sz="1200" b="0" i="0" kern="1200" dirty="0" smtClean="0">
                <a:solidFill>
                  <a:schemeClr val="tx1"/>
                </a:solidFill>
                <a:effectLst/>
                <a:latin typeface="+mn-lt"/>
                <a:ea typeface="+mn-ea"/>
                <a:cs typeface="+mn-cs"/>
              </a:rPr>
              <a:t>You must provide a copy of the information </a:t>
            </a:r>
            <a:r>
              <a:rPr lang="en-GB" sz="1200" b="1" i="0" kern="1200" dirty="0" smtClean="0">
                <a:solidFill>
                  <a:schemeClr val="tx1"/>
                </a:solidFill>
                <a:effectLst/>
                <a:latin typeface="+mn-lt"/>
                <a:ea typeface="+mn-ea"/>
                <a:cs typeface="+mn-cs"/>
              </a:rPr>
              <a:t>free of charge</a:t>
            </a:r>
            <a:r>
              <a:rPr lang="en-GB" sz="1200" b="0" i="0" kern="1200" dirty="0" smtClean="0">
                <a:solidFill>
                  <a:schemeClr val="tx1"/>
                </a:solidFill>
                <a:effectLst/>
                <a:latin typeface="+mn-lt"/>
                <a:ea typeface="+mn-ea"/>
                <a:cs typeface="+mn-cs"/>
              </a:rPr>
              <a:t>. However, you can charge a ‘reasonable fee’ when a request is manifestly unfounded or excessive, particularly if it is repetitive.</a:t>
            </a:r>
          </a:p>
          <a:p>
            <a:r>
              <a:rPr lang="en-GB" sz="1200" b="0" i="0" kern="1200" dirty="0" smtClean="0">
                <a:solidFill>
                  <a:schemeClr val="tx1"/>
                </a:solidFill>
                <a:effectLst/>
                <a:latin typeface="+mn-lt"/>
                <a:ea typeface="+mn-ea"/>
                <a:cs typeface="+mn-cs"/>
              </a:rPr>
              <a:t>You may also charge a reasonable fee to comply with requests for further copies of the same information. This does not mean that you can charge for all subsequent access requests.</a:t>
            </a:r>
          </a:p>
          <a:p>
            <a:r>
              <a:rPr lang="en-GB" sz="1200" b="0" i="0" kern="1200" dirty="0" smtClean="0">
                <a:solidFill>
                  <a:schemeClr val="tx1"/>
                </a:solidFill>
                <a:effectLst/>
                <a:latin typeface="+mn-lt"/>
                <a:ea typeface="+mn-ea"/>
                <a:cs typeface="+mn-cs"/>
              </a:rPr>
              <a:t>The fee must be based on the administrative cost of providing the information.</a:t>
            </a:r>
          </a:p>
          <a:p>
            <a:r>
              <a:rPr lang="en-GB" sz="1200" b="0" i="0" kern="1200" dirty="0" smtClean="0">
                <a:solidFill>
                  <a:schemeClr val="tx1"/>
                </a:solidFill>
                <a:effectLst/>
                <a:latin typeface="+mn-lt"/>
                <a:ea typeface="+mn-ea"/>
                <a:cs typeface="+mn-cs"/>
              </a:rPr>
              <a:t>How long do I have to comply?</a:t>
            </a:r>
          </a:p>
          <a:p>
            <a:r>
              <a:rPr lang="en-GB" sz="1200" b="0" i="0" kern="1200" dirty="0" smtClean="0">
                <a:solidFill>
                  <a:schemeClr val="tx1"/>
                </a:solidFill>
                <a:effectLst/>
                <a:latin typeface="+mn-lt"/>
                <a:ea typeface="+mn-ea"/>
                <a:cs typeface="+mn-cs"/>
              </a:rPr>
              <a:t>Information must be provided without delay and at the latest within one month of receipt.</a:t>
            </a:r>
          </a:p>
          <a:p>
            <a:r>
              <a:rPr lang="en-GB" sz="1200" b="0" i="0" kern="1200" dirty="0" smtClean="0">
                <a:solidFill>
                  <a:schemeClr val="tx1"/>
                </a:solidFill>
                <a:effectLst/>
                <a:latin typeface="+mn-lt"/>
                <a:ea typeface="+mn-ea"/>
                <a:cs typeface="+mn-cs"/>
              </a:rPr>
              <a:t>You will be able to extend the period of compliance by a further two months where requests are complex or numerous. If this is the case, you must inform the individual within one month of the receipt of the request and explain why the extension is necessary.</a:t>
            </a:r>
          </a:p>
          <a:p>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27</a:t>
            </a:fld>
            <a:endParaRPr lang="en-GB"/>
          </a:p>
        </p:txBody>
      </p:sp>
    </p:spTree>
    <p:extLst>
      <p:ext uri="{BB962C8B-B14F-4D97-AF65-F5344CB8AC3E}">
        <p14:creationId xmlns:p14="http://schemas.microsoft.com/office/powerpoint/2010/main" val="4270630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Data Protection Impact Assessment is	a type of</a:t>
            </a:r>
            <a:r>
              <a:rPr lang="en-GB" baseline="0" dirty="0" smtClean="0"/>
              <a:t> a</a:t>
            </a:r>
            <a:r>
              <a:rPr lang="en-GB" dirty="0" smtClean="0"/>
              <a:t>udit used to help assess privacy risks. A large organisation might carry	out a</a:t>
            </a:r>
            <a:r>
              <a:rPr lang="en-GB" baseline="0" dirty="0" smtClean="0"/>
              <a:t> </a:t>
            </a:r>
            <a:r>
              <a:rPr lang="en-GB" dirty="0" smtClean="0"/>
              <a:t>DPIA if	it was going	to outsource	its payroll function for the</a:t>
            </a:r>
            <a:r>
              <a:rPr lang="en-GB" baseline="0" dirty="0" smtClean="0"/>
              <a:t> </a:t>
            </a:r>
            <a:r>
              <a:rPr lang="en-GB" dirty="0" smtClean="0"/>
              <a:t>first time. A</a:t>
            </a:r>
            <a:r>
              <a:rPr lang="en-GB" baseline="0" dirty="0" smtClean="0"/>
              <a:t> </a:t>
            </a:r>
            <a:r>
              <a:rPr lang="en-GB" dirty="0" smtClean="0"/>
              <a:t>school or parish might carry</a:t>
            </a:r>
            <a:r>
              <a:rPr lang="en-GB" baseline="0" dirty="0" smtClean="0"/>
              <a:t> </a:t>
            </a:r>
            <a:r>
              <a:rPr lang="en-GB" dirty="0" smtClean="0"/>
              <a:t>out a</a:t>
            </a:r>
            <a:r>
              <a:rPr lang="en-GB" baseline="0" dirty="0" smtClean="0"/>
              <a:t> </a:t>
            </a:r>
            <a:r>
              <a:rPr lang="en-GB" dirty="0" smtClean="0"/>
              <a:t>DPIA if it was installing</a:t>
            </a:r>
            <a:r>
              <a:rPr lang="en-GB" baseline="0" dirty="0" smtClean="0"/>
              <a:t> </a:t>
            </a:r>
            <a:r>
              <a:rPr lang="en-GB" dirty="0" smtClean="0"/>
              <a:t>CCTV which included cameras pointed at public areas. A</a:t>
            </a:r>
            <a:r>
              <a:rPr lang="en-GB" baseline="0" dirty="0" smtClean="0"/>
              <a:t> </a:t>
            </a:r>
            <a:r>
              <a:rPr lang="en-GB" dirty="0" smtClean="0"/>
              <a:t>DPIA</a:t>
            </a:r>
            <a:r>
              <a:rPr lang="en-GB" baseline="0" dirty="0" smtClean="0"/>
              <a:t> </a:t>
            </a:r>
            <a:r>
              <a:rPr lang="en-GB" dirty="0" smtClean="0"/>
              <a:t>assesses the</a:t>
            </a:r>
            <a:r>
              <a:rPr lang="en-GB" baseline="0" dirty="0" smtClean="0"/>
              <a:t> </a:t>
            </a:r>
            <a:r>
              <a:rPr lang="en-GB" dirty="0" smtClean="0"/>
              <a:t>impact of any proposed processing operation,</a:t>
            </a:r>
            <a:r>
              <a:rPr lang="en-GB" baseline="0" dirty="0" smtClean="0"/>
              <a:t> </a:t>
            </a:r>
            <a:r>
              <a:rPr lang="en-GB" dirty="0" smtClean="0"/>
              <a:t>for example the use of new technology, on the</a:t>
            </a:r>
            <a:r>
              <a:rPr lang="en-GB" baseline="0" dirty="0" smtClean="0"/>
              <a:t> </a:t>
            </a:r>
            <a:r>
              <a:rPr lang="en-GB" dirty="0" smtClean="0"/>
              <a:t>protection of personal data. A</a:t>
            </a:r>
            <a:r>
              <a:rPr lang="en-GB" baseline="0" dirty="0" smtClean="0"/>
              <a:t> </a:t>
            </a:r>
            <a:r>
              <a:rPr lang="en-GB" dirty="0" smtClean="0"/>
              <a:t>DPIA</a:t>
            </a:r>
            <a:r>
              <a:rPr lang="en-GB" baseline="0" dirty="0" smtClean="0"/>
              <a:t> </a:t>
            </a:r>
            <a:r>
              <a:rPr lang="en-GB" dirty="0" smtClean="0"/>
              <a:t>should be carried out</a:t>
            </a:r>
            <a:r>
              <a:rPr lang="en-GB" baseline="0" dirty="0" smtClean="0"/>
              <a:t> </a:t>
            </a:r>
            <a:r>
              <a:rPr lang="en-GB" dirty="0" smtClean="0"/>
              <a:t>before the processing of</a:t>
            </a:r>
            <a:r>
              <a:rPr lang="en-GB" baseline="0" dirty="0" smtClean="0"/>
              <a:t> </a:t>
            </a:r>
            <a:r>
              <a:rPr lang="en-GB" dirty="0" smtClean="0"/>
              <a:t>the personal data</a:t>
            </a:r>
            <a:r>
              <a:rPr lang="en-GB" baseline="0" dirty="0" smtClean="0"/>
              <a:t> </a:t>
            </a:r>
            <a:r>
              <a:rPr lang="en-GB" dirty="0" smtClean="0"/>
              <a:t>starts and then updated throughout the lifetime of any</a:t>
            </a:r>
            <a:r>
              <a:rPr lang="en-GB" baseline="0" dirty="0" smtClean="0"/>
              <a:t> </a:t>
            </a:r>
            <a:r>
              <a:rPr lang="en-GB" dirty="0" smtClean="0"/>
              <a:t>project.  </a:t>
            </a:r>
          </a:p>
          <a:p>
            <a:endParaRPr lang="en-GB" dirty="0" smtClean="0"/>
          </a:p>
          <a:p>
            <a:r>
              <a:rPr lang="en-GB" dirty="0" smtClean="0"/>
              <a:t>The ICO</a:t>
            </a:r>
            <a:r>
              <a:rPr lang="en-GB" baseline="0" dirty="0" smtClean="0"/>
              <a:t> </a:t>
            </a:r>
            <a:r>
              <a:rPr lang="en-GB" dirty="0" smtClean="0"/>
              <a:t>has	produced</a:t>
            </a:r>
            <a:r>
              <a:rPr lang="en-GB" baseline="0" dirty="0" smtClean="0"/>
              <a:t> </a:t>
            </a:r>
            <a:r>
              <a:rPr lang="en-GB" dirty="0" smtClean="0"/>
              <a:t>a</a:t>
            </a:r>
            <a:r>
              <a:rPr lang="en-GB" baseline="0" dirty="0" smtClean="0"/>
              <a:t> </a:t>
            </a:r>
            <a:r>
              <a:rPr lang="en-GB" dirty="0" smtClean="0"/>
              <a:t>51-page Code	of Practice on DPIAs</a:t>
            </a:r>
            <a:r>
              <a:rPr lang="en-GB" baseline="0" dirty="0" smtClean="0"/>
              <a:t> </a:t>
            </a:r>
            <a:r>
              <a:rPr lang="en-GB" dirty="0" smtClean="0"/>
              <a:t>and there is a checklist on their website</a:t>
            </a:r>
            <a:r>
              <a:rPr lang="en-GB" baseline="0" dirty="0" smtClean="0"/>
              <a:t> to help you assess if A DPIA is needed. </a:t>
            </a:r>
          </a:p>
          <a:p>
            <a:endParaRPr lang="en-GB" baseline="0" dirty="0" smtClean="0"/>
          </a:p>
          <a:p>
            <a:r>
              <a:rPr lang="en-GB" dirty="0" smtClean="0"/>
              <a:t>The</a:t>
            </a:r>
            <a:r>
              <a:rPr lang="en-GB" baseline="0" dirty="0" smtClean="0"/>
              <a:t> </a:t>
            </a:r>
            <a:r>
              <a:rPr lang="en-GB" dirty="0" smtClean="0"/>
              <a:t>content</a:t>
            </a:r>
            <a:r>
              <a:rPr lang="en-GB" baseline="0" dirty="0" smtClean="0"/>
              <a:t> </a:t>
            </a:r>
            <a:r>
              <a:rPr lang="en-GB" dirty="0" smtClean="0"/>
              <a:t>of a</a:t>
            </a:r>
            <a:r>
              <a:rPr lang="en-GB" baseline="0" dirty="0" smtClean="0"/>
              <a:t> </a:t>
            </a:r>
            <a:r>
              <a:rPr lang="en-GB" dirty="0" smtClean="0"/>
              <a:t>DPIA usually includes: </a:t>
            </a:r>
          </a:p>
          <a:p>
            <a:pPr marL="171450" indent="-171450">
              <a:buFontTx/>
              <a:buChar char="-"/>
            </a:pPr>
            <a:r>
              <a:rPr lang="en-GB" dirty="0" smtClean="0"/>
              <a:t>A</a:t>
            </a:r>
            <a:r>
              <a:rPr lang="en-GB" baseline="0" dirty="0" smtClean="0"/>
              <a:t> </a:t>
            </a:r>
            <a:r>
              <a:rPr lang="en-GB" dirty="0" smtClean="0"/>
              <a:t>description of the</a:t>
            </a:r>
            <a:r>
              <a:rPr lang="en-GB" baseline="0" dirty="0" smtClean="0"/>
              <a:t> </a:t>
            </a:r>
            <a:r>
              <a:rPr lang="en-GB" dirty="0" smtClean="0"/>
              <a:t>processing activities and</a:t>
            </a:r>
            <a:r>
              <a:rPr lang="en-GB" baseline="0" dirty="0" smtClean="0"/>
              <a:t> </a:t>
            </a:r>
            <a:r>
              <a:rPr lang="en-GB" dirty="0" smtClean="0"/>
              <a:t>their</a:t>
            </a:r>
            <a:r>
              <a:rPr lang="en-GB" baseline="0" dirty="0" smtClean="0"/>
              <a:t> </a:t>
            </a:r>
            <a:r>
              <a:rPr lang="en-GB" dirty="0" smtClean="0"/>
              <a:t>purpose</a:t>
            </a:r>
          </a:p>
          <a:p>
            <a:pPr marL="171450" indent="-171450">
              <a:buFontTx/>
              <a:buChar char="-"/>
            </a:pPr>
            <a:r>
              <a:rPr lang="en-GB" dirty="0" smtClean="0"/>
              <a:t>An assessment of</a:t>
            </a:r>
            <a:r>
              <a:rPr lang="en-GB" baseline="0" dirty="0" smtClean="0"/>
              <a:t> </a:t>
            </a:r>
            <a:r>
              <a:rPr lang="en-GB" dirty="0" smtClean="0"/>
              <a:t>the</a:t>
            </a:r>
            <a:r>
              <a:rPr lang="en-GB" baseline="0" dirty="0" smtClean="0"/>
              <a:t> </a:t>
            </a:r>
            <a:r>
              <a:rPr lang="en-GB" dirty="0" smtClean="0"/>
              <a:t>need</a:t>
            </a:r>
            <a:r>
              <a:rPr lang="en-GB" baseline="0" dirty="0" smtClean="0"/>
              <a:t> </a:t>
            </a:r>
            <a:r>
              <a:rPr lang="en-GB" dirty="0" smtClean="0"/>
              <a:t>for and the proportionality of the</a:t>
            </a:r>
            <a:r>
              <a:rPr lang="en-GB" baseline="0" dirty="0" smtClean="0"/>
              <a:t> </a:t>
            </a:r>
            <a:r>
              <a:rPr lang="en-GB" dirty="0" smtClean="0"/>
              <a:t>processing; an</a:t>
            </a:r>
            <a:r>
              <a:rPr lang="en-GB" baseline="0" dirty="0" smtClean="0"/>
              <a:t> t</a:t>
            </a:r>
            <a:r>
              <a:rPr lang="en-GB" dirty="0" smtClean="0"/>
              <a:t>he risks arising and measures adopted</a:t>
            </a:r>
            <a:r>
              <a:rPr lang="en-GB" baseline="0" dirty="0" smtClean="0"/>
              <a:t> to</a:t>
            </a:r>
            <a:r>
              <a:rPr lang="en-GB" dirty="0" smtClean="0"/>
              <a:t>	try and</a:t>
            </a:r>
            <a:r>
              <a:rPr lang="en-GB" baseline="0" dirty="0" smtClean="0"/>
              <a:t> </a:t>
            </a:r>
            <a:r>
              <a:rPr lang="en-GB" dirty="0" smtClean="0"/>
              <a:t>prevent any risks,	in particular	any safeguarding or security measures to protect</a:t>
            </a:r>
            <a:r>
              <a:rPr lang="en-GB" baseline="0" dirty="0" smtClean="0"/>
              <a:t> </a:t>
            </a:r>
            <a:r>
              <a:rPr lang="en-GB" dirty="0" smtClean="0"/>
              <a:t>data and comply with the GDPR.</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28</a:t>
            </a:fld>
            <a:endParaRPr lang="en-GB"/>
          </a:p>
        </p:txBody>
      </p:sp>
    </p:spTree>
    <p:extLst>
      <p:ext uri="{BB962C8B-B14F-4D97-AF65-F5344CB8AC3E}">
        <p14:creationId xmlns:p14="http://schemas.microsoft.com/office/powerpoint/2010/main" val="4270630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Protection Officers are specifically required in certain circumstances under the GDPR, such as where organisations process sensitive (special category) personal data on a "large scale". The processing of sensitive personal data by the PCC and/or incumbent is unlikely to be classed as "large scale". Parishes are highly unlikely to be required to have a Data Protection Officer.</a:t>
            </a:r>
          </a:p>
          <a:p>
            <a:endParaRPr lang="en-GB" dirty="0" smtClean="0"/>
          </a:p>
          <a:p>
            <a:r>
              <a:rPr lang="en-GB" dirty="0" smtClean="0"/>
              <a:t>The term ‘Data Protection Compliance Officer’ or similar, rather than ‘Data Protection Officer’ ought to be used, to avoid confusion with the GDPR required Officer, to which specific conditions are attached under the legislation.</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29</a:t>
            </a:fld>
            <a:endParaRPr lang="en-GB"/>
          </a:p>
        </p:txBody>
      </p:sp>
    </p:spTree>
    <p:extLst>
      <p:ext uri="{BB962C8B-B14F-4D97-AF65-F5344CB8AC3E}">
        <p14:creationId xmlns:p14="http://schemas.microsoft.com/office/powerpoint/2010/main" val="219529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E5A1EB-88BB-4B2F-BA6D-5C2A787EFDD7}" type="slidenum">
              <a:rPr lang="en-GB" smtClean="0"/>
              <a:t>3</a:t>
            </a:fld>
            <a:endParaRPr lang="en-GB"/>
          </a:p>
        </p:txBody>
      </p:sp>
    </p:spTree>
    <p:extLst>
      <p:ext uri="{BB962C8B-B14F-4D97-AF65-F5344CB8AC3E}">
        <p14:creationId xmlns:p14="http://schemas.microsoft.com/office/powerpoint/2010/main" val="3006518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30</a:t>
            </a:fld>
            <a:endParaRPr lang="en-GB"/>
          </a:p>
        </p:txBody>
      </p:sp>
    </p:spTree>
    <p:extLst>
      <p:ext uri="{BB962C8B-B14F-4D97-AF65-F5344CB8AC3E}">
        <p14:creationId xmlns:p14="http://schemas.microsoft.com/office/powerpoint/2010/main" val="1017238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E5A1EB-88BB-4B2F-BA6D-5C2A787EFDD7}" type="slidenum">
              <a:rPr lang="en-GB" smtClean="0"/>
              <a:t>31</a:t>
            </a:fld>
            <a:endParaRPr lang="en-GB"/>
          </a:p>
        </p:txBody>
      </p:sp>
    </p:spTree>
    <p:extLst>
      <p:ext uri="{BB962C8B-B14F-4D97-AF65-F5344CB8AC3E}">
        <p14:creationId xmlns:p14="http://schemas.microsoft.com/office/powerpoint/2010/main" val="4261696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E5A1EB-88BB-4B2F-BA6D-5C2A787EFDD7}" type="slidenum">
              <a:rPr lang="en-GB" smtClean="0"/>
              <a:t>32</a:t>
            </a:fld>
            <a:endParaRPr lang="en-GB"/>
          </a:p>
        </p:txBody>
      </p:sp>
    </p:spTree>
    <p:extLst>
      <p:ext uri="{BB962C8B-B14F-4D97-AF65-F5344CB8AC3E}">
        <p14:creationId xmlns:p14="http://schemas.microsoft.com/office/powerpoint/2010/main" val="2702458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33</a:t>
            </a:fld>
            <a:endParaRPr lang="en-GB"/>
          </a:p>
        </p:txBody>
      </p:sp>
    </p:spTree>
    <p:extLst>
      <p:ext uri="{BB962C8B-B14F-4D97-AF65-F5344CB8AC3E}">
        <p14:creationId xmlns:p14="http://schemas.microsoft.com/office/powerpoint/2010/main" val="3819511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34</a:t>
            </a:fld>
            <a:endParaRPr lang="en-GB"/>
          </a:p>
        </p:txBody>
      </p:sp>
    </p:spTree>
    <p:extLst>
      <p:ext uri="{BB962C8B-B14F-4D97-AF65-F5344CB8AC3E}">
        <p14:creationId xmlns:p14="http://schemas.microsoft.com/office/powerpoint/2010/main" val="2330956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E5A1EB-88BB-4B2F-BA6D-5C2A787EFDD7}" type="slidenum">
              <a:rPr lang="en-GB" smtClean="0"/>
              <a:t>35</a:t>
            </a:fld>
            <a:endParaRPr lang="en-GB"/>
          </a:p>
        </p:txBody>
      </p:sp>
    </p:spTree>
    <p:extLst>
      <p:ext uri="{BB962C8B-B14F-4D97-AF65-F5344CB8AC3E}">
        <p14:creationId xmlns:p14="http://schemas.microsoft.com/office/powerpoint/2010/main" val="231176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Personal</a:t>
            </a:r>
            <a:r>
              <a:rPr lang="en-GB" baseline="0" dirty="0" smtClean="0"/>
              <a:t> data: </a:t>
            </a:r>
            <a:r>
              <a:rPr lang="en-GB" baseline="0" dirty="0" err="1" smtClean="0"/>
              <a:t>e.g</a:t>
            </a:r>
            <a:r>
              <a:rPr lang="en-GB" baseline="0" dirty="0" smtClean="0"/>
              <a:t> </a:t>
            </a:r>
            <a:r>
              <a:rPr lang="en-GB" dirty="0" smtClean="0">
                <a:latin typeface="Georgia" panose="02040502050405020303" pitchFamily="18" charset="0"/>
              </a:rPr>
              <a:t>names, email addresses,</a:t>
            </a:r>
            <a:r>
              <a:rPr lang="en-GB" baseline="0" dirty="0" smtClean="0">
                <a:latin typeface="Georgia" panose="02040502050405020303" pitchFamily="18" charset="0"/>
              </a:rPr>
              <a:t> </a:t>
            </a:r>
            <a:r>
              <a:rPr lang="en-GB" dirty="0" smtClean="0">
                <a:latin typeface="Georgia" panose="02040502050405020303" pitchFamily="18" charset="0"/>
              </a:rPr>
              <a:t>photos.</a:t>
            </a:r>
          </a:p>
          <a:p>
            <a:r>
              <a:rPr lang="en-GB" dirty="0" smtClean="0"/>
              <a:t>* Data controller: in</a:t>
            </a:r>
            <a:r>
              <a:rPr lang="en-GB" baseline="0" dirty="0" smtClean="0"/>
              <a:t> </a:t>
            </a:r>
            <a:r>
              <a:rPr lang="en-GB" dirty="0" smtClean="0"/>
              <a:t>a</a:t>
            </a:r>
            <a:r>
              <a:rPr lang="en-GB" baseline="0" dirty="0" smtClean="0"/>
              <a:t> </a:t>
            </a:r>
            <a:r>
              <a:rPr lang="en-GB" dirty="0" smtClean="0"/>
              <a:t>parish,</a:t>
            </a:r>
            <a:r>
              <a:rPr lang="en-GB" baseline="0" dirty="0" smtClean="0"/>
              <a:t> this would </a:t>
            </a:r>
            <a:r>
              <a:rPr lang="en-GB" dirty="0" smtClean="0"/>
              <a:t>usually</a:t>
            </a:r>
            <a:r>
              <a:rPr lang="en-GB" baseline="0" dirty="0" smtClean="0"/>
              <a:t> be </a:t>
            </a:r>
            <a:r>
              <a:rPr lang="en-GB" dirty="0" smtClean="0"/>
              <a:t>the PCC</a:t>
            </a:r>
            <a:r>
              <a:rPr lang="en-GB" baseline="0" dirty="0" smtClean="0"/>
              <a:t> </a:t>
            </a:r>
            <a:r>
              <a:rPr lang="en-GB" dirty="0" smtClean="0"/>
              <a:t>or incumbent.</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4</a:t>
            </a:fld>
            <a:endParaRPr lang="en-GB"/>
          </a:p>
        </p:txBody>
      </p:sp>
    </p:spTree>
    <p:extLst>
      <p:ext uri="{BB962C8B-B14F-4D97-AF65-F5344CB8AC3E}">
        <p14:creationId xmlns:p14="http://schemas.microsoft.com/office/powerpoint/2010/main" val="135584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Adequate,</a:t>
            </a:r>
            <a:r>
              <a:rPr lang="en-GB" baseline="0" dirty="0" smtClean="0"/>
              <a:t> relevant &amp; limited - </a:t>
            </a:r>
            <a:r>
              <a:rPr lang="en-GB" dirty="0" smtClean="0">
                <a:latin typeface="Georgia" panose="02040502050405020303" pitchFamily="18" charset="0"/>
              </a:rPr>
              <a:t>i.e. only the minimum amount of data should be kept for specific processing. </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5</a:t>
            </a:fld>
            <a:endParaRPr lang="en-GB"/>
          </a:p>
        </p:txBody>
      </p:sp>
    </p:spTree>
    <p:extLst>
      <p:ext uri="{BB962C8B-B14F-4D97-AF65-F5344CB8AC3E}">
        <p14:creationId xmlns:p14="http://schemas.microsoft.com/office/powerpoint/2010/main" val="135584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The rights of data subjects usually trump everything else. </a:t>
            </a:r>
          </a:p>
          <a:p>
            <a:pPr marL="171450" indent="-171450">
              <a:buFont typeface="Arial" charset="0"/>
              <a:buChar char="•"/>
            </a:pPr>
            <a:r>
              <a:rPr lang="en-GB" dirty="0" smtClean="0"/>
              <a:t>Accountability –</a:t>
            </a:r>
            <a:r>
              <a:rPr lang="en-GB" baseline="0" dirty="0" smtClean="0"/>
              <a:t> document what you’ve done to try to ensure compliance. </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6</a:t>
            </a:fld>
            <a:endParaRPr lang="en-GB"/>
          </a:p>
        </p:txBody>
      </p:sp>
    </p:spTree>
    <p:extLst>
      <p:ext uri="{BB962C8B-B14F-4D97-AF65-F5344CB8AC3E}">
        <p14:creationId xmlns:p14="http://schemas.microsoft.com/office/powerpoint/2010/main" val="1355845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The rights of data subjects </a:t>
            </a:r>
            <a:r>
              <a:rPr lang="en-GB" i="1" dirty="0" smtClean="0"/>
              <a:t>usually</a:t>
            </a:r>
            <a:r>
              <a:rPr lang="en-GB" dirty="0" smtClean="0"/>
              <a:t> trump everything else. </a:t>
            </a:r>
          </a:p>
          <a:p>
            <a:pPr marL="171450" indent="-171450">
              <a:buFont typeface="Arial" charset="0"/>
              <a:buChar char="•"/>
            </a:pPr>
            <a:endParaRPr lang="en-GB"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kern="1200" dirty="0" smtClean="0">
                <a:solidFill>
                  <a:schemeClr val="tx1"/>
                </a:solidFill>
                <a:effectLst/>
                <a:latin typeface="+mn-lt"/>
                <a:ea typeface="+mn-ea"/>
                <a:cs typeface="+mn-cs"/>
              </a:rPr>
              <a:t>Individuals have the right to be informed about the collection and use of their personal data. This is a key transparency requirement under the GDPR. You must provide individuals with information including: your purposes for processing their personal data, your retention periods for that personal data, and who it will be shared with. We call this ‘privacy information’.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You must provide privacy information to individuals at the time you collect their personal data from them. If you obtain personal data from other sources, you must provide individuals with privacy information within a reasonable period of obtaining the data and no later than one month.</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kern="1200" dirty="0" smtClean="0">
                <a:solidFill>
                  <a:schemeClr val="tx1"/>
                </a:solidFill>
                <a:effectLst/>
                <a:latin typeface="+mn-lt"/>
                <a:ea typeface="+mn-ea"/>
                <a:cs typeface="+mn-cs"/>
              </a:rPr>
              <a:t>Individuals have the right to access their personal data and supplementary information. The right of access allows individuals to be aware of and verify the lawfulness of the processing.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kern="1200" dirty="0" smtClean="0">
                <a:solidFill>
                  <a:schemeClr val="tx1"/>
                </a:solidFill>
                <a:effectLst/>
                <a:latin typeface="+mn-lt"/>
                <a:ea typeface="+mn-ea"/>
                <a:cs typeface="+mn-cs"/>
              </a:rPr>
              <a:t>The GDPR includes a right for individuals to have inaccurate personal data rectified, or completed if it is incomplete. An individual can make a request for rectification verbally or in writing. You have one calendar month to respond to a request. In certain circumstances you can refuse a request for rectification.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kern="1200" dirty="0" smtClean="0">
                <a:solidFill>
                  <a:schemeClr val="tx1"/>
                </a:solidFill>
                <a:effectLst/>
                <a:latin typeface="+mn-lt"/>
                <a:ea typeface="+mn-ea"/>
                <a:cs typeface="+mn-cs"/>
              </a:rPr>
              <a:t>Aka</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‘the right to be forgotten’. GDPR introduces a right for individuals to have personal data erased.</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Individuals can make a request for erasure verbally or in writing. You have one month to respond to a request. The right is not absolute and only applies in certain circumstances.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This right is not the only way in which the GDPR places an obligation on you to consider whether to delete personal data.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kern="1200" dirty="0" smtClean="0">
                <a:solidFill>
                  <a:schemeClr val="tx1"/>
                </a:solidFill>
                <a:effectLst/>
                <a:latin typeface="+mn-lt"/>
                <a:ea typeface="+mn-ea"/>
                <a:cs typeface="+mn-cs"/>
              </a:rPr>
              <a:t>Individuals have the right to request the restriction or suppression of their personal data. This is not an absolute right and only applies in certain circumstances. When processing is restricted, you are permitted to store the personal data, but not use it. An individual can make a request for restriction verbally or in writing. You have one calendar month to respond to a request.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kern="1200" dirty="0" smtClean="0">
                <a:solidFill>
                  <a:schemeClr val="tx1"/>
                </a:solidFill>
                <a:effectLst/>
                <a:latin typeface="+mn-lt"/>
                <a:ea typeface="+mn-ea"/>
                <a:cs typeface="+mn-cs"/>
              </a:rPr>
              <a:t>The right to data portability allows individuals to obtain and reuse their personal data for their own purposes across different services. It allows them to move, copy or transfer personal data easily from one IT environment to another in a safe and secure way, without hindrance to usability. It enables consumers to take advantage of applications and services which can use this data to find them a better deal, or help them understand their spending habits.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kern="1200" dirty="0" smtClean="0">
                <a:solidFill>
                  <a:schemeClr val="tx1"/>
                </a:solidFill>
                <a:effectLst/>
                <a:latin typeface="+mn-lt"/>
                <a:ea typeface="+mn-ea"/>
                <a:cs typeface="+mn-cs"/>
              </a:rPr>
              <a:t>Individuals have the right to object to:</a:t>
            </a:r>
          </a:p>
          <a:p>
            <a:pPr marL="171450" indent="-171450">
              <a:buFont typeface="Arial" charset="0"/>
              <a:buChar char="•"/>
            </a:pPr>
            <a:r>
              <a:rPr lang="en-GB" sz="1200" b="0" i="0" kern="1200" dirty="0" smtClean="0">
                <a:solidFill>
                  <a:schemeClr val="tx1"/>
                </a:solidFill>
                <a:effectLst/>
                <a:latin typeface="+mn-lt"/>
                <a:ea typeface="+mn-ea"/>
                <a:cs typeface="+mn-cs"/>
              </a:rPr>
              <a:t>processing based on legitimate interests or the performance of a task in the public interest/exercise of official authority (including profiling);</a:t>
            </a:r>
          </a:p>
          <a:p>
            <a:pPr marL="171450" indent="-171450">
              <a:buFont typeface="Arial" charset="0"/>
              <a:buChar char="•"/>
            </a:pPr>
            <a:r>
              <a:rPr lang="en-GB" sz="1200" b="0" i="0" kern="1200" dirty="0" smtClean="0">
                <a:solidFill>
                  <a:schemeClr val="tx1"/>
                </a:solidFill>
                <a:effectLst/>
                <a:latin typeface="+mn-lt"/>
                <a:ea typeface="+mn-ea"/>
                <a:cs typeface="+mn-cs"/>
              </a:rPr>
              <a:t>direct marketing (including profiling); and</a:t>
            </a:r>
          </a:p>
          <a:p>
            <a:pPr marL="171450" indent="-171450">
              <a:buFont typeface="Arial" charset="0"/>
              <a:buChar char="•"/>
            </a:pPr>
            <a:r>
              <a:rPr lang="en-GB" sz="1200" b="0" i="0" kern="1200" dirty="0" smtClean="0">
                <a:solidFill>
                  <a:schemeClr val="tx1"/>
                </a:solidFill>
                <a:effectLst/>
                <a:latin typeface="+mn-lt"/>
                <a:ea typeface="+mn-ea"/>
                <a:cs typeface="+mn-cs"/>
              </a:rPr>
              <a:t>processing for purposes of scientific/historical research and statistics.</a:t>
            </a:r>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8. </a:t>
            </a:r>
            <a:r>
              <a:rPr lang="en-GB" sz="1200" b="0" i="0" kern="1200" dirty="0" smtClean="0">
                <a:solidFill>
                  <a:schemeClr val="tx1"/>
                </a:solidFill>
                <a:effectLst/>
                <a:latin typeface="+mn-lt"/>
                <a:ea typeface="+mn-ea"/>
                <a:cs typeface="+mn-cs"/>
              </a:rPr>
              <a:t>The GDPR has provisions on: </a:t>
            </a:r>
          </a:p>
          <a:p>
            <a:pPr marL="171450" indent="-171450">
              <a:buFont typeface="Arial" charset="0"/>
              <a:buChar char="•"/>
            </a:pPr>
            <a:r>
              <a:rPr lang="en-GB" sz="1200" b="0" i="0" kern="1200" dirty="0" smtClean="0">
                <a:solidFill>
                  <a:schemeClr val="tx1"/>
                </a:solidFill>
                <a:effectLst/>
                <a:latin typeface="+mn-lt"/>
                <a:ea typeface="+mn-ea"/>
                <a:cs typeface="+mn-cs"/>
              </a:rPr>
              <a:t>automated individual decision-making (making a decision solely by automated means without any human involvement)</a:t>
            </a:r>
          </a:p>
          <a:p>
            <a:pPr marL="171450" indent="-171450">
              <a:buFont typeface="Arial" charset="0"/>
              <a:buChar char="•"/>
            </a:pPr>
            <a:r>
              <a:rPr lang="en-GB" sz="1200" b="0" i="0" kern="1200" dirty="0" smtClean="0">
                <a:solidFill>
                  <a:schemeClr val="tx1"/>
                </a:solidFill>
                <a:effectLst/>
                <a:latin typeface="+mn-lt"/>
                <a:ea typeface="+mn-ea"/>
                <a:cs typeface="+mn-cs"/>
              </a:rPr>
              <a:t>profiling (automated processing of personal data to evaluate certain things about an individual). Profiling can be part of an automated decision-making process.</a:t>
            </a:r>
          </a:p>
          <a:p>
            <a:pPr marL="0" indent="0">
              <a:buFont typeface="Arial" charset="0"/>
              <a:buNone/>
            </a:pP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E5A1EB-88BB-4B2F-BA6D-5C2A787EFDD7}" type="slidenum">
              <a:rPr lang="en-GB" smtClean="0"/>
              <a:t>7</a:t>
            </a:fld>
            <a:endParaRPr lang="en-GB"/>
          </a:p>
        </p:txBody>
      </p:sp>
    </p:spTree>
    <p:extLst>
      <p:ext uri="{BB962C8B-B14F-4D97-AF65-F5344CB8AC3E}">
        <p14:creationId xmlns:p14="http://schemas.microsoft.com/office/powerpoint/2010/main" val="135584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dirty="0" smtClean="0"/>
              <a:t>If</a:t>
            </a:r>
            <a:r>
              <a:rPr lang="en-GB" baseline="0" dirty="0" smtClean="0"/>
              <a:t> you’re already compliant with DPA 1998, there’s not a huge amount you will need to do to ensure compliance for your parish</a:t>
            </a:r>
          </a:p>
          <a:p>
            <a:pPr marL="171450" indent="-171450">
              <a:buFont typeface="Arial" charset="0"/>
              <a:buChar char="•"/>
            </a:pPr>
            <a:r>
              <a:rPr lang="en-GB" baseline="0" dirty="0" smtClean="0"/>
              <a:t>Although there are increased fines for non-compliance, parish churches are really not going to be at the top of the ICO’s hit list come 25 May this year. What you can do, is document everything you’re doing to be doing to work towards compliance. Then – on the off-chance that you have to report a data breach, or that you get a call from the ICO, you will be able to show that you are taking all reasonable steps to protect data subjects. </a:t>
            </a:r>
          </a:p>
          <a:p>
            <a:pPr marL="171450" indent="-171450">
              <a:buFont typeface="Arial" charset="0"/>
              <a:buChar char="•"/>
            </a:pPr>
            <a:r>
              <a:rPr lang="en-GB" dirty="0" smtClean="0"/>
              <a:t>We are here to help you. There will be time for questions at</a:t>
            </a:r>
            <a:r>
              <a:rPr lang="en-GB" baseline="0" dirty="0" smtClean="0"/>
              <a:t> the end of the session. There may be questions we can’t answer here and now, but we will be happy to look into anything that falls into that category and come back to you. </a:t>
            </a:r>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8</a:t>
            </a:fld>
            <a:endParaRPr lang="en-GB"/>
          </a:p>
        </p:txBody>
      </p:sp>
    </p:spTree>
    <p:extLst>
      <p:ext uri="{BB962C8B-B14F-4D97-AF65-F5344CB8AC3E}">
        <p14:creationId xmlns:p14="http://schemas.microsoft.com/office/powerpoint/2010/main" val="101723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Before you hold or process data on a Data Subject, you must make sure that you have a lawful basis for doing so.</a:t>
            </a:r>
          </a:p>
          <a:p>
            <a:r>
              <a:rPr lang="en-GB" sz="1200" b="0" i="0" kern="1200" dirty="0" smtClean="0">
                <a:solidFill>
                  <a:schemeClr val="tx1"/>
                </a:solidFill>
                <a:effectLst/>
                <a:latin typeface="+mn-lt"/>
                <a:ea typeface="+mn-ea"/>
                <a:cs typeface="+mn-cs"/>
              </a:rPr>
              <a:t>These are the different lawful bases:</a:t>
            </a:r>
          </a:p>
          <a:p>
            <a:endParaRPr lang="en-GB" dirty="0" smtClean="0"/>
          </a:p>
          <a:p>
            <a:r>
              <a:rPr lang="en-GB" sz="1200" b="1" i="0" kern="1200" dirty="0" smtClean="0">
                <a:solidFill>
                  <a:schemeClr val="tx1"/>
                </a:solidFill>
                <a:effectLst/>
                <a:latin typeface="+mn-lt"/>
                <a:ea typeface="+mn-ea"/>
                <a:cs typeface="+mn-cs"/>
              </a:rPr>
              <a:t>(a) Consent: </a:t>
            </a:r>
            <a:r>
              <a:rPr lang="en-GB" sz="1200" b="0" i="0" kern="1200" dirty="0" smtClean="0">
                <a:solidFill>
                  <a:schemeClr val="tx1"/>
                </a:solidFill>
                <a:effectLst/>
                <a:latin typeface="+mn-lt"/>
                <a:ea typeface="+mn-ea"/>
                <a:cs typeface="+mn-cs"/>
              </a:rPr>
              <a:t>the individual has given clear consent for you to process their personal data for a specific purpose.</a:t>
            </a:r>
          </a:p>
          <a:p>
            <a:r>
              <a:rPr lang="en-GB" sz="1200" b="1" i="0" kern="1200" dirty="0" smtClean="0">
                <a:solidFill>
                  <a:schemeClr val="tx1"/>
                </a:solidFill>
                <a:effectLst/>
                <a:latin typeface="+mn-lt"/>
                <a:ea typeface="+mn-ea"/>
                <a:cs typeface="+mn-cs"/>
              </a:rPr>
              <a:t>(b) Contract: </a:t>
            </a:r>
            <a:r>
              <a:rPr lang="en-GB" sz="1200" b="0" i="0" kern="1200" dirty="0" smtClean="0">
                <a:solidFill>
                  <a:schemeClr val="tx1"/>
                </a:solidFill>
                <a:effectLst/>
                <a:latin typeface="+mn-lt"/>
                <a:ea typeface="+mn-ea"/>
                <a:cs typeface="+mn-cs"/>
              </a:rPr>
              <a:t>the processing is necessary for a contract you have with the individual, or because they have asked you to take specific steps before entering into a contract.</a:t>
            </a:r>
          </a:p>
          <a:p>
            <a:r>
              <a:rPr lang="en-GB" sz="1200" b="1" i="0" kern="1200" dirty="0" smtClean="0">
                <a:solidFill>
                  <a:schemeClr val="tx1"/>
                </a:solidFill>
                <a:effectLst/>
                <a:latin typeface="+mn-lt"/>
                <a:ea typeface="+mn-ea"/>
                <a:cs typeface="+mn-cs"/>
              </a:rPr>
              <a:t>(c) Legal obligation: </a:t>
            </a:r>
            <a:r>
              <a:rPr lang="en-GB" sz="1200" b="0" i="0" kern="1200" dirty="0" smtClean="0">
                <a:solidFill>
                  <a:schemeClr val="tx1"/>
                </a:solidFill>
                <a:effectLst/>
                <a:latin typeface="+mn-lt"/>
                <a:ea typeface="+mn-ea"/>
                <a:cs typeface="+mn-cs"/>
              </a:rPr>
              <a:t>the processing is necessary for you to comply with the law (not including contractual obligations).</a:t>
            </a:r>
          </a:p>
          <a:p>
            <a:r>
              <a:rPr lang="en-GB" sz="1200" b="1" i="0" kern="1200" dirty="0" smtClean="0">
                <a:solidFill>
                  <a:schemeClr val="tx1"/>
                </a:solidFill>
                <a:effectLst/>
                <a:latin typeface="+mn-lt"/>
                <a:ea typeface="+mn-ea"/>
                <a:cs typeface="+mn-cs"/>
              </a:rPr>
              <a:t>(d) Vital interests: </a:t>
            </a:r>
            <a:r>
              <a:rPr lang="en-GB" sz="1200" b="0" i="0" kern="1200" dirty="0" smtClean="0">
                <a:solidFill>
                  <a:schemeClr val="tx1"/>
                </a:solidFill>
                <a:effectLst/>
                <a:latin typeface="+mn-lt"/>
                <a:ea typeface="+mn-ea"/>
                <a:cs typeface="+mn-cs"/>
              </a:rPr>
              <a:t>the processing is necessary to protect someone’s life.</a:t>
            </a:r>
          </a:p>
          <a:p>
            <a:r>
              <a:rPr lang="en-GB" sz="1200" b="1" i="0" kern="1200" dirty="0" smtClean="0">
                <a:solidFill>
                  <a:schemeClr val="tx1"/>
                </a:solidFill>
                <a:effectLst/>
                <a:latin typeface="+mn-lt"/>
                <a:ea typeface="+mn-ea"/>
                <a:cs typeface="+mn-cs"/>
              </a:rPr>
              <a:t>(e) Public task: </a:t>
            </a:r>
            <a:r>
              <a:rPr lang="en-GB" sz="1200" b="0" i="0" kern="1200" dirty="0" smtClean="0">
                <a:solidFill>
                  <a:schemeClr val="tx1"/>
                </a:solidFill>
                <a:effectLst/>
                <a:latin typeface="+mn-lt"/>
                <a:ea typeface="+mn-ea"/>
                <a:cs typeface="+mn-cs"/>
              </a:rPr>
              <a:t>the processing is necessary for you to perform a task in the public interest or for your official functions, and the task or function has a clear basis in law.</a:t>
            </a:r>
          </a:p>
          <a:p>
            <a:r>
              <a:rPr lang="en-GB" sz="1200" b="1" i="0" kern="1200" dirty="0" smtClean="0">
                <a:solidFill>
                  <a:schemeClr val="tx1"/>
                </a:solidFill>
                <a:effectLst/>
                <a:latin typeface="+mn-lt"/>
                <a:ea typeface="+mn-ea"/>
                <a:cs typeface="+mn-cs"/>
              </a:rPr>
              <a:t>(f) Legitimate interests: </a:t>
            </a:r>
            <a:r>
              <a:rPr lang="en-GB" sz="1200" b="0" i="0" kern="1200" dirty="0" smtClean="0">
                <a:solidFill>
                  <a:schemeClr val="tx1"/>
                </a:solidFill>
                <a:effectLst/>
                <a:latin typeface="+mn-lt"/>
                <a:ea typeface="+mn-ea"/>
                <a:cs typeface="+mn-cs"/>
              </a:rPr>
              <a:t>the processing is necessary for your legitimate interests or the legitimate interests of a third party unless there is a good reason to protect the individual’s personal data which overrides those legitimate interests. (This cannot apply if you are a public authority processing data to perform your official tasks.)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 is the controller’s responsibility to be able to demonstrate which lawful basis applies to the particular processing purpose</a:t>
            </a:r>
            <a:r>
              <a:rPr lang="en-GB" sz="1200" b="0" i="0" kern="1200" baseline="0" dirty="0" smtClean="0">
                <a:solidFill>
                  <a:schemeClr val="tx1"/>
                </a:solidFill>
                <a:effectLst/>
                <a:latin typeface="+mn-lt"/>
                <a:ea typeface="+mn-ea"/>
                <a:cs typeface="+mn-cs"/>
              </a:rPr>
              <a:t> – and to make this clear to the data subject. </a:t>
            </a:r>
            <a:r>
              <a:rPr lang="en-GB" sz="1200" b="0" i="0" kern="1200" dirty="0" smtClean="0">
                <a:solidFill>
                  <a:schemeClr val="tx1"/>
                </a:solidFill>
                <a:effectLst/>
                <a:latin typeface="+mn-lt"/>
                <a:ea typeface="+mn-ea"/>
                <a:cs typeface="+mn-cs"/>
              </a:rPr>
              <a:t>You need to include information about your lawful basis (or bases, if more than one applies) in your privacy notice.</a:t>
            </a:r>
            <a:endParaRPr lang="en-GB" sz="1200" b="0" i="0" kern="1200" baseline="0" dirty="0" smtClean="0">
              <a:solidFill>
                <a:schemeClr val="tx1"/>
              </a:solidFill>
              <a:effectLst/>
              <a:latin typeface="+mn-lt"/>
              <a:ea typeface="+mn-ea"/>
              <a:cs typeface="+mn-cs"/>
            </a:endParaRP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So, for example: </a:t>
            </a:r>
          </a:p>
          <a:p>
            <a:endParaRPr lang="en-GB" sz="1200" b="0" i="0" kern="1200" baseline="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Example 1</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 company decided to process on the basis of consent, and obtained consent from individuals. An individual subsequently decided to withdraw their consent to the processing of their data, as is their right. However, the company wanted to keep processing the data so decided to continue the processing on the basis of legitimate interests.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Even if it could have originally relied on legitimate interests, the company cannot do so at a later date – it cannot switch basis when it realised that the original chosen basis was inappropriate (in this case, because it did not want to offer the individual genuine ongoing control). It should have made clear to the individual from the start that it was processing on the basis of legitimate interests. Leading the individual to believe they had a choice is inherently unfair if that choice will be irrelevant. The company must therefore stop processing when the individual withdraws consent.</a:t>
            </a:r>
          </a:p>
          <a:p>
            <a:endParaRPr lang="en-GB" dirty="0" smtClean="0"/>
          </a:p>
          <a:p>
            <a:r>
              <a:rPr lang="en-GB" b="1" dirty="0" smtClean="0"/>
              <a:t>Example 2</a:t>
            </a:r>
          </a:p>
          <a:p>
            <a:r>
              <a:rPr lang="en-GB" b="0" dirty="0" smtClean="0"/>
              <a:t>A wedding couple will</a:t>
            </a:r>
            <a:r>
              <a:rPr lang="en-GB" b="0" baseline="0" dirty="0" smtClean="0"/>
              <a:t> give you their details in order that you can complete your ‘contact’ to marry them. Your legal basis for processing this information will be ‘Contract’, not ‘Consent’. However, if you want to retain their information and use it to be in touch with them about anything else (for example, add to your newsletter or send ‘happy anniversary’ cards), you will need their consent for that. This will best be obtained during your contact with the couple in arranging their wedding, but you will need to be clear with them that your contract with them is not conditional upon them giving consent for further contact – we’ll talk about consent next…</a:t>
            </a:r>
            <a:endParaRPr lang="en-GB" b="0" dirty="0" smtClean="0"/>
          </a:p>
          <a:p>
            <a:endParaRPr lang="en-GB" dirty="0"/>
          </a:p>
        </p:txBody>
      </p:sp>
      <p:sp>
        <p:nvSpPr>
          <p:cNvPr id="4" name="Slide Number Placeholder 3"/>
          <p:cNvSpPr>
            <a:spLocks noGrp="1"/>
          </p:cNvSpPr>
          <p:nvPr>
            <p:ph type="sldNum" sz="quarter" idx="10"/>
          </p:nvPr>
        </p:nvSpPr>
        <p:spPr/>
        <p:txBody>
          <a:bodyPr/>
          <a:lstStyle/>
          <a:p>
            <a:fld id="{DFE5A1EB-88BB-4B2F-BA6D-5C2A787EFDD7}" type="slidenum">
              <a:rPr lang="en-GB" smtClean="0"/>
              <a:t>9</a:t>
            </a:fld>
            <a:endParaRPr lang="en-GB"/>
          </a:p>
        </p:txBody>
      </p:sp>
    </p:spTree>
    <p:extLst>
      <p:ext uri="{BB962C8B-B14F-4D97-AF65-F5344CB8AC3E}">
        <p14:creationId xmlns:p14="http://schemas.microsoft.com/office/powerpoint/2010/main" val="794546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4" descr="R:\Communications\corporate identity\Canterbury\Changing Lives\CLCL backgroun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56" y="-28560"/>
            <a:ext cx="9254776" cy="69467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2130425"/>
            <a:ext cx="7772400" cy="1470025"/>
          </a:xfrm>
        </p:spPr>
        <p:txBody>
          <a:bodyPr>
            <a:noAutofit/>
          </a:bodyPr>
          <a:lstStyle>
            <a:lvl1pPr>
              <a:defRPr sz="9200">
                <a:solidFill>
                  <a:schemeClr val="bg1"/>
                </a:solidFill>
                <a:latin typeface="Bebas Neue Bold" panose="020B0606020202050201" pitchFamily="34" charset="0"/>
              </a:defRPr>
            </a:lvl1pPr>
          </a:lstStyle>
          <a:p>
            <a:r>
              <a:rPr lang="en-US" dirty="0"/>
              <a:t>edit Master title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B50B64CE-64D4-4017-8A22-BB515356B615}"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6BC8C-D58E-43A4-B6C7-1AB8F9309E51}" type="slidenum">
              <a:rPr lang="en-GB" smtClean="0"/>
              <a:t>‹#›</a:t>
            </a:fld>
            <a:endParaRPr lang="en-GB"/>
          </a:p>
        </p:txBody>
      </p:sp>
    </p:spTree>
    <p:extLst>
      <p:ext uri="{BB962C8B-B14F-4D97-AF65-F5344CB8AC3E}">
        <p14:creationId xmlns:p14="http://schemas.microsoft.com/office/powerpoint/2010/main" val="385445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0B64CE-64D4-4017-8A22-BB515356B615}" type="datetimeFigureOut">
              <a:rPr lang="en-GB" smtClean="0"/>
              <a:t>11/04/2018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6BC8C-D58E-43A4-B6C7-1AB8F9309E51}" type="slidenum">
              <a:rPr lang="en-GB" smtClean="0"/>
              <a:t>‹#›</a:t>
            </a:fld>
            <a:endParaRPr lang="en-GB"/>
          </a:p>
        </p:txBody>
      </p:sp>
    </p:spTree>
    <p:extLst>
      <p:ext uri="{BB962C8B-B14F-4D97-AF65-F5344CB8AC3E}">
        <p14:creationId xmlns:p14="http://schemas.microsoft.com/office/powerpoint/2010/main" val="197869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0B64CE-64D4-4017-8A22-BB515356B615}"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6BC8C-D58E-43A4-B6C7-1AB8F9309E51}" type="slidenum">
              <a:rPr lang="en-GB" smtClean="0"/>
              <a:t>‹#›</a:t>
            </a:fld>
            <a:endParaRPr lang="en-GB"/>
          </a:p>
        </p:txBody>
      </p:sp>
    </p:spTree>
    <p:extLst>
      <p:ext uri="{BB962C8B-B14F-4D97-AF65-F5344CB8AC3E}">
        <p14:creationId xmlns:p14="http://schemas.microsoft.com/office/powerpoint/2010/main" val="290333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0B64CE-64D4-4017-8A22-BB515356B615}"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6BC8C-D58E-43A4-B6C7-1AB8F9309E51}" type="slidenum">
              <a:rPr lang="en-GB" smtClean="0"/>
              <a:t>‹#›</a:t>
            </a:fld>
            <a:endParaRPr lang="en-GB"/>
          </a:p>
        </p:txBody>
      </p:sp>
    </p:spTree>
    <p:extLst>
      <p:ext uri="{BB962C8B-B14F-4D97-AF65-F5344CB8AC3E}">
        <p14:creationId xmlns:p14="http://schemas.microsoft.com/office/powerpoint/2010/main" val="355006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856" y="274638"/>
            <a:ext cx="7951944" cy="1143000"/>
          </a:xfrm>
        </p:spPr>
        <p:txBody>
          <a:bodyPr>
            <a:noAutofit/>
          </a:bodyPr>
          <a:lstStyle>
            <a:lvl1pPr>
              <a:defRPr sz="9200">
                <a:latin typeface="Bebas Neue Bold" panose="020B0606020202050201" pitchFamily="34" charset="0"/>
              </a:defRPr>
            </a:lvl1pPr>
          </a:lstStyle>
          <a:p>
            <a:r>
              <a:rPr lang="en-US" dirty="0"/>
              <a:t>Master title style</a:t>
            </a:r>
            <a:endParaRPr lang="en-GB" dirty="0"/>
          </a:p>
        </p:txBody>
      </p:sp>
      <p:sp>
        <p:nvSpPr>
          <p:cNvPr id="3" name="Content Placeholder 2"/>
          <p:cNvSpPr>
            <a:spLocks noGrp="1"/>
          </p:cNvSpPr>
          <p:nvPr>
            <p:ph idx="1"/>
          </p:nvPr>
        </p:nvSpPr>
        <p:spPr>
          <a:xfrm>
            <a:off x="734856" y="1700808"/>
            <a:ext cx="7941600" cy="4525963"/>
          </a:xfrm>
        </p:spPr>
        <p:txBody>
          <a:bodyPr/>
          <a:lstStyle>
            <a:lvl1pPr>
              <a:defRPr sz="4800">
                <a:latin typeface="Bebas Neue Bold" panose="020B0606020202050201" pitchFamily="34"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50B64CE-64D4-4017-8A22-BB515356B615}"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6BC8C-D58E-43A4-B6C7-1AB8F9309E51}" type="slidenum">
              <a:rPr lang="en-GB" smtClean="0"/>
              <a:t>‹#›</a:t>
            </a:fld>
            <a:endParaRPr lang="en-GB"/>
          </a:p>
        </p:txBody>
      </p:sp>
      <p:pic>
        <p:nvPicPr>
          <p:cNvPr id="7" name="Picture 4" descr="R:\Communications\corporate identity\Canterbury\Changing Lives\CLCL 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5239"/>
          <a:stretch/>
        </p:blipFill>
        <p:spPr bwMode="auto">
          <a:xfrm>
            <a:off x="-2256" y="6587412"/>
            <a:ext cx="9254776" cy="33073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userDrawn="1"/>
        </p:nvGrpSpPr>
        <p:grpSpPr>
          <a:xfrm>
            <a:off x="8388424" y="6237312"/>
            <a:ext cx="576064" cy="576064"/>
            <a:chOff x="8532440" y="6309320"/>
            <a:chExt cx="576064" cy="576064"/>
          </a:xfrm>
        </p:grpSpPr>
        <p:sp>
          <p:nvSpPr>
            <p:cNvPr id="8" name="Oval 7"/>
            <p:cNvSpPr/>
            <p:nvPr userDrawn="1"/>
          </p:nvSpPr>
          <p:spPr>
            <a:xfrm>
              <a:off x="8532440" y="6309320"/>
              <a:ext cx="57606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R:\Communications\corporate identity\Canterbury\Changing Lives\Proposed arrow\CLCL arro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18066" y="6408564"/>
              <a:ext cx="404812" cy="4048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945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xmlns="" id="{70D8BE6D-5967-4900-ADAE-5BAF58B015B6}"/>
              </a:ext>
            </a:extLst>
          </p:cNvPr>
          <p:cNvSpPr>
            <a:spLocks noGrp="1"/>
          </p:cNvSpPr>
          <p:nvPr>
            <p:ph idx="13"/>
          </p:nvPr>
        </p:nvSpPr>
        <p:spPr>
          <a:xfrm>
            <a:off x="755576" y="1655775"/>
            <a:ext cx="7941568" cy="4525963"/>
          </a:xfrm>
        </p:spPr>
        <p:txBody>
          <a:bodyPr/>
          <a:lstStyle>
            <a:lvl1pPr>
              <a:defRPr sz="4800">
                <a:latin typeface="Bebas Neue Bold" panose="020B0606020202050201" pitchFamily="34"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755576" y="274638"/>
            <a:ext cx="7931224" cy="1143000"/>
          </a:xfrm>
        </p:spPr>
        <p:txBody>
          <a:bodyPr>
            <a:noAutofit/>
          </a:bodyPr>
          <a:lstStyle>
            <a:lvl1pPr>
              <a:defRPr sz="9200">
                <a:latin typeface="Bebas Neue Bold" panose="020B0606020202050201" pitchFamily="34" charset="0"/>
              </a:defRPr>
            </a:lvl1pPr>
          </a:lstStyle>
          <a:p>
            <a:r>
              <a:rPr lang="en-US" dirty="0"/>
              <a:t>Master title style</a:t>
            </a:r>
            <a:endParaRPr lang="en-GB" dirty="0"/>
          </a:p>
        </p:txBody>
      </p:sp>
      <p:sp>
        <p:nvSpPr>
          <p:cNvPr id="4" name="Date Placeholder 3"/>
          <p:cNvSpPr>
            <a:spLocks noGrp="1"/>
          </p:cNvSpPr>
          <p:nvPr>
            <p:ph type="dt" sz="half" idx="10"/>
          </p:nvPr>
        </p:nvSpPr>
        <p:spPr/>
        <p:txBody>
          <a:bodyPr/>
          <a:lstStyle/>
          <a:p>
            <a:fld id="{B50B64CE-64D4-4017-8A22-BB515356B615}"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6BC8C-D58E-43A4-B6C7-1AB8F9309E51}" type="slidenum">
              <a:rPr lang="en-GB" smtClean="0"/>
              <a:t>‹#›</a:t>
            </a:fld>
            <a:endParaRPr lang="en-GB"/>
          </a:p>
        </p:txBody>
      </p:sp>
      <p:pic>
        <p:nvPicPr>
          <p:cNvPr id="7" name="Picture 4" descr="R:\Communications\corporate identity\Canterbury\Changing Lives\CLCL backgrou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5239"/>
          <a:stretch/>
        </p:blipFill>
        <p:spPr bwMode="auto">
          <a:xfrm>
            <a:off x="-2256" y="6587412"/>
            <a:ext cx="9254776" cy="33073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userDrawn="1"/>
        </p:nvGrpSpPr>
        <p:grpSpPr>
          <a:xfrm>
            <a:off x="8388424" y="6237312"/>
            <a:ext cx="576064" cy="576064"/>
            <a:chOff x="8532440" y="6309320"/>
            <a:chExt cx="576064" cy="576064"/>
          </a:xfrm>
        </p:grpSpPr>
        <p:sp>
          <p:nvSpPr>
            <p:cNvPr id="8" name="Oval 7"/>
            <p:cNvSpPr/>
            <p:nvPr userDrawn="1"/>
          </p:nvSpPr>
          <p:spPr>
            <a:xfrm>
              <a:off x="8532440" y="6309320"/>
              <a:ext cx="576064" cy="5760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R:\Communications\corporate identity\Canterbury\Changing Lives\Proposed arrow\CLCL arro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18066" y="6408564"/>
              <a:ext cx="404812" cy="404812"/>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xmlns="" id="{768DC029-3F76-4015-863E-261A828C71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2898623" y="2783984"/>
            <a:ext cx="6609582" cy="986847"/>
          </a:xfrm>
          <a:prstGeom prst="rect">
            <a:avLst/>
          </a:prstGeom>
        </p:spPr>
      </p:pic>
    </p:spTree>
    <p:extLst>
      <p:ext uri="{BB962C8B-B14F-4D97-AF65-F5344CB8AC3E}">
        <p14:creationId xmlns:p14="http://schemas.microsoft.com/office/powerpoint/2010/main" val="161237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0B64CE-64D4-4017-8A22-BB515356B615}" type="datetimeFigureOut">
              <a:rPr lang="en-GB" smtClean="0"/>
              <a:t>11/04/2018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6BC8C-D58E-43A4-B6C7-1AB8F9309E51}" type="slidenum">
              <a:rPr lang="en-GB" smtClean="0"/>
              <a:t>‹#›</a:t>
            </a:fld>
            <a:endParaRPr lang="en-GB"/>
          </a:p>
        </p:txBody>
      </p:sp>
    </p:spTree>
    <p:extLst>
      <p:ext uri="{BB962C8B-B14F-4D97-AF65-F5344CB8AC3E}">
        <p14:creationId xmlns:p14="http://schemas.microsoft.com/office/powerpoint/2010/main" val="113001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0B64CE-64D4-4017-8A22-BB515356B615}" type="datetimeFigureOut">
              <a:rPr lang="en-GB" smtClean="0"/>
              <a:t>11/04/2018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6BC8C-D58E-43A4-B6C7-1AB8F9309E51}" type="slidenum">
              <a:rPr lang="en-GB" smtClean="0"/>
              <a:t>‹#›</a:t>
            </a:fld>
            <a:endParaRPr lang="en-GB"/>
          </a:p>
        </p:txBody>
      </p:sp>
    </p:spTree>
    <p:extLst>
      <p:ext uri="{BB962C8B-B14F-4D97-AF65-F5344CB8AC3E}">
        <p14:creationId xmlns:p14="http://schemas.microsoft.com/office/powerpoint/2010/main" val="260277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0B64CE-64D4-4017-8A22-BB515356B615}" type="datetimeFigureOut">
              <a:rPr lang="en-GB" smtClean="0"/>
              <a:t>11/04/2018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A6BC8C-D58E-43A4-B6C7-1AB8F9309E51}" type="slidenum">
              <a:rPr lang="en-GB" smtClean="0"/>
              <a:t>‹#›</a:t>
            </a:fld>
            <a:endParaRPr lang="en-GB"/>
          </a:p>
        </p:txBody>
      </p:sp>
    </p:spTree>
    <p:extLst>
      <p:ext uri="{BB962C8B-B14F-4D97-AF65-F5344CB8AC3E}">
        <p14:creationId xmlns:p14="http://schemas.microsoft.com/office/powerpoint/2010/main" val="2937589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0B64CE-64D4-4017-8A22-BB515356B615}" type="datetimeFigureOut">
              <a:rPr lang="en-GB" smtClean="0"/>
              <a:t>11/04/2018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A6BC8C-D58E-43A4-B6C7-1AB8F9309E51}" type="slidenum">
              <a:rPr lang="en-GB" smtClean="0"/>
              <a:t>‹#›</a:t>
            </a:fld>
            <a:endParaRPr lang="en-GB"/>
          </a:p>
        </p:txBody>
      </p:sp>
    </p:spTree>
    <p:extLst>
      <p:ext uri="{BB962C8B-B14F-4D97-AF65-F5344CB8AC3E}">
        <p14:creationId xmlns:p14="http://schemas.microsoft.com/office/powerpoint/2010/main" val="10461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B64CE-64D4-4017-8A22-BB515356B615}" type="datetimeFigureOut">
              <a:rPr lang="en-GB" smtClean="0"/>
              <a:t>11/04/2018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A6BC8C-D58E-43A4-B6C7-1AB8F9309E51}" type="slidenum">
              <a:rPr lang="en-GB" smtClean="0"/>
              <a:t>‹#›</a:t>
            </a:fld>
            <a:endParaRPr lang="en-GB"/>
          </a:p>
        </p:txBody>
      </p:sp>
    </p:spTree>
    <p:extLst>
      <p:ext uri="{BB962C8B-B14F-4D97-AF65-F5344CB8AC3E}">
        <p14:creationId xmlns:p14="http://schemas.microsoft.com/office/powerpoint/2010/main" val="369057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0B64CE-64D4-4017-8A22-BB515356B615}" type="datetimeFigureOut">
              <a:rPr lang="en-GB" smtClean="0"/>
              <a:t>11/04/2018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6BC8C-D58E-43A4-B6C7-1AB8F9309E51}" type="slidenum">
              <a:rPr lang="en-GB" smtClean="0"/>
              <a:t>‹#›</a:t>
            </a:fld>
            <a:endParaRPr lang="en-GB"/>
          </a:p>
        </p:txBody>
      </p:sp>
    </p:spTree>
    <p:extLst>
      <p:ext uri="{BB962C8B-B14F-4D97-AF65-F5344CB8AC3E}">
        <p14:creationId xmlns:p14="http://schemas.microsoft.com/office/powerpoint/2010/main" val="43572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B64CE-64D4-4017-8A22-BB515356B615}" type="datetimeFigureOut">
              <a:rPr lang="en-GB" smtClean="0"/>
              <a:t>11/04/2018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6BC8C-D58E-43A4-B6C7-1AB8F9309E51}" type="slidenum">
              <a:rPr lang="en-GB" smtClean="0"/>
              <a:t>‹#›</a:t>
            </a:fld>
            <a:endParaRPr lang="en-GB"/>
          </a:p>
        </p:txBody>
      </p:sp>
    </p:spTree>
    <p:extLst>
      <p:ext uri="{BB962C8B-B14F-4D97-AF65-F5344CB8AC3E}">
        <p14:creationId xmlns:p14="http://schemas.microsoft.com/office/powerpoint/2010/main" val="3318837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omments" Target="../comments/comment1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omments" Target="../comments/comment16.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5.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6.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27.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28.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comments" Target="../comments/comment29.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30.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31.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32.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canterburydiocese.org/gdpr" TargetMode="External"/><Relationship Id="rId7" Type="http://schemas.openxmlformats.org/officeDocument/2006/relationships/hyperlink" Target="http://www.ico.org.uk/for-organisations/guide-to-the-general-data-protection-regulation-gdp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www.churchofengland.org/more/libraries-and-archives/records-management-guides" TargetMode="External"/><Relationship Id="rId5" Type="http://schemas.openxmlformats.org/officeDocument/2006/relationships/hyperlink" Target="http://www.parishresources.org.uk/gdpr" TargetMode="External"/><Relationship Id="rId4" Type="http://schemas.openxmlformats.org/officeDocument/2006/relationships/hyperlink" Target="http://www.gdprforchurches.org.u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comments" Target="../comments/comment3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2"/>
            <a:ext cx="7772400" cy="1470025"/>
          </a:xfrm>
        </p:spPr>
        <p:txBody>
          <a:bodyPr/>
          <a:lstStyle/>
          <a:p>
            <a:r>
              <a:rPr lang="en-GB" sz="7200" dirty="0" smtClean="0"/>
              <a:t>GDPR FOR CHURCHES</a:t>
            </a:r>
            <a:endParaRPr lang="en-GB" sz="7200" dirty="0"/>
          </a:p>
        </p:txBody>
      </p:sp>
      <p:sp>
        <p:nvSpPr>
          <p:cNvPr id="3" name="Subtitle 2"/>
          <p:cNvSpPr>
            <a:spLocks noGrp="1"/>
          </p:cNvSpPr>
          <p:nvPr>
            <p:ph type="subTitle" idx="1"/>
          </p:nvPr>
        </p:nvSpPr>
        <p:spPr/>
        <p:txBody>
          <a:bodyPr>
            <a:normAutofit/>
          </a:bodyPr>
          <a:lstStyle/>
          <a:p>
            <a:r>
              <a:rPr lang="en-GB" dirty="0" smtClean="0">
                <a:solidFill>
                  <a:schemeClr val="bg1"/>
                </a:solidFill>
              </a:rPr>
              <a:t>Ashford Archdeaconry</a:t>
            </a:r>
          </a:p>
          <a:p>
            <a:r>
              <a:rPr lang="en-GB" i="1" dirty="0" smtClean="0">
                <a:solidFill>
                  <a:schemeClr val="bg1"/>
                </a:solidFill>
              </a:rPr>
              <a:t>12 April 2018</a:t>
            </a:r>
            <a:endParaRPr lang="en-GB" i="1" dirty="0">
              <a:solidFill>
                <a:schemeClr val="bg1"/>
              </a:solidFill>
            </a:endParaRPr>
          </a:p>
        </p:txBody>
      </p:sp>
    </p:spTree>
    <p:extLst>
      <p:ext uri="{BB962C8B-B14F-4D97-AF65-F5344CB8AC3E}">
        <p14:creationId xmlns:p14="http://schemas.microsoft.com/office/powerpoint/2010/main" val="2582576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Special category data</a:t>
            </a:r>
            <a:endParaRPr lang="en-GB" sz="7200" dirty="0"/>
          </a:p>
        </p:txBody>
      </p:sp>
      <p:sp>
        <p:nvSpPr>
          <p:cNvPr id="3" name="Content Placeholder 2"/>
          <p:cNvSpPr>
            <a:spLocks noGrp="1"/>
          </p:cNvSpPr>
          <p:nvPr>
            <p:ph idx="13"/>
          </p:nvPr>
        </p:nvSpPr>
        <p:spPr/>
        <p:txBody>
          <a:bodyPr numCol="2">
            <a:noAutofit/>
          </a:bodyPr>
          <a:lstStyle/>
          <a:p>
            <a:r>
              <a:rPr lang="en-GB" sz="4000" dirty="0" smtClean="0">
                <a:latin typeface="Georgia" panose="02040502050405020303" pitchFamily="18" charset="0"/>
              </a:rPr>
              <a:t>race</a:t>
            </a:r>
            <a:endParaRPr lang="en-GB" sz="4000" dirty="0">
              <a:latin typeface="Georgia" panose="02040502050405020303" pitchFamily="18" charset="0"/>
            </a:endParaRPr>
          </a:p>
          <a:p>
            <a:r>
              <a:rPr lang="en-GB" sz="4000" dirty="0">
                <a:latin typeface="Georgia" panose="02040502050405020303" pitchFamily="18" charset="0"/>
              </a:rPr>
              <a:t>ethnic </a:t>
            </a:r>
            <a:r>
              <a:rPr lang="en-GB" sz="4000" dirty="0" smtClean="0">
                <a:latin typeface="Georgia" panose="02040502050405020303" pitchFamily="18" charset="0"/>
              </a:rPr>
              <a:t>origin</a:t>
            </a:r>
            <a:endParaRPr lang="en-GB" sz="4000" dirty="0">
              <a:latin typeface="Georgia" panose="02040502050405020303" pitchFamily="18" charset="0"/>
            </a:endParaRPr>
          </a:p>
          <a:p>
            <a:r>
              <a:rPr lang="en-GB" sz="4000" dirty="0" smtClean="0">
                <a:latin typeface="Georgia" panose="02040502050405020303" pitchFamily="18" charset="0"/>
              </a:rPr>
              <a:t>politics</a:t>
            </a:r>
            <a:endParaRPr lang="en-GB" sz="4000" dirty="0">
              <a:latin typeface="Georgia" panose="02040502050405020303" pitchFamily="18" charset="0"/>
            </a:endParaRPr>
          </a:p>
          <a:p>
            <a:r>
              <a:rPr lang="en-GB" sz="4000" dirty="0" smtClean="0">
                <a:latin typeface="Georgia" panose="02040502050405020303" pitchFamily="18" charset="0"/>
              </a:rPr>
              <a:t>religion</a:t>
            </a:r>
            <a:endParaRPr lang="en-GB" sz="4000" dirty="0">
              <a:latin typeface="Georgia" panose="02040502050405020303" pitchFamily="18" charset="0"/>
            </a:endParaRPr>
          </a:p>
          <a:p>
            <a:r>
              <a:rPr lang="en-GB" sz="4000" dirty="0">
                <a:latin typeface="Georgia" panose="02040502050405020303" pitchFamily="18" charset="0"/>
              </a:rPr>
              <a:t>trade union </a:t>
            </a:r>
            <a:r>
              <a:rPr lang="en-GB" sz="4000" dirty="0" smtClean="0">
                <a:latin typeface="Georgia" panose="02040502050405020303" pitchFamily="18" charset="0"/>
              </a:rPr>
              <a:t>membership</a:t>
            </a:r>
            <a:endParaRPr lang="en-GB" sz="4000" dirty="0">
              <a:latin typeface="Georgia" panose="02040502050405020303" pitchFamily="18" charset="0"/>
            </a:endParaRPr>
          </a:p>
          <a:p>
            <a:r>
              <a:rPr lang="en-GB" sz="4000" dirty="0" smtClean="0">
                <a:latin typeface="Georgia" panose="02040502050405020303" pitchFamily="18" charset="0"/>
              </a:rPr>
              <a:t>genetics</a:t>
            </a:r>
            <a:endParaRPr lang="en-GB" sz="4000" dirty="0">
              <a:latin typeface="Georgia" panose="02040502050405020303" pitchFamily="18" charset="0"/>
            </a:endParaRPr>
          </a:p>
          <a:p>
            <a:r>
              <a:rPr lang="en-GB" sz="4000" dirty="0" smtClean="0">
                <a:latin typeface="Georgia" panose="02040502050405020303" pitchFamily="18" charset="0"/>
              </a:rPr>
              <a:t>biometrics</a:t>
            </a:r>
            <a:endParaRPr lang="en-GB" sz="4000" dirty="0">
              <a:latin typeface="Georgia" panose="02040502050405020303" pitchFamily="18" charset="0"/>
            </a:endParaRPr>
          </a:p>
          <a:p>
            <a:r>
              <a:rPr lang="en-GB" sz="4000" dirty="0" smtClean="0">
                <a:latin typeface="Georgia" panose="02040502050405020303" pitchFamily="18" charset="0"/>
              </a:rPr>
              <a:t>health</a:t>
            </a:r>
            <a:endParaRPr lang="en-GB" sz="4000" dirty="0">
              <a:latin typeface="Georgia" panose="02040502050405020303" pitchFamily="18" charset="0"/>
            </a:endParaRPr>
          </a:p>
          <a:p>
            <a:r>
              <a:rPr lang="en-GB" sz="4000" dirty="0">
                <a:latin typeface="Georgia" panose="02040502050405020303" pitchFamily="18" charset="0"/>
              </a:rPr>
              <a:t>sex </a:t>
            </a:r>
            <a:r>
              <a:rPr lang="en-GB" sz="4000" dirty="0" smtClean="0">
                <a:latin typeface="Georgia" panose="02040502050405020303" pitchFamily="18" charset="0"/>
              </a:rPr>
              <a:t>life</a:t>
            </a:r>
          </a:p>
          <a:p>
            <a:r>
              <a:rPr lang="en-GB" sz="4000" dirty="0" smtClean="0">
                <a:latin typeface="Georgia" panose="02040502050405020303" pitchFamily="18" charset="0"/>
              </a:rPr>
              <a:t>sexual orientation</a:t>
            </a:r>
            <a:endParaRPr lang="en-GB" sz="4000" dirty="0">
              <a:latin typeface="Georgia" panose="02040502050405020303" pitchFamily="18" charset="0"/>
            </a:endParaRPr>
          </a:p>
        </p:txBody>
      </p:sp>
    </p:spTree>
    <p:extLst>
      <p:ext uri="{BB962C8B-B14F-4D97-AF65-F5344CB8AC3E}">
        <p14:creationId xmlns:p14="http://schemas.microsoft.com/office/powerpoint/2010/main" val="4232575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5400" dirty="0" smtClean="0"/>
              <a:t>Processing Special category data</a:t>
            </a:r>
            <a:endParaRPr lang="en-GB" sz="5400" dirty="0"/>
          </a:p>
        </p:txBody>
      </p:sp>
      <p:sp>
        <p:nvSpPr>
          <p:cNvPr id="3" name="Content Placeholder 2"/>
          <p:cNvSpPr>
            <a:spLocks noGrp="1"/>
          </p:cNvSpPr>
          <p:nvPr>
            <p:ph idx="13"/>
          </p:nvPr>
        </p:nvSpPr>
        <p:spPr/>
        <p:txBody>
          <a:bodyPr>
            <a:normAutofit fontScale="55000" lnSpcReduction="20000"/>
          </a:bodyPr>
          <a:lstStyle/>
          <a:p>
            <a:pPr marL="914400" indent="-914400">
              <a:buFont typeface="+mj-lt"/>
              <a:buAutoNum type="arabicPeriod"/>
            </a:pPr>
            <a:r>
              <a:rPr lang="en-GB" dirty="0" smtClean="0">
                <a:latin typeface="Georgia" panose="02040502050405020303" pitchFamily="18" charset="0"/>
              </a:rPr>
              <a:t>Explicit consent</a:t>
            </a:r>
          </a:p>
          <a:p>
            <a:pPr marL="914400" indent="-914400">
              <a:buFont typeface="+mj-lt"/>
              <a:buAutoNum type="arabicPeriod"/>
            </a:pPr>
            <a:r>
              <a:rPr lang="en-GB" dirty="0" smtClean="0">
                <a:latin typeface="Georgia" panose="02040502050405020303" pitchFamily="18" charset="0"/>
              </a:rPr>
              <a:t>Employment </a:t>
            </a:r>
            <a:r>
              <a:rPr lang="en-GB" dirty="0">
                <a:latin typeface="Georgia" panose="02040502050405020303" pitchFamily="18" charset="0"/>
              </a:rPr>
              <a:t>law </a:t>
            </a:r>
            <a:endParaRPr lang="en-GB" dirty="0" smtClean="0">
              <a:latin typeface="Georgia" panose="02040502050405020303" pitchFamily="18" charset="0"/>
            </a:endParaRPr>
          </a:p>
          <a:p>
            <a:pPr marL="914400" indent="-914400">
              <a:buFont typeface="+mj-lt"/>
              <a:buAutoNum type="arabicPeriod"/>
            </a:pPr>
            <a:r>
              <a:rPr lang="en-GB" dirty="0" smtClean="0">
                <a:latin typeface="Georgia" panose="02040502050405020303" pitchFamily="18" charset="0"/>
              </a:rPr>
              <a:t>Vital interests</a:t>
            </a:r>
          </a:p>
          <a:p>
            <a:pPr marL="914400" indent="-914400">
              <a:buFont typeface="+mj-lt"/>
              <a:buAutoNum type="arabicPeriod"/>
            </a:pPr>
            <a:r>
              <a:rPr lang="en-GB" dirty="0" smtClean="0">
                <a:latin typeface="Georgia" panose="02040502050405020303" pitchFamily="18" charset="0"/>
              </a:rPr>
              <a:t>Charities, religious organisations, and not-for-profit</a:t>
            </a:r>
          </a:p>
          <a:p>
            <a:pPr marL="914400" indent="-914400">
              <a:buFont typeface="+mj-lt"/>
              <a:buAutoNum type="arabicPeriod"/>
            </a:pPr>
            <a:r>
              <a:rPr lang="en-GB" dirty="0" smtClean="0">
                <a:latin typeface="Georgia" panose="02040502050405020303" pitchFamily="18" charset="0"/>
              </a:rPr>
              <a:t>Made public by data subject</a:t>
            </a:r>
          </a:p>
          <a:p>
            <a:pPr marL="914400" indent="-914400">
              <a:buFont typeface="+mj-lt"/>
              <a:buAutoNum type="arabicPeriod"/>
            </a:pPr>
            <a:r>
              <a:rPr lang="en-GB" dirty="0" smtClean="0">
                <a:latin typeface="Georgia" panose="02040502050405020303" pitchFamily="18" charset="0"/>
              </a:rPr>
              <a:t>Legal claims</a:t>
            </a:r>
          </a:p>
          <a:p>
            <a:pPr marL="914400" indent="-914400">
              <a:buFont typeface="+mj-lt"/>
              <a:buAutoNum type="arabicPeriod"/>
            </a:pPr>
            <a:r>
              <a:rPr lang="en-GB" dirty="0" smtClean="0">
                <a:latin typeface="Georgia" panose="02040502050405020303" pitchFamily="18" charset="0"/>
              </a:rPr>
              <a:t>Public interest</a:t>
            </a:r>
          </a:p>
          <a:p>
            <a:pPr marL="914400" indent="-914400">
              <a:buFont typeface="+mj-lt"/>
              <a:buAutoNum type="arabicPeriod"/>
            </a:pPr>
            <a:r>
              <a:rPr lang="en-GB" dirty="0" smtClean="0">
                <a:latin typeface="Georgia" panose="02040502050405020303" pitchFamily="18" charset="0"/>
              </a:rPr>
              <a:t>Medical diagnosis/treatment</a:t>
            </a:r>
          </a:p>
          <a:p>
            <a:pPr marL="914400" indent="-914400">
              <a:buFont typeface="+mj-lt"/>
              <a:buAutoNum type="arabicPeriod"/>
            </a:pPr>
            <a:r>
              <a:rPr lang="en-GB" dirty="0" smtClean="0">
                <a:latin typeface="Georgia" panose="02040502050405020303" pitchFamily="18" charset="0"/>
              </a:rPr>
              <a:t>Public health</a:t>
            </a:r>
          </a:p>
          <a:p>
            <a:pPr marL="914400" indent="-914400">
              <a:buFont typeface="+mj-lt"/>
              <a:buAutoNum type="arabicPeriod"/>
            </a:pPr>
            <a:r>
              <a:rPr lang="en-GB" dirty="0" smtClean="0">
                <a:latin typeface="Georgia" panose="02040502050405020303" pitchFamily="18" charset="0"/>
              </a:rPr>
              <a:t>Historical, statistical or scientific purposes </a:t>
            </a:r>
          </a:p>
          <a:p>
            <a:pPr marL="914400" indent="-914400">
              <a:buFont typeface="+mj-lt"/>
              <a:buAutoNum type="arabicPeriod"/>
            </a:pPr>
            <a:endParaRPr lang="en-GB" dirty="0" smtClean="0">
              <a:latin typeface="Georgia" panose="02040502050405020303" pitchFamily="18" charset="0"/>
            </a:endParaRPr>
          </a:p>
          <a:p>
            <a:pPr marL="914400" indent="-914400">
              <a:buFont typeface="+mj-lt"/>
              <a:buAutoNum type="arabicPeriod"/>
            </a:pPr>
            <a:endParaRPr lang="en-GB" dirty="0" smtClean="0">
              <a:latin typeface="Georgia" panose="02040502050405020303" pitchFamily="18" charset="0"/>
            </a:endParaRPr>
          </a:p>
          <a:p>
            <a:pPr marL="914400" indent="-914400">
              <a:buFont typeface="+mj-lt"/>
              <a:buAutoNum type="arabicPeriod"/>
            </a:pPr>
            <a:endParaRPr lang="en-GB" dirty="0">
              <a:latin typeface="Georgia" panose="02040502050405020303" pitchFamily="18" charset="0"/>
            </a:endParaRPr>
          </a:p>
        </p:txBody>
      </p:sp>
    </p:spTree>
    <p:extLst>
      <p:ext uri="{BB962C8B-B14F-4D97-AF65-F5344CB8AC3E}">
        <p14:creationId xmlns:p14="http://schemas.microsoft.com/office/powerpoint/2010/main" val="1093118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consent</a:t>
            </a:r>
            <a:endParaRPr lang="en-GB" sz="7200" dirty="0"/>
          </a:p>
        </p:txBody>
      </p:sp>
      <p:sp>
        <p:nvSpPr>
          <p:cNvPr id="3" name="Content Placeholder 2"/>
          <p:cNvSpPr>
            <a:spLocks noGrp="1"/>
          </p:cNvSpPr>
          <p:nvPr>
            <p:ph idx="13"/>
          </p:nvPr>
        </p:nvSpPr>
        <p:spPr/>
        <p:txBody>
          <a:bodyPr>
            <a:normAutofit fontScale="85000" lnSpcReduction="20000"/>
          </a:bodyPr>
          <a:lstStyle/>
          <a:p>
            <a:pPr marL="0" indent="0" algn="ctr">
              <a:buNone/>
            </a:pPr>
            <a:r>
              <a:rPr lang="en-GB" dirty="0" smtClean="0">
                <a:latin typeface="Georgia" panose="02040502050405020303" pitchFamily="18" charset="0"/>
              </a:rPr>
              <a:t>“…any freely-given, specific, informed and unambiguous indication of the data subject’s wishes by which he or she, by a statement or by clear affirmative action, signifies agreement to the processing of personal data relating to him or her.”</a:t>
            </a:r>
            <a:endParaRPr lang="en-GB" dirty="0">
              <a:latin typeface="Georgia" panose="02040502050405020303" pitchFamily="18" charset="0"/>
            </a:endParaRPr>
          </a:p>
        </p:txBody>
      </p:sp>
    </p:spTree>
    <p:extLst>
      <p:ext uri="{BB962C8B-B14F-4D97-AF65-F5344CB8AC3E}">
        <p14:creationId xmlns:p14="http://schemas.microsoft.com/office/powerpoint/2010/main" val="1968349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consent</a:t>
            </a:r>
            <a:endParaRPr lang="en-GB" sz="7200" dirty="0"/>
          </a:p>
        </p:txBody>
      </p:sp>
      <p:sp>
        <p:nvSpPr>
          <p:cNvPr id="3" name="Content Placeholder 2"/>
          <p:cNvSpPr>
            <a:spLocks noGrp="1"/>
          </p:cNvSpPr>
          <p:nvPr>
            <p:ph idx="13"/>
          </p:nvPr>
        </p:nvSpPr>
        <p:spPr/>
        <p:txBody>
          <a:bodyPr>
            <a:normAutofit fontScale="85000" lnSpcReduction="20000"/>
          </a:bodyPr>
          <a:lstStyle/>
          <a:p>
            <a:r>
              <a:rPr lang="en-GB" dirty="0" smtClean="0">
                <a:latin typeface="Georgia" panose="02040502050405020303" pitchFamily="18" charset="0"/>
              </a:rPr>
              <a:t>Unbundled</a:t>
            </a:r>
          </a:p>
          <a:p>
            <a:r>
              <a:rPr lang="en-GB" dirty="0" smtClean="0">
                <a:latin typeface="Georgia" panose="02040502050405020303" pitchFamily="18" charset="0"/>
              </a:rPr>
              <a:t>Active opt-in</a:t>
            </a:r>
          </a:p>
          <a:p>
            <a:r>
              <a:rPr lang="en-GB" dirty="0" smtClean="0">
                <a:latin typeface="Georgia" panose="02040502050405020303" pitchFamily="18" charset="0"/>
              </a:rPr>
              <a:t>Granular</a:t>
            </a:r>
          </a:p>
          <a:p>
            <a:r>
              <a:rPr lang="en-GB" dirty="0" smtClean="0">
                <a:latin typeface="Georgia" panose="02040502050405020303" pitchFamily="18" charset="0"/>
              </a:rPr>
              <a:t>Named</a:t>
            </a:r>
          </a:p>
          <a:p>
            <a:r>
              <a:rPr lang="en-GB" dirty="0" smtClean="0">
                <a:latin typeface="Georgia" panose="02040502050405020303" pitchFamily="18" charset="0"/>
              </a:rPr>
              <a:t>Documented</a:t>
            </a:r>
          </a:p>
          <a:p>
            <a:r>
              <a:rPr lang="en-GB" dirty="0" smtClean="0">
                <a:latin typeface="Georgia" panose="02040502050405020303" pitchFamily="18" charset="0"/>
              </a:rPr>
              <a:t>Easy to withdraw</a:t>
            </a:r>
          </a:p>
          <a:p>
            <a:r>
              <a:rPr lang="en-GB" dirty="0" smtClean="0">
                <a:latin typeface="Georgia" panose="02040502050405020303" pitchFamily="18" charset="0"/>
              </a:rPr>
              <a:t>No imbalance in relationship</a:t>
            </a:r>
            <a:endParaRPr lang="en-GB" dirty="0">
              <a:latin typeface="Georgia" panose="02040502050405020303" pitchFamily="18" charset="0"/>
            </a:endParaRPr>
          </a:p>
        </p:txBody>
      </p:sp>
    </p:spTree>
    <p:extLst>
      <p:ext uri="{BB962C8B-B14F-4D97-AF65-F5344CB8AC3E}">
        <p14:creationId xmlns:p14="http://schemas.microsoft.com/office/powerpoint/2010/main" val="1794988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endParaRPr lang="en-GB" sz="7200" dirty="0"/>
          </a:p>
        </p:txBody>
      </p:sp>
      <p:pic>
        <p:nvPicPr>
          <p:cNvPr id="2050" name="Picture 2"/>
          <p:cNvPicPr>
            <a:picLocks noGrp="1" noChangeAspect="1" noChangeArrowheads="1"/>
          </p:cNvPicPr>
          <p:nvPr>
            <p:ph idx="13"/>
          </p:nvPr>
        </p:nvPicPr>
        <p:blipFill>
          <a:blip r:embed="rId3">
            <a:extLst>
              <a:ext uri="{28A0092B-C50C-407E-A947-70E740481C1C}">
                <a14:useLocalDpi xmlns:a14="http://schemas.microsoft.com/office/drawing/2010/main" val="0"/>
              </a:ext>
            </a:extLst>
          </a:blip>
          <a:srcRect/>
          <a:stretch>
            <a:fillRect/>
          </a:stretch>
        </p:blipFill>
        <p:spPr bwMode="auto">
          <a:xfrm>
            <a:off x="755576" y="0"/>
            <a:ext cx="770485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666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Consent &amp; role holders</a:t>
            </a:r>
            <a:endParaRPr lang="en-GB" sz="7200" dirty="0"/>
          </a:p>
        </p:txBody>
      </p:sp>
      <p:sp>
        <p:nvSpPr>
          <p:cNvPr id="3" name="Content Placeholder 2"/>
          <p:cNvSpPr>
            <a:spLocks noGrp="1"/>
          </p:cNvSpPr>
          <p:nvPr>
            <p:ph idx="13"/>
          </p:nvPr>
        </p:nvSpPr>
        <p:spPr/>
        <p:txBody>
          <a:bodyPr>
            <a:normAutofit fontScale="77500" lnSpcReduction="20000"/>
          </a:bodyPr>
          <a:lstStyle/>
          <a:p>
            <a:r>
              <a:rPr lang="en-GB" dirty="0" smtClean="0">
                <a:latin typeface="Georgia" panose="02040502050405020303" pitchFamily="18" charset="0"/>
              </a:rPr>
              <a:t>Consent can’t be “freely given” by role-holders, even volunteers</a:t>
            </a:r>
          </a:p>
          <a:p>
            <a:r>
              <a:rPr lang="en-GB" dirty="0" smtClean="0">
                <a:latin typeface="Georgia" panose="02040502050405020303" pitchFamily="18" charset="0"/>
              </a:rPr>
              <a:t>Use a different legal basis for processing their data in relation to their role &amp; responsibilities</a:t>
            </a:r>
          </a:p>
          <a:p>
            <a:r>
              <a:rPr lang="en-GB" dirty="0" smtClean="0">
                <a:latin typeface="Georgia" panose="02040502050405020303" pitchFamily="18" charset="0"/>
              </a:rPr>
              <a:t>BUT ensure consent for any intended data processing unrelated to their role (e.g. prayer lists)</a:t>
            </a:r>
          </a:p>
          <a:p>
            <a:r>
              <a:rPr lang="en-GB" dirty="0" smtClean="0">
                <a:latin typeface="Georgia" panose="02040502050405020303" pitchFamily="18" charset="0"/>
              </a:rPr>
              <a:t>Separate privacy notice in packs</a:t>
            </a:r>
          </a:p>
          <a:p>
            <a:endParaRPr lang="en-GB" dirty="0">
              <a:latin typeface="Georgia" panose="02040502050405020303" pitchFamily="18" charset="0"/>
            </a:endParaRPr>
          </a:p>
        </p:txBody>
      </p:sp>
    </p:spTree>
    <p:extLst>
      <p:ext uri="{BB962C8B-B14F-4D97-AF65-F5344CB8AC3E}">
        <p14:creationId xmlns:p14="http://schemas.microsoft.com/office/powerpoint/2010/main" val="3915116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Legitimate interest</a:t>
            </a:r>
            <a:endParaRPr lang="en-GB" sz="7200" dirty="0"/>
          </a:p>
        </p:txBody>
      </p:sp>
      <p:sp>
        <p:nvSpPr>
          <p:cNvPr id="3" name="Content Placeholder 2"/>
          <p:cNvSpPr>
            <a:spLocks noGrp="1"/>
          </p:cNvSpPr>
          <p:nvPr>
            <p:ph idx="13"/>
          </p:nvPr>
        </p:nvSpPr>
        <p:spPr/>
        <p:txBody>
          <a:bodyPr>
            <a:normAutofit fontScale="70000" lnSpcReduction="20000"/>
          </a:bodyPr>
          <a:lstStyle/>
          <a:p>
            <a:r>
              <a:rPr lang="en-GB" dirty="0" smtClean="0">
                <a:latin typeface="Georgia" panose="02040502050405020303" pitchFamily="18" charset="0"/>
              </a:rPr>
              <a:t>Most flexible – but more responsibility</a:t>
            </a:r>
          </a:p>
          <a:p>
            <a:r>
              <a:rPr lang="en-GB" dirty="0" smtClean="0">
                <a:latin typeface="Georgia" panose="02040502050405020303" pitchFamily="18" charset="0"/>
              </a:rPr>
              <a:t>3 part test:</a:t>
            </a:r>
          </a:p>
          <a:p>
            <a:pPr marL="914400" indent="-914400">
              <a:buFont typeface="+mj-lt"/>
              <a:buAutoNum type="arabicPeriod"/>
            </a:pPr>
            <a:r>
              <a:rPr lang="en-GB" dirty="0" smtClean="0">
                <a:latin typeface="Georgia" panose="02040502050405020303" pitchFamily="18" charset="0"/>
              </a:rPr>
              <a:t>Identify a legitimate interest</a:t>
            </a:r>
          </a:p>
          <a:p>
            <a:pPr marL="914400" indent="-914400">
              <a:buFont typeface="+mj-lt"/>
              <a:buAutoNum type="arabicPeriod"/>
            </a:pPr>
            <a:r>
              <a:rPr lang="en-GB" dirty="0" smtClean="0">
                <a:latin typeface="Georgia" panose="02040502050405020303" pitchFamily="18" charset="0"/>
              </a:rPr>
              <a:t>Show that the processing is necessary to achieve it</a:t>
            </a:r>
          </a:p>
          <a:p>
            <a:pPr marL="914400" indent="-914400">
              <a:buFont typeface="+mj-lt"/>
              <a:buAutoNum type="arabicPeriod"/>
            </a:pPr>
            <a:r>
              <a:rPr lang="en-GB" dirty="0" smtClean="0">
                <a:latin typeface="Georgia" panose="02040502050405020303" pitchFamily="18" charset="0"/>
              </a:rPr>
              <a:t>Balance it against the individual’s interests, rights and freedoms. </a:t>
            </a:r>
          </a:p>
          <a:p>
            <a:r>
              <a:rPr lang="en-GB" dirty="0" smtClean="0">
                <a:latin typeface="Georgia" panose="02040502050405020303" pitchFamily="18" charset="0"/>
              </a:rPr>
              <a:t>Document it</a:t>
            </a:r>
            <a:endParaRPr lang="en-GB" dirty="0">
              <a:latin typeface="Georgia" panose="02040502050405020303" pitchFamily="18" charset="0"/>
            </a:endParaRPr>
          </a:p>
        </p:txBody>
      </p:sp>
    </p:spTree>
    <p:extLst>
      <p:ext uri="{BB962C8B-B14F-4D97-AF65-F5344CB8AC3E}">
        <p14:creationId xmlns:p14="http://schemas.microsoft.com/office/powerpoint/2010/main" val="3157410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breathe</a:t>
            </a:r>
            <a:endParaRPr lang="en-GB" sz="7200" dirty="0"/>
          </a:p>
        </p:txBody>
      </p:sp>
      <p:pic>
        <p:nvPicPr>
          <p:cNvPr id="3" name="Content Placeholder 2"/>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755650" y="1685420"/>
            <a:ext cx="7942263" cy="4466647"/>
          </a:xfrm>
        </p:spPr>
      </p:pic>
    </p:spTree>
    <p:extLst>
      <p:ext uri="{BB962C8B-B14F-4D97-AF65-F5344CB8AC3E}">
        <p14:creationId xmlns:p14="http://schemas.microsoft.com/office/powerpoint/2010/main" val="1863972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Gift Aid</a:t>
            </a:r>
            <a:endParaRPr lang="en-GB" sz="7200" dirty="0"/>
          </a:p>
        </p:txBody>
      </p:sp>
      <p:sp>
        <p:nvSpPr>
          <p:cNvPr id="3" name="Content Placeholder 2"/>
          <p:cNvSpPr>
            <a:spLocks noGrp="1"/>
          </p:cNvSpPr>
          <p:nvPr>
            <p:ph idx="13"/>
          </p:nvPr>
        </p:nvSpPr>
        <p:spPr/>
        <p:txBody>
          <a:bodyPr>
            <a:normAutofit fontScale="85000" lnSpcReduction="10000"/>
          </a:bodyPr>
          <a:lstStyle/>
          <a:p>
            <a:r>
              <a:rPr lang="en-GB" dirty="0" smtClean="0">
                <a:latin typeface="Georgia" panose="02040502050405020303" pitchFamily="18" charset="0"/>
              </a:rPr>
              <a:t>Consent needed on declarations</a:t>
            </a:r>
          </a:p>
          <a:p>
            <a:r>
              <a:rPr lang="en-GB" dirty="0" smtClean="0">
                <a:latin typeface="Georgia" panose="02040502050405020303" pitchFamily="18" charset="0"/>
              </a:rPr>
              <a:t>Oct ’17 – 12,655 declarations but only 5,300 active</a:t>
            </a:r>
          </a:p>
          <a:p>
            <a:r>
              <a:rPr lang="en-GB" dirty="0" smtClean="0">
                <a:latin typeface="Georgia" panose="02040502050405020303" pitchFamily="18" charset="0"/>
              </a:rPr>
              <a:t>To date have received </a:t>
            </a:r>
            <a:r>
              <a:rPr lang="en-GB" dirty="0" err="1" smtClean="0">
                <a:latin typeface="Georgia" panose="02040502050405020303" pitchFamily="18" charset="0"/>
              </a:rPr>
              <a:t>approx</a:t>
            </a:r>
            <a:r>
              <a:rPr lang="en-GB" dirty="0" smtClean="0">
                <a:latin typeface="Georgia" panose="02040502050405020303" pitchFamily="18" charset="0"/>
              </a:rPr>
              <a:t> </a:t>
            </a:r>
            <a:r>
              <a:rPr lang="en-GB" dirty="0" smtClean="0">
                <a:latin typeface="Georgia" panose="02040502050405020303" pitchFamily="18" charset="0"/>
              </a:rPr>
              <a:t>4,400</a:t>
            </a:r>
            <a:endParaRPr lang="en-GB" dirty="0" smtClean="0">
              <a:latin typeface="Georgia" panose="02040502050405020303" pitchFamily="18" charset="0"/>
            </a:endParaRPr>
          </a:p>
          <a:p>
            <a:r>
              <a:rPr lang="en-GB" dirty="0" smtClean="0">
                <a:latin typeface="Georgia" panose="02040502050405020303" pitchFamily="18" charset="0"/>
              </a:rPr>
              <a:t>As at 25 May, </a:t>
            </a:r>
            <a:r>
              <a:rPr lang="en-GB" dirty="0" smtClean="0">
                <a:solidFill>
                  <a:srgbClr val="FF0000"/>
                </a:solidFill>
                <a:latin typeface="Georgia" panose="02040502050405020303" pitchFamily="18" charset="0"/>
              </a:rPr>
              <a:t>all non-GDPR declarations will expire</a:t>
            </a:r>
            <a:endParaRPr lang="en-GB" dirty="0">
              <a:solidFill>
                <a:srgbClr val="FF0000"/>
              </a:solidFill>
              <a:latin typeface="Georgia" panose="02040502050405020303" pitchFamily="18" charset="0"/>
            </a:endParaRPr>
          </a:p>
        </p:txBody>
      </p:sp>
    </p:spTree>
    <p:extLst>
      <p:ext uri="{BB962C8B-B14F-4D97-AF65-F5344CB8AC3E}">
        <p14:creationId xmlns:p14="http://schemas.microsoft.com/office/powerpoint/2010/main" val="334606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Gift Aid</a:t>
            </a:r>
            <a:endParaRPr lang="en-GB" sz="7200" dirty="0"/>
          </a:p>
        </p:txBody>
      </p:sp>
      <p:sp>
        <p:nvSpPr>
          <p:cNvPr id="3" name="Content Placeholder 2"/>
          <p:cNvSpPr>
            <a:spLocks noGrp="1"/>
          </p:cNvSpPr>
          <p:nvPr>
            <p:ph idx="13"/>
          </p:nvPr>
        </p:nvSpPr>
        <p:spPr/>
        <p:txBody>
          <a:bodyPr>
            <a:normAutofit fontScale="92500" lnSpcReduction="20000"/>
          </a:bodyPr>
          <a:lstStyle/>
          <a:p>
            <a:r>
              <a:rPr lang="en-GB" dirty="0" smtClean="0">
                <a:latin typeface="Georgia" panose="02040502050405020303" pitchFamily="18" charset="0"/>
              </a:rPr>
              <a:t>One-off declarations (pew envelopes) also need to have consent built in</a:t>
            </a:r>
          </a:p>
          <a:p>
            <a:r>
              <a:rPr lang="en-GB" dirty="0" smtClean="0">
                <a:latin typeface="Georgia" panose="02040502050405020303" pitchFamily="18" charset="0"/>
              </a:rPr>
              <a:t>We can provide stickers for existing stocks</a:t>
            </a:r>
          </a:p>
          <a:p>
            <a:r>
              <a:rPr lang="en-GB" dirty="0" smtClean="0">
                <a:latin typeface="Georgia" panose="02040502050405020303" pitchFamily="18" charset="0"/>
              </a:rPr>
              <a:t>If re-ordering, ensure wording is compliant</a:t>
            </a:r>
            <a:endParaRPr lang="en-GB" dirty="0">
              <a:latin typeface="Georgia" panose="02040502050405020303" pitchFamily="18" charset="0"/>
            </a:endParaRPr>
          </a:p>
        </p:txBody>
      </p:sp>
    </p:spTree>
    <p:extLst>
      <p:ext uri="{BB962C8B-B14F-4D97-AF65-F5344CB8AC3E}">
        <p14:creationId xmlns:p14="http://schemas.microsoft.com/office/powerpoint/2010/main" val="254708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WHAT IS GDPR?</a:t>
            </a:r>
            <a:endParaRPr lang="en-GB" sz="7200" dirty="0"/>
          </a:p>
        </p:txBody>
      </p:sp>
      <p:sp>
        <p:nvSpPr>
          <p:cNvPr id="3" name="Content Placeholder 2"/>
          <p:cNvSpPr>
            <a:spLocks noGrp="1"/>
          </p:cNvSpPr>
          <p:nvPr>
            <p:ph idx="13"/>
          </p:nvPr>
        </p:nvSpPr>
        <p:spPr/>
        <p:txBody>
          <a:bodyPr>
            <a:normAutofit fontScale="70000" lnSpcReduction="20000"/>
          </a:bodyPr>
          <a:lstStyle/>
          <a:p>
            <a:pPr marL="0" indent="0">
              <a:buNone/>
            </a:pPr>
            <a:endParaRPr lang="en-GB" dirty="0" smtClean="0">
              <a:latin typeface="Georgia" panose="02040502050405020303" pitchFamily="18" charset="0"/>
            </a:endParaRPr>
          </a:p>
          <a:p>
            <a:pPr marL="0" indent="0" algn="ctr">
              <a:buNone/>
            </a:pPr>
            <a:r>
              <a:rPr lang="en-GB" dirty="0" smtClean="0">
                <a:latin typeface="Georgia" panose="02040502050405020303" pitchFamily="18" charset="0"/>
              </a:rPr>
              <a:t>“GDPR </a:t>
            </a:r>
            <a:r>
              <a:rPr lang="en-GB" dirty="0">
                <a:latin typeface="Georgia" panose="02040502050405020303" pitchFamily="18" charset="0"/>
              </a:rPr>
              <a:t>rebalances the relationship between individuals and organisations. </a:t>
            </a:r>
            <a:r>
              <a:rPr lang="en-GB" dirty="0" smtClean="0">
                <a:latin typeface="Georgia" panose="02040502050405020303" pitchFamily="18" charset="0"/>
              </a:rPr>
              <a:t>It gives greater control </a:t>
            </a:r>
            <a:r>
              <a:rPr lang="en-GB" dirty="0">
                <a:latin typeface="Georgia" panose="02040502050405020303" pitchFamily="18" charset="0"/>
              </a:rPr>
              <a:t>to people about how their data is used and it </a:t>
            </a:r>
            <a:r>
              <a:rPr lang="en-GB" dirty="0" smtClean="0">
                <a:latin typeface="Georgia" panose="02040502050405020303" pitchFamily="18" charset="0"/>
              </a:rPr>
              <a:t>compels organisations </a:t>
            </a:r>
            <a:r>
              <a:rPr lang="en-GB" dirty="0">
                <a:latin typeface="Georgia" panose="02040502050405020303" pitchFamily="18" charset="0"/>
              </a:rPr>
              <a:t>to be </a:t>
            </a:r>
            <a:r>
              <a:rPr lang="en-GB" dirty="0" smtClean="0">
                <a:latin typeface="Georgia" panose="02040502050405020303" pitchFamily="18" charset="0"/>
              </a:rPr>
              <a:t>transparent </a:t>
            </a:r>
            <a:r>
              <a:rPr lang="en-GB" dirty="0">
                <a:latin typeface="Georgia" panose="02040502050405020303" pitchFamily="18" charset="0"/>
              </a:rPr>
              <a:t>and account for their actions</a:t>
            </a:r>
            <a:r>
              <a:rPr lang="en-GB" dirty="0" smtClean="0">
                <a:latin typeface="Georgia" panose="02040502050405020303" pitchFamily="18" charset="0"/>
              </a:rPr>
              <a:t>.”</a:t>
            </a:r>
          </a:p>
          <a:p>
            <a:pPr marL="0" indent="0" algn="ctr">
              <a:buNone/>
            </a:pPr>
            <a:endParaRPr lang="en-GB" dirty="0">
              <a:latin typeface="Georgia" panose="02040502050405020303" pitchFamily="18" charset="0"/>
            </a:endParaRPr>
          </a:p>
          <a:p>
            <a:pPr marL="0" indent="0" algn="ctr">
              <a:buNone/>
            </a:pPr>
            <a:r>
              <a:rPr lang="en-GB" sz="4500" i="1" dirty="0">
                <a:latin typeface="Georgia" panose="02040502050405020303" pitchFamily="18" charset="0"/>
              </a:rPr>
              <a:t>Elizabeth Denham, Information </a:t>
            </a:r>
            <a:r>
              <a:rPr lang="en-GB" sz="4500" i="1" dirty="0" smtClean="0">
                <a:latin typeface="Georgia" panose="02040502050405020303" pitchFamily="18" charset="0"/>
              </a:rPr>
              <a:t>Commissioner</a:t>
            </a:r>
          </a:p>
        </p:txBody>
      </p:sp>
    </p:spTree>
    <p:extLst>
      <p:ext uri="{BB962C8B-B14F-4D97-AF65-F5344CB8AC3E}">
        <p14:creationId xmlns:p14="http://schemas.microsoft.com/office/powerpoint/2010/main" val="1999637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Gift Aid</a:t>
            </a:r>
            <a:endParaRPr lang="en-GB" sz="7200" dirty="0"/>
          </a:p>
        </p:txBody>
      </p:sp>
      <p:sp>
        <p:nvSpPr>
          <p:cNvPr id="3" name="Content Placeholder 2"/>
          <p:cNvSpPr>
            <a:spLocks noGrp="1"/>
          </p:cNvSpPr>
          <p:nvPr>
            <p:ph idx="13"/>
          </p:nvPr>
        </p:nvSpPr>
        <p:spPr/>
        <p:txBody>
          <a:bodyPr>
            <a:normAutofit/>
          </a:bodyPr>
          <a:lstStyle/>
          <a:p>
            <a:r>
              <a:rPr lang="en-GB" dirty="0" smtClean="0">
                <a:latin typeface="Georgia" panose="02040502050405020303" pitchFamily="18" charset="0"/>
              </a:rPr>
              <a:t>Legitimate Interest for gift aid secretaries / treasurers</a:t>
            </a:r>
          </a:p>
          <a:p>
            <a:r>
              <a:rPr lang="en-GB" dirty="0" smtClean="0">
                <a:latin typeface="Georgia" panose="02040502050405020303" pitchFamily="18" charset="0"/>
              </a:rPr>
              <a:t>All data to be retained for seven years*</a:t>
            </a:r>
            <a:endParaRPr lang="en-GB" dirty="0">
              <a:latin typeface="Georgia" panose="02040502050405020303" pitchFamily="18" charset="0"/>
            </a:endParaRPr>
          </a:p>
        </p:txBody>
      </p:sp>
    </p:spTree>
    <p:extLst>
      <p:ext uri="{BB962C8B-B14F-4D97-AF65-F5344CB8AC3E}">
        <p14:creationId xmlns:p14="http://schemas.microsoft.com/office/powerpoint/2010/main" val="2204392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CONTACT LISTS</a:t>
            </a:r>
            <a:endParaRPr lang="en-GB" sz="7200" dirty="0"/>
          </a:p>
        </p:txBody>
      </p:sp>
      <p:sp>
        <p:nvSpPr>
          <p:cNvPr id="3" name="Content Placeholder 2"/>
          <p:cNvSpPr>
            <a:spLocks noGrp="1"/>
          </p:cNvSpPr>
          <p:nvPr>
            <p:ph idx="13"/>
          </p:nvPr>
        </p:nvSpPr>
        <p:spPr/>
        <p:txBody>
          <a:bodyPr/>
          <a:lstStyle/>
          <a:p>
            <a:r>
              <a:rPr lang="en-GB" dirty="0" smtClean="0">
                <a:latin typeface="Georgia" panose="02040502050405020303" pitchFamily="18" charset="0"/>
              </a:rPr>
              <a:t>Consent or Legitimate Interest?</a:t>
            </a:r>
          </a:p>
          <a:p>
            <a:r>
              <a:rPr lang="en-GB" dirty="0" smtClean="0">
                <a:latin typeface="Georgia" panose="02040502050405020303" pitchFamily="18" charset="0"/>
              </a:rPr>
              <a:t>Be clear</a:t>
            </a:r>
          </a:p>
          <a:p>
            <a:r>
              <a:rPr lang="en-GB" dirty="0" smtClean="0">
                <a:latin typeface="Georgia" panose="02040502050405020303" pitchFamily="18" charset="0"/>
              </a:rPr>
              <a:t>Make sure people know their rights</a:t>
            </a:r>
          </a:p>
          <a:p>
            <a:pPr marL="0" indent="0">
              <a:buNone/>
            </a:pPr>
            <a:endParaRPr lang="en-GB" dirty="0">
              <a:latin typeface="Georgia" panose="02040502050405020303" pitchFamily="18" charset="0"/>
            </a:endParaRPr>
          </a:p>
        </p:txBody>
      </p:sp>
    </p:spTree>
    <p:extLst>
      <p:ext uri="{BB962C8B-B14F-4D97-AF65-F5344CB8AC3E}">
        <p14:creationId xmlns:p14="http://schemas.microsoft.com/office/powerpoint/2010/main" val="3787148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children</a:t>
            </a:r>
            <a:endParaRPr lang="en-GB" sz="7200" dirty="0"/>
          </a:p>
        </p:txBody>
      </p:sp>
      <p:sp>
        <p:nvSpPr>
          <p:cNvPr id="3" name="Content Placeholder 2"/>
          <p:cNvSpPr>
            <a:spLocks noGrp="1"/>
          </p:cNvSpPr>
          <p:nvPr>
            <p:ph idx="13"/>
          </p:nvPr>
        </p:nvSpPr>
        <p:spPr>
          <a:xfrm>
            <a:off x="755576" y="1655775"/>
            <a:ext cx="7941568" cy="4797561"/>
          </a:xfrm>
        </p:spPr>
        <p:txBody>
          <a:bodyPr>
            <a:noAutofit/>
          </a:bodyPr>
          <a:lstStyle/>
          <a:p>
            <a:r>
              <a:rPr lang="en-GB" sz="2600" dirty="0" smtClean="0">
                <a:latin typeface="Georgia" panose="02040502050405020303" pitchFamily="18" charset="0"/>
              </a:rPr>
              <a:t>If you process children’s data, their protection is paramount</a:t>
            </a:r>
          </a:p>
          <a:p>
            <a:r>
              <a:rPr lang="en-GB" sz="2600" dirty="0" smtClean="0">
                <a:latin typeface="Georgia" panose="02040502050405020303" pitchFamily="18" charset="0"/>
              </a:rPr>
              <a:t>Compliance </a:t>
            </a:r>
            <a:r>
              <a:rPr lang="en-GB" sz="2600" dirty="0">
                <a:latin typeface="Georgia" panose="02040502050405020303" pitchFamily="18" charset="0"/>
              </a:rPr>
              <a:t>with the data protection principles </a:t>
            </a:r>
            <a:r>
              <a:rPr lang="en-GB" sz="2600" dirty="0" smtClean="0">
                <a:latin typeface="Georgia" panose="02040502050405020303" pitchFamily="18" charset="0"/>
              </a:rPr>
              <a:t>should </a:t>
            </a:r>
            <a:r>
              <a:rPr lang="en-GB" sz="2600" dirty="0">
                <a:latin typeface="Georgia" panose="02040502050405020303" pitchFamily="18" charset="0"/>
              </a:rPr>
              <a:t>be </a:t>
            </a:r>
            <a:r>
              <a:rPr lang="en-GB" sz="2600" dirty="0" smtClean="0">
                <a:latin typeface="Georgia" panose="02040502050405020303" pitchFamily="18" charset="0"/>
              </a:rPr>
              <a:t>central</a:t>
            </a:r>
            <a:endParaRPr lang="en-GB" sz="2600" dirty="0">
              <a:latin typeface="Georgia" panose="02040502050405020303" pitchFamily="18" charset="0"/>
            </a:endParaRPr>
          </a:p>
          <a:p>
            <a:r>
              <a:rPr lang="en-GB" sz="2600" dirty="0" smtClean="0">
                <a:latin typeface="Georgia" panose="02040502050405020303" pitchFamily="18" charset="0"/>
              </a:rPr>
              <a:t>Lawful basis required</a:t>
            </a:r>
          </a:p>
          <a:p>
            <a:r>
              <a:rPr lang="en-GB" sz="2600" dirty="0" smtClean="0">
                <a:latin typeface="Georgia" panose="02040502050405020303" pitchFamily="18" charset="0"/>
              </a:rPr>
              <a:t>13 is age of consent – otherwise, guardians must give consent</a:t>
            </a:r>
          </a:p>
          <a:p>
            <a:r>
              <a:rPr lang="en-GB" sz="2600" dirty="0" smtClean="0">
                <a:latin typeface="Georgia" panose="02040502050405020303" pitchFamily="18" charset="0"/>
              </a:rPr>
              <a:t>Make your privacy notices clear so </a:t>
            </a:r>
            <a:r>
              <a:rPr lang="en-GB" sz="2600" dirty="0">
                <a:latin typeface="Georgia" panose="02040502050405020303" pitchFamily="18" charset="0"/>
              </a:rPr>
              <a:t>that </a:t>
            </a:r>
            <a:r>
              <a:rPr lang="en-GB" sz="2600" dirty="0" smtClean="0">
                <a:latin typeface="Georgia" panose="02040502050405020303" pitchFamily="18" charset="0"/>
              </a:rPr>
              <a:t>children </a:t>
            </a:r>
            <a:r>
              <a:rPr lang="en-GB" sz="2600" dirty="0">
                <a:latin typeface="Georgia" panose="02040502050405020303" pitchFamily="18" charset="0"/>
              </a:rPr>
              <a:t>are able to understand </a:t>
            </a:r>
            <a:r>
              <a:rPr lang="en-GB" sz="2600" dirty="0" smtClean="0">
                <a:latin typeface="Georgia" panose="02040502050405020303" pitchFamily="18" charset="0"/>
              </a:rPr>
              <a:t>their rights &amp; what </a:t>
            </a:r>
            <a:r>
              <a:rPr lang="en-GB" sz="2600" dirty="0">
                <a:latin typeface="Georgia" panose="02040502050405020303" pitchFamily="18" charset="0"/>
              </a:rPr>
              <a:t>will happen to their </a:t>
            </a:r>
            <a:r>
              <a:rPr lang="en-GB" sz="2600" dirty="0" smtClean="0">
                <a:latin typeface="Georgia" panose="02040502050405020303" pitchFamily="18" charset="0"/>
              </a:rPr>
              <a:t> data</a:t>
            </a:r>
            <a:endParaRPr lang="en-GB" sz="2600" dirty="0">
              <a:latin typeface="Georgia" panose="02040502050405020303" pitchFamily="18" charset="0"/>
            </a:endParaRPr>
          </a:p>
          <a:p>
            <a:r>
              <a:rPr lang="en-GB" sz="2600" dirty="0">
                <a:latin typeface="Georgia" panose="02040502050405020303" pitchFamily="18" charset="0"/>
              </a:rPr>
              <a:t>Children have the same rights as </a:t>
            </a:r>
            <a:r>
              <a:rPr lang="en-GB" sz="2600" dirty="0" smtClean="0">
                <a:latin typeface="Georgia" panose="02040502050405020303" pitchFamily="18" charset="0"/>
              </a:rPr>
              <a:t>adults</a:t>
            </a:r>
            <a:endParaRPr lang="en-GB" sz="2600" dirty="0">
              <a:latin typeface="Georgia" panose="02040502050405020303" pitchFamily="18" charset="0"/>
            </a:endParaRPr>
          </a:p>
        </p:txBody>
      </p:sp>
    </p:spTree>
    <p:extLst>
      <p:ext uri="{BB962C8B-B14F-4D97-AF65-F5344CB8AC3E}">
        <p14:creationId xmlns:p14="http://schemas.microsoft.com/office/powerpoint/2010/main" val="3444845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Third parties</a:t>
            </a:r>
            <a:endParaRPr lang="en-GB" sz="7200" dirty="0"/>
          </a:p>
        </p:txBody>
      </p:sp>
      <p:sp>
        <p:nvSpPr>
          <p:cNvPr id="3" name="Content Placeholder 2"/>
          <p:cNvSpPr>
            <a:spLocks noGrp="1"/>
          </p:cNvSpPr>
          <p:nvPr>
            <p:ph idx="13"/>
          </p:nvPr>
        </p:nvSpPr>
        <p:spPr/>
        <p:txBody>
          <a:bodyPr>
            <a:normAutofit fontScale="77500" lnSpcReduction="20000"/>
          </a:bodyPr>
          <a:lstStyle/>
          <a:p>
            <a:r>
              <a:rPr lang="en-GB" dirty="0" smtClean="0">
                <a:latin typeface="Georgia" panose="02040502050405020303" pitchFamily="18" charset="0"/>
              </a:rPr>
              <a:t>Charities</a:t>
            </a:r>
          </a:p>
          <a:p>
            <a:r>
              <a:rPr lang="en-GB" dirty="0" smtClean="0">
                <a:latin typeface="Georgia" panose="02040502050405020303" pitchFamily="18" charset="0"/>
              </a:rPr>
              <a:t>Partners</a:t>
            </a:r>
          </a:p>
          <a:p>
            <a:r>
              <a:rPr lang="en-GB" dirty="0" smtClean="0">
                <a:latin typeface="Georgia" panose="02040502050405020303" pitchFamily="18" charset="0"/>
              </a:rPr>
              <a:t>Diocesan staff</a:t>
            </a:r>
          </a:p>
          <a:p>
            <a:r>
              <a:rPr lang="en-GB" dirty="0" smtClean="0">
                <a:latin typeface="Georgia" panose="02040502050405020303" pitchFamily="18" charset="0"/>
              </a:rPr>
              <a:t>Bishop’s office</a:t>
            </a:r>
          </a:p>
          <a:p>
            <a:r>
              <a:rPr lang="en-GB" dirty="0" smtClean="0">
                <a:latin typeface="Georgia" panose="02040502050405020303" pitchFamily="18" charset="0"/>
              </a:rPr>
              <a:t>Archdeacon’s office</a:t>
            </a:r>
          </a:p>
          <a:p>
            <a:r>
              <a:rPr lang="en-GB" dirty="0" smtClean="0">
                <a:latin typeface="Georgia" panose="02040502050405020303" pitchFamily="18" charset="0"/>
              </a:rPr>
              <a:t>Online service providers – Eventbrite, </a:t>
            </a:r>
            <a:r>
              <a:rPr lang="en-GB" dirty="0" err="1" smtClean="0">
                <a:latin typeface="Georgia" panose="02040502050405020303" pitchFamily="18" charset="0"/>
              </a:rPr>
              <a:t>Mailchimp</a:t>
            </a:r>
            <a:r>
              <a:rPr lang="en-GB" dirty="0" smtClean="0">
                <a:latin typeface="Georgia" panose="02040502050405020303" pitchFamily="18" charset="0"/>
              </a:rPr>
              <a:t>, </a:t>
            </a:r>
            <a:r>
              <a:rPr lang="en-GB" dirty="0" err="1" smtClean="0">
                <a:latin typeface="Georgia" panose="02040502050405020303" pitchFamily="18" charset="0"/>
              </a:rPr>
              <a:t>JustGiving</a:t>
            </a:r>
            <a:r>
              <a:rPr lang="en-GB" dirty="0" smtClean="0">
                <a:latin typeface="Georgia" panose="02040502050405020303" pitchFamily="18" charset="0"/>
              </a:rPr>
              <a:t> WordPress… </a:t>
            </a:r>
            <a:endParaRPr lang="en-GB" dirty="0">
              <a:latin typeface="Georgia" panose="02040502050405020303" pitchFamily="18" charset="0"/>
            </a:endParaRPr>
          </a:p>
        </p:txBody>
      </p:sp>
    </p:spTree>
    <p:extLst>
      <p:ext uri="{BB962C8B-B14F-4D97-AF65-F5344CB8AC3E}">
        <p14:creationId xmlns:p14="http://schemas.microsoft.com/office/powerpoint/2010/main" val="3089193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Electoral roll</a:t>
            </a:r>
            <a:endParaRPr lang="en-GB" sz="7200" dirty="0"/>
          </a:p>
        </p:txBody>
      </p:sp>
      <p:sp>
        <p:nvSpPr>
          <p:cNvPr id="3" name="Content Placeholder 2"/>
          <p:cNvSpPr>
            <a:spLocks noGrp="1"/>
          </p:cNvSpPr>
          <p:nvPr>
            <p:ph idx="13"/>
          </p:nvPr>
        </p:nvSpPr>
        <p:spPr/>
        <p:txBody>
          <a:bodyPr>
            <a:normAutofit fontScale="77500" lnSpcReduction="20000"/>
          </a:bodyPr>
          <a:lstStyle/>
          <a:p>
            <a:r>
              <a:rPr lang="en-GB" dirty="0" smtClean="0">
                <a:latin typeface="Georgia" panose="02040502050405020303" pitchFamily="18" charset="0"/>
              </a:rPr>
              <a:t>Data </a:t>
            </a:r>
            <a:r>
              <a:rPr lang="en-GB" dirty="0">
                <a:latin typeface="Georgia" panose="02040502050405020303" pitchFamily="18" charset="0"/>
              </a:rPr>
              <a:t>protection rules apply </a:t>
            </a:r>
            <a:r>
              <a:rPr lang="en-GB" u="sng" dirty="0">
                <a:latin typeface="Georgia" panose="02040502050405020303" pitchFamily="18" charset="0"/>
              </a:rPr>
              <a:t>unless</a:t>
            </a:r>
            <a:r>
              <a:rPr lang="en-GB" dirty="0">
                <a:latin typeface="Georgia" panose="02040502050405020303" pitchFamily="18" charset="0"/>
              </a:rPr>
              <a:t> there is a specific legal requirement to do otherwise </a:t>
            </a:r>
            <a:endParaRPr lang="en-GB" dirty="0" smtClean="0">
              <a:latin typeface="Georgia" panose="02040502050405020303" pitchFamily="18" charset="0"/>
            </a:endParaRPr>
          </a:p>
          <a:p>
            <a:r>
              <a:rPr lang="en-GB" dirty="0" smtClean="0">
                <a:latin typeface="Georgia" panose="02040502050405020303" pitchFamily="18" charset="0"/>
              </a:rPr>
              <a:t>The </a:t>
            </a:r>
            <a:r>
              <a:rPr lang="en-GB" dirty="0">
                <a:latin typeface="Georgia" panose="02040502050405020303" pitchFamily="18" charset="0"/>
              </a:rPr>
              <a:t>Synodical Government Measure requires that the </a:t>
            </a:r>
            <a:r>
              <a:rPr lang="en-GB" b="1" dirty="0">
                <a:latin typeface="Georgia" panose="02040502050405020303" pitchFamily="18" charset="0"/>
              </a:rPr>
              <a:t>names</a:t>
            </a:r>
            <a:r>
              <a:rPr lang="en-GB" dirty="0">
                <a:latin typeface="Georgia" panose="02040502050405020303" pitchFamily="18" charset="0"/>
              </a:rPr>
              <a:t> of those on the electoral roll be displayed and therefore that takes precedence over data protection </a:t>
            </a:r>
            <a:r>
              <a:rPr lang="en-GB" dirty="0" smtClean="0">
                <a:latin typeface="Georgia" panose="02040502050405020303" pitchFamily="18" charset="0"/>
              </a:rPr>
              <a:t>regulations</a:t>
            </a:r>
            <a:endParaRPr lang="en-GB" dirty="0">
              <a:latin typeface="Georgia" panose="02040502050405020303" pitchFamily="18" charset="0"/>
            </a:endParaRPr>
          </a:p>
          <a:p>
            <a:endParaRPr lang="en-GB" dirty="0">
              <a:latin typeface="Georgia" panose="02040502050405020303" pitchFamily="18" charset="0"/>
            </a:endParaRPr>
          </a:p>
          <a:p>
            <a:pPr marL="0" indent="0">
              <a:buNone/>
            </a:pPr>
            <a:endParaRPr lang="en-GB" dirty="0">
              <a:latin typeface="Georgia" panose="02040502050405020303" pitchFamily="18" charset="0"/>
            </a:endParaRPr>
          </a:p>
        </p:txBody>
      </p:sp>
    </p:spTree>
    <p:extLst>
      <p:ext uri="{BB962C8B-B14F-4D97-AF65-F5344CB8AC3E}">
        <p14:creationId xmlns:p14="http://schemas.microsoft.com/office/powerpoint/2010/main" val="3114147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Data breaches</a:t>
            </a:r>
            <a:endParaRPr lang="en-GB" sz="7200" dirty="0"/>
          </a:p>
        </p:txBody>
      </p:sp>
      <p:sp>
        <p:nvSpPr>
          <p:cNvPr id="3" name="Content Placeholder 2"/>
          <p:cNvSpPr>
            <a:spLocks noGrp="1"/>
          </p:cNvSpPr>
          <p:nvPr>
            <p:ph idx="13"/>
          </p:nvPr>
        </p:nvSpPr>
        <p:spPr/>
        <p:txBody>
          <a:bodyPr>
            <a:normAutofit/>
          </a:bodyPr>
          <a:lstStyle/>
          <a:p>
            <a:pPr marL="0" indent="0" algn="ctr">
              <a:buNone/>
            </a:pPr>
            <a:r>
              <a:rPr lang="en-GB" dirty="0" smtClean="0">
                <a:latin typeface="Georgia" panose="02040502050405020303" pitchFamily="18" charset="0"/>
              </a:rPr>
              <a:t>“the </a:t>
            </a:r>
            <a:r>
              <a:rPr lang="en-GB" dirty="0">
                <a:latin typeface="Georgia" panose="02040502050405020303" pitchFamily="18" charset="0"/>
              </a:rPr>
              <a:t>accidental or unlawful destruction, loss, alteration, unauthorised disclosure of, or access to personal data</a:t>
            </a:r>
            <a:r>
              <a:rPr lang="en-GB" dirty="0" smtClean="0">
                <a:latin typeface="Georgia" panose="02040502050405020303" pitchFamily="18" charset="0"/>
              </a:rPr>
              <a:t>.”</a:t>
            </a:r>
            <a:endParaRPr lang="en-GB" dirty="0">
              <a:latin typeface="Georgia" panose="02040502050405020303" pitchFamily="18" charset="0"/>
            </a:endParaRPr>
          </a:p>
        </p:txBody>
      </p:sp>
    </p:spTree>
    <p:extLst>
      <p:ext uri="{BB962C8B-B14F-4D97-AF65-F5344CB8AC3E}">
        <p14:creationId xmlns:p14="http://schemas.microsoft.com/office/powerpoint/2010/main" val="2010833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Data breaches</a:t>
            </a:r>
            <a:endParaRPr lang="en-GB" sz="7200" dirty="0"/>
          </a:p>
        </p:txBody>
      </p:sp>
      <p:sp>
        <p:nvSpPr>
          <p:cNvPr id="3" name="Content Placeholder 2"/>
          <p:cNvSpPr>
            <a:spLocks noGrp="1"/>
          </p:cNvSpPr>
          <p:nvPr>
            <p:ph idx="13"/>
          </p:nvPr>
        </p:nvSpPr>
        <p:spPr/>
        <p:txBody>
          <a:bodyPr>
            <a:normAutofit fontScale="70000" lnSpcReduction="20000"/>
          </a:bodyPr>
          <a:lstStyle/>
          <a:p>
            <a:pPr marL="914400" indent="-914400">
              <a:buAutoNum type="arabicPeriod"/>
            </a:pPr>
            <a:r>
              <a:rPr lang="en-GB" dirty="0" smtClean="0">
                <a:latin typeface="Georgia" panose="02040502050405020303" pitchFamily="18" charset="0"/>
              </a:rPr>
              <a:t>Establish </a:t>
            </a:r>
            <a:r>
              <a:rPr lang="en-GB" dirty="0">
                <a:latin typeface="Georgia" panose="02040502050405020303" pitchFamily="18" charset="0"/>
              </a:rPr>
              <a:t>the likelihood </a:t>
            </a:r>
            <a:r>
              <a:rPr lang="en-GB" dirty="0" smtClean="0">
                <a:latin typeface="Georgia" panose="02040502050405020303" pitchFamily="18" charset="0"/>
              </a:rPr>
              <a:t>&amp; </a:t>
            </a:r>
            <a:r>
              <a:rPr lang="en-GB" dirty="0">
                <a:latin typeface="Georgia" panose="02040502050405020303" pitchFamily="18" charset="0"/>
              </a:rPr>
              <a:t>severity of the </a:t>
            </a:r>
            <a:r>
              <a:rPr lang="en-GB" dirty="0" smtClean="0">
                <a:latin typeface="Georgia" panose="02040502050405020303" pitchFamily="18" charset="0"/>
              </a:rPr>
              <a:t>risk </a:t>
            </a:r>
            <a:r>
              <a:rPr lang="en-GB" dirty="0">
                <a:latin typeface="Georgia" panose="02040502050405020303" pitchFamily="18" charset="0"/>
              </a:rPr>
              <a:t>to people’s rights and </a:t>
            </a:r>
            <a:r>
              <a:rPr lang="en-GB" dirty="0" smtClean="0">
                <a:latin typeface="Georgia" panose="02040502050405020303" pitchFamily="18" charset="0"/>
              </a:rPr>
              <a:t>freedoms</a:t>
            </a:r>
          </a:p>
          <a:p>
            <a:pPr marL="914400" indent="-914400">
              <a:buAutoNum type="arabicPeriod"/>
            </a:pPr>
            <a:r>
              <a:rPr lang="en-GB" dirty="0" smtClean="0">
                <a:latin typeface="Georgia" panose="02040502050405020303" pitchFamily="18" charset="0"/>
              </a:rPr>
              <a:t>If </a:t>
            </a:r>
            <a:r>
              <a:rPr lang="en-GB" dirty="0">
                <a:latin typeface="Georgia" panose="02040502050405020303" pitchFamily="18" charset="0"/>
              </a:rPr>
              <a:t>it’s likely that there will be a risk then you must notify the </a:t>
            </a:r>
            <a:r>
              <a:rPr lang="en-GB" dirty="0" smtClean="0">
                <a:latin typeface="Georgia" panose="02040502050405020303" pitchFamily="18" charset="0"/>
              </a:rPr>
              <a:t>ICO </a:t>
            </a:r>
            <a:r>
              <a:rPr lang="en-GB" dirty="0" smtClean="0">
                <a:solidFill>
                  <a:srgbClr val="FF0000"/>
                </a:solidFill>
                <a:latin typeface="Georgia" panose="02040502050405020303" pitchFamily="18" charset="0"/>
              </a:rPr>
              <a:t>within 72 hrs</a:t>
            </a:r>
            <a:r>
              <a:rPr lang="en-GB" dirty="0" smtClean="0">
                <a:latin typeface="Georgia" panose="02040502050405020303" pitchFamily="18" charset="0"/>
              </a:rPr>
              <a:t>. Where it’s serious, notify data subject </a:t>
            </a:r>
            <a:r>
              <a:rPr lang="en-GB" dirty="0" smtClean="0">
                <a:solidFill>
                  <a:srgbClr val="FF0000"/>
                </a:solidFill>
                <a:latin typeface="Georgia" panose="02040502050405020303" pitchFamily="18" charset="0"/>
              </a:rPr>
              <a:t>immediately</a:t>
            </a:r>
            <a:r>
              <a:rPr lang="en-GB" dirty="0" smtClean="0">
                <a:latin typeface="Georgia" panose="02040502050405020303" pitchFamily="18" charset="0"/>
              </a:rPr>
              <a:t> </a:t>
            </a:r>
          </a:p>
          <a:p>
            <a:pPr marL="914400" indent="-914400">
              <a:buAutoNum type="arabicPeriod"/>
            </a:pPr>
            <a:r>
              <a:rPr lang="en-GB" dirty="0" smtClean="0">
                <a:latin typeface="Georgia" panose="02040502050405020303" pitchFamily="18" charset="0"/>
              </a:rPr>
              <a:t>If </a:t>
            </a:r>
            <a:r>
              <a:rPr lang="en-GB" dirty="0">
                <a:latin typeface="Georgia" panose="02040502050405020303" pitchFamily="18" charset="0"/>
              </a:rPr>
              <a:t>it’s </a:t>
            </a:r>
            <a:r>
              <a:rPr lang="en-GB" dirty="0" smtClean="0">
                <a:latin typeface="Georgia" panose="02040502050405020303" pitchFamily="18" charset="0"/>
              </a:rPr>
              <a:t>unlikely, don’t report but document &amp; be willing to justify your decision</a:t>
            </a:r>
            <a:endParaRPr lang="en-GB" dirty="0">
              <a:latin typeface="Georgia" panose="02040502050405020303" pitchFamily="18" charset="0"/>
            </a:endParaRPr>
          </a:p>
        </p:txBody>
      </p:sp>
    </p:spTree>
    <p:extLst>
      <p:ext uri="{BB962C8B-B14F-4D97-AF65-F5344CB8AC3E}">
        <p14:creationId xmlns:p14="http://schemas.microsoft.com/office/powerpoint/2010/main" val="1715187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Access requests</a:t>
            </a:r>
            <a:endParaRPr lang="en-GB" sz="7200" dirty="0"/>
          </a:p>
        </p:txBody>
      </p:sp>
      <p:sp>
        <p:nvSpPr>
          <p:cNvPr id="3" name="Content Placeholder 2"/>
          <p:cNvSpPr>
            <a:spLocks noGrp="1"/>
          </p:cNvSpPr>
          <p:nvPr>
            <p:ph idx="13"/>
          </p:nvPr>
        </p:nvSpPr>
        <p:spPr/>
        <p:txBody>
          <a:bodyPr>
            <a:normAutofit fontScale="70000" lnSpcReduction="20000"/>
          </a:bodyPr>
          <a:lstStyle/>
          <a:p>
            <a:pPr>
              <a:buFont typeface="Arial" charset="0"/>
              <a:buChar char="•"/>
            </a:pPr>
            <a:r>
              <a:rPr lang="en-GB" dirty="0" smtClean="0">
                <a:latin typeface="Georgia" panose="02040502050405020303" pitchFamily="18" charset="0"/>
              </a:rPr>
              <a:t>Individuals have right to obtain:</a:t>
            </a:r>
          </a:p>
          <a:p>
            <a:pPr>
              <a:buFontTx/>
              <a:buChar char="-"/>
            </a:pPr>
            <a:r>
              <a:rPr lang="en-GB" dirty="0" smtClean="0">
                <a:latin typeface="Georgia" panose="02040502050405020303" pitchFamily="18" charset="0"/>
              </a:rPr>
              <a:t>confirmation </a:t>
            </a:r>
            <a:r>
              <a:rPr lang="en-GB" dirty="0">
                <a:latin typeface="Georgia" panose="02040502050405020303" pitchFamily="18" charset="0"/>
              </a:rPr>
              <a:t>that their data is being </a:t>
            </a:r>
            <a:r>
              <a:rPr lang="en-GB" dirty="0" smtClean="0">
                <a:latin typeface="Georgia" panose="02040502050405020303" pitchFamily="18" charset="0"/>
              </a:rPr>
              <a:t>processed</a:t>
            </a:r>
          </a:p>
          <a:p>
            <a:pPr>
              <a:buFontTx/>
              <a:buChar char="-"/>
            </a:pPr>
            <a:r>
              <a:rPr lang="en-GB" dirty="0" smtClean="0">
                <a:latin typeface="Georgia" panose="02040502050405020303" pitchFamily="18" charset="0"/>
              </a:rPr>
              <a:t>access </a:t>
            </a:r>
            <a:r>
              <a:rPr lang="en-GB" dirty="0">
                <a:latin typeface="Georgia" panose="02040502050405020303" pitchFamily="18" charset="0"/>
              </a:rPr>
              <a:t>to their personal </a:t>
            </a:r>
            <a:r>
              <a:rPr lang="en-GB" dirty="0" smtClean="0">
                <a:latin typeface="Georgia" panose="02040502050405020303" pitchFamily="18" charset="0"/>
              </a:rPr>
              <a:t>data</a:t>
            </a:r>
          </a:p>
          <a:p>
            <a:pPr>
              <a:buFontTx/>
              <a:buChar char="-"/>
            </a:pPr>
            <a:r>
              <a:rPr lang="en-GB" dirty="0" smtClean="0">
                <a:latin typeface="Georgia" panose="02040502050405020303" pitchFamily="18" charset="0"/>
              </a:rPr>
              <a:t>other info related to privacy and use of their data</a:t>
            </a:r>
          </a:p>
          <a:p>
            <a:pPr>
              <a:buFont typeface="Arial" charset="0"/>
              <a:buChar char="•"/>
            </a:pPr>
            <a:r>
              <a:rPr lang="en-GB" dirty="0" smtClean="0">
                <a:latin typeface="Georgia" panose="02040502050405020303" pitchFamily="18" charset="0"/>
              </a:rPr>
              <a:t>Free of charge - unless excessive</a:t>
            </a:r>
          </a:p>
          <a:p>
            <a:pPr>
              <a:buFont typeface="Arial" charset="0"/>
              <a:buChar char="•"/>
            </a:pPr>
            <a:r>
              <a:rPr lang="en-GB" dirty="0" smtClean="0">
                <a:latin typeface="Georgia" panose="02040502050405020303" pitchFamily="18" charset="0"/>
              </a:rPr>
              <a:t>Respond within one month - unless complex</a:t>
            </a:r>
            <a:endParaRPr lang="en-GB" dirty="0">
              <a:latin typeface="Georgia" panose="02040502050405020303" pitchFamily="18" charset="0"/>
            </a:endParaRPr>
          </a:p>
        </p:txBody>
      </p:sp>
    </p:spTree>
    <p:extLst>
      <p:ext uri="{BB962C8B-B14F-4D97-AF65-F5344CB8AC3E}">
        <p14:creationId xmlns:p14="http://schemas.microsoft.com/office/powerpoint/2010/main" val="1692142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4800" dirty="0" smtClean="0"/>
              <a:t>Data protection impact assessment</a:t>
            </a:r>
            <a:endParaRPr lang="en-GB" sz="4800" dirty="0"/>
          </a:p>
        </p:txBody>
      </p:sp>
      <p:sp>
        <p:nvSpPr>
          <p:cNvPr id="3" name="Content Placeholder 2"/>
          <p:cNvSpPr>
            <a:spLocks noGrp="1"/>
          </p:cNvSpPr>
          <p:nvPr>
            <p:ph idx="13"/>
          </p:nvPr>
        </p:nvSpPr>
        <p:spPr>
          <a:xfrm>
            <a:off x="755576" y="1412776"/>
            <a:ext cx="7941568" cy="4525963"/>
          </a:xfrm>
        </p:spPr>
        <p:txBody>
          <a:bodyPr>
            <a:noAutofit/>
          </a:bodyPr>
          <a:lstStyle/>
          <a:p>
            <a:r>
              <a:rPr lang="en-GB" sz="2200" dirty="0">
                <a:latin typeface="Georgia" panose="02040502050405020303" pitchFamily="18" charset="0"/>
              </a:rPr>
              <a:t>I</a:t>
            </a:r>
            <a:r>
              <a:rPr lang="en-GB" sz="2200" dirty="0" smtClean="0">
                <a:latin typeface="Georgia" panose="02040502050405020303" pitchFamily="18" charset="0"/>
              </a:rPr>
              <a:t>dentify &amp; </a:t>
            </a:r>
            <a:r>
              <a:rPr lang="en-GB" sz="2200" dirty="0">
                <a:latin typeface="Georgia" panose="02040502050405020303" pitchFamily="18" charset="0"/>
              </a:rPr>
              <a:t>minimise </a:t>
            </a:r>
            <a:r>
              <a:rPr lang="en-GB" sz="2200" dirty="0" smtClean="0">
                <a:latin typeface="Georgia" panose="02040502050405020303" pitchFamily="18" charset="0"/>
              </a:rPr>
              <a:t>data </a:t>
            </a:r>
            <a:r>
              <a:rPr lang="en-GB" sz="2200" dirty="0">
                <a:latin typeface="Georgia" panose="02040502050405020303" pitchFamily="18" charset="0"/>
              </a:rPr>
              <a:t>protection risks of a </a:t>
            </a:r>
            <a:r>
              <a:rPr lang="en-GB" sz="2200" dirty="0" smtClean="0">
                <a:latin typeface="Georgia" panose="02040502050405020303" pitchFamily="18" charset="0"/>
              </a:rPr>
              <a:t>project</a:t>
            </a:r>
            <a:endParaRPr lang="en-GB" sz="2200" dirty="0">
              <a:latin typeface="Georgia" panose="02040502050405020303" pitchFamily="18" charset="0"/>
            </a:endParaRPr>
          </a:p>
          <a:p>
            <a:r>
              <a:rPr lang="en-GB" sz="2200" dirty="0" smtClean="0">
                <a:latin typeface="Georgia" panose="02040502050405020303" pitchFamily="18" charset="0"/>
              </a:rPr>
              <a:t>Applicable for certain </a:t>
            </a:r>
            <a:r>
              <a:rPr lang="en-GB" sz="2200" dirty="0">
                <a:latin typeface="Georgia" panose="02040502050405020303" pitchFamily="18" charset="0"/>
              </a:rPr>
              <a:t>listed types of processing, </a:t>
            </a:r>
            <a:r>
              <a:rPr lang="en-GB" sz="2200" dirty="0" smtClean="0">
                <a:latin typeface="Georgia" panose="02040502050405020303" pitchFamily="18" charset="0"/>
              </a:rPr>
              <a:t>high risk processing or a major </a:t>
            </a:r>
            <a:r>
              <a:rPr lang="en-GB" sz="2200" dirty="0">
                <a:latin typeface="Georgia" panose="02040502050405020303" pitchFamily="18" charset="0"/>
              </a:rPr>
              <a:t>project which requires the processing of personal </a:t>
            </a:r>
            <a:r>
              <a:rPr lang="en-GB" sz="2200" dirty="0" smtClean="0">
                <a:latin typeface="Georgia" panose="02040502050405020303" pitchFamily="18" charset="0"/>
              </a:rPr>
              <a:t>data</a:t>
            </a:r>
            <a:endParaRPr lang="en-GB" sz="2200" dirty="0">
              <a:latin typeface="Georgia" panose="02040502050405020303" pitchFamily="18" charset="0"/>
            </a:endParaRPr>
          </a:p>
          <a:p>
            <a:r>
              <a:rPr lang="en-GB" sz="2200" dirty="0" smtClean="0">
                <a:latin typeface="Georgia" panose="02040502050405020303" pitchFamily="18" charset="0"/>
              </a:rPr>
              <a:t>A </a:t>
            </a:r>
            <a:r>
              <a:rPr lang="en-GB" sz="2200" dirty="0">
                <a:latin typeface="Georgia" panose="02040502050405020303" pitchFamily="18" charset="0"/>
              </a:rPr>
              <a:t>DPIA must:</a:t>
            </a:r>
          </a:p>
          <a:p>
            <a:pPr lvl="1"/>
            <a:r>
              <a:rPr lang="en-GB" sz="2200" dirty="0"/>
              <a:t>describe the nature, scope, context and purposes of the processing;</a:t>
            </a:r>
          </a:p>
          <a:p>
            <a:pPr lvl="1"/>
            <a:r>
              <a:rPr lang="en-GB" sz="2200" dirty="0"/>
              <a:t>assess necessity, proportionality and compliance measures;</a:t>
            </a:r>
          </a:p>
          <a:p>
            <a:pPr lvl="1"/>
            <a:r>
              <a:rPr lang="en-GB" sz="2200" dirty="0"/>
              <a:t>identify and assess risks to individuals; and</a:t>
            </a:r>
          </a:p>
          <a:p>
            <a:pPr lvl="1"/>
            <a:r>
              <a:rPr lang="en-GB" sz="2200" dirty="0"/>
              <a:t>identify any additional measures to mitigate those risks.</a:t>
            </a:r>
          </a:p>
          <a:p>
            <a:r>
              <a:rPr lang="en-GB" sz="2200" dirty="0" smtClean="0">
                <a:latin typeface="Georgia" panose="02040502050405020303" pitchFamily="18" charset="0"/>
              </a:rPr>
              <a:t>If </a:t>
            </a:r>
            <a:r>
              <a:rPr lang="en-GB" sz="2200" dirty="0">
                <a:latin typeface="Georgia" panose="02040502050405020303" pitchFamily="18" charset="0"/>
              </a:rPr>
              <a:t>you identify a high risk and you cannot mitigate that risk, you must consult the ICO before starting the processing.</a:t>
            </a:r>
          </a:p>
        </p:txBody>
      </p:sp>
    </p:spTree>
    <p:extLst>
      <p:ext uri="{BB962C8B-B14F-4D97-AF65-F5344CB8AC3E}">
        <p14:creationId xmlns:p14="http://schemas.microsoft.com/office/powerpoint/2010/main" val="3431871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Data protection officer</a:t>
            </a:r>
            <a:endParaRPr lang="en-GB" sz="7200" dirty="0"/>
          </a:p>
        </p:txBody>
      </p:sp>
      <p:sp>
        <p:nvSpPr>
          <p:cNvPr id="3" name="Content Placeholder 2"/>
          <p:cNvSpPr>
            <a:spLocks noGrp="1"/>
          </p:cNvSpPr>
          <p:nvPr>
            <p:ph idx="13"/>
          </p:nvPr>
        </p:nvSpPr>
        <p:spPr/>
        <p:txBody>
          <a:bodyPr>
            <a:normAutofit fontScale="92500" lnSpcReduction="10000"/>
          </a:bodyPr>
          <a:lstStyle/>
          <a:p>
            <a:r>
              <a:rPr lang="en-GB" dirty="0" smtClean="0">
                <a:latin typeface="Georgia" panose="02040502050405020303" pitchFamily="18" charset="0"/>
              </a:rPr>
              <a:t>Not required for parishes under GDPR, but good practice to have a named person responsible for data</a:t>
            </a:r>
          </a:p>
          <a:p>
            <a:r>
              <a:rPr lang="en-GB" dirty="0" smtClean="0">
                <a:latin typeface="Georgia" panose="02040502050405020303" pitchFamily="18" charset="0"/>
              </a:rPr>
              <a:t>Diocesan DPO – Anna Drew (07753454586 / adrew@diocant.org)</a:t>
            </a:r>
            <a:endParaRPr lang="en-GB" dirty="0">
              <a:latin typeface="Georgia" panose="02040502050405020303" pitchFamily="18" charset="0"/>
            </a:endParaRPr>
          </a:p>
        </p:txBody>
      </p:sp>
    </p:spTree>
    <p:extLst>
      <p:ext uri="{BB962C8B-B14F-4D97-AF65-F5344CB8AC3E}">
        <p14:creationId xmlns:p14="http://schemas.microsoft.com/office/powerpoint/2010/main" val="67495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1332310" y="1655763"/>
            <a:ext cx="6788943" cy="4525962"/>
          </a:xfrm>
        </p:spPr>
      </p:pic>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WHAT ABOUT BREXIT?</a:t>
            </a:r>
            <a:endParaRPr lang="en-GB" sz="7200" dirty="0"/>
          </a:p>
        </p:txBody>
      </p:sp>
    </p:spTree>
    <p:extLst>
      <p:ext uri="{BB962C8B-B14F-4D97-AF65-F5344CB8AC3E}">
        <p14:creationId xmlns:p14="http://schemas.microsoft.com/office/powerpoint/2010/main" val="841767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It’s going to be okay</a:t>
            </a:r>
            <a:endParaRPr lang="en-GB" sz="7200" dirty="0"/>
          </a:p>
        </p:txBody>
      </p:sp>
      <p:pic>
        <p:nvPicPr>
          <p:cNvPr id="5" name="Content Placeholder 4"/>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851726" y="1655763"/>
            <a:ext cx="7750111" cy="4525962"/>
          </a:xfrm>
        </p:spPr>
      </p:pic>
    </p:spTree>
    <p:extLst>
      <p:ext uri="{BB962C8B-B14F-4D97-AF65-F5344CB8AC3E}">
        <p14:creationId xmlns:p14="http://schemas.microsoft.com/office/powerpoint/2010/main" val="460646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What to do now</a:t>
            </a:r>
            <a:endParaRPr lang="en-GB" sz="7200" dirty="0"/>
          </a:p>
        </p:txBody>
      </p:sp>
      <p:sp>
        <p:nvSpPr>
          <p:cNvPr id="3" name="Content Placeholder 2"/>
          <p:cNvSpPr>
            <a:spLocks noGrp="1"/>
          </p:cNvSpPr>
          <p:nvPr>
            <p:ph idx="13"/>
          </p:nvPr>
        </p:nvSpPr>
        <p:spPr/>
        <p:txBody>
          <a:bodyPr>
            <a:normAutofit fontScale="70000" lnSpcReduction="20000"/>
          </a:bodyPr>
          <a:lstStyle/>
          <a:p>
            <a:pPr marL="914400" indent="-914400">
              <a:buAutoNum type="arabicPeriod"/>
            </a:pPr>
            <a:r>
              <a:rPr lang="en-GB" b="1" dirty="0" smtClean="0">
                <a:latin typeface="Georgia" panose="02040502050405020303" pitchFamily="18" charset="0"/>
              </a:rPr>
              <a:t>Audit</a:t>
            </a:r>
            <a:r>
              <a:rPr lang="en-GB" dirty="0" smtClean="0">
                <a:latin typeface="Georgia" panose="02040502050405020303" pitchFamily="18" charset="0"/>
              </a:rPr>
              <a:t>: what data do you hold? How secure is it? Who do you share it with? What consent do you have?</a:t>
            </a:r>
          </a:p>
          <a:p>
            <a:pPr marL="914400" indent="-914400">
              <a:buAutoNum type="arabicPeriod"/>
            </a:pPr>
            <a:r>
              <a:rPr lang="en-GB" b="1" dirty="0" smtClean="0">
                <a:latin typeface="Georgia" panose="02040502050405020303" pitchFamily="18" charset="0"/>
              </a:rPr>
              <a:t>Update</a:t>
            </a:r>
            <a:r>
              <a:rPr lang="en-GB" dirty="0" smtClean="0">
                <a:latin typeface="Georgia" panose="02040502050405020303" pitchFamily="18" charset="0"/>
              </a:rPr>
              <a:t> systems, forms &amp; policies</a:t>
            </a:r>
          </a:p>
          <a:p>
            <a:pPr marL="914400" indent="-914400">
              <a:buAutoNum type="arabicPeriod"/>
            </a:pPr>
            <a:r>
              <a:rPr lang="en-GB" b="1" dirty="0" smtClean="0">
                <a:latin typeface="Georgia" panose="02040502050405020303" pitchFamily="18" charset="0"/>
              </a:rPr>
              <a:t>Train</a:t>
            </a:r>
            <a:r>
              <a:rPr lang="en-GB" dirty="0" smtClean="0">
                <a:latin typeface="Georgia" panose="02040502050405020303" pitchFamily="18" charset="0"/>
              </a:rPr>
              <a:t>/advise those who handle data</a:t>
            </a:r>
          </a:p>
          <a:p>
            <a:pPr marL="914400" indent="-914400">
              <a:buAutoNum type="arabicPeriod"/>
            </a:pPr>
            <a:r>
              <a:rPr lang="en-GB" b="1" dirty="0" smtClean="0">
                <a:latin typeface="Georgia" panose="02040502050405020303" pitchFamily="18" charset="0"/>
              </a:rPr>
              <a:t>Check </a:t>
            </a:r>
            <a:r>
              <a:rPr lang="en-GB" dirty="0" smtClean="0">
                <a:latin typeface="Georgia" panose="02040502050405020303" pitchFamily="18" charset="0"/>
              </a:rPr>
              <a:t>that data processors are GDPR compliant</a:t>
            </a:r>
          </a:p>
          <a:p>
            <a:pPr marL="914400" indent="-914400">
              <a:buAutoNum type="arabicPeriod"/>
            </a:pPr>
            <a:r>
              <a:rPr lang="en-GB" b="1" dirty="0" smtClean="0">
                <a:latin typeface="Georgia" panose="02040502050405020303" pitchFamily="18" charset="0"/>
              </a:rPr>
              <a:t>Document</a:t>
            </a:r>
            <a:r>
              <a:rPr lang="en-GB" dirty="0" smtClean="0">
                <a:latin typeface="Georgia" panose="02040502050405020303" pitchFamily="18" charset="0"/>
              </a:rPr>
              <a:t> everything</a:t>
            </a:r>
          </a:p>
          <a:p>
            <a:pPr marL="0" indent="0">
              <a:buNone/>
            </a:pPr>
            <a:endParaRPr lang="en-GB" dirty="0">
              <a:latin typeface="Georgia" panose="02040502050405020303" pitchFamily="18" charset="0"/>
            </a:endParaRPr>
          </a:p>
        </p:txBody>
      </p:sp>
    </p:spTree>
    <p:extLst>
      <p:ext uri="{BB962C8B-B14F-4D97-AF65-F5344CB8AC3E}">
        <p14:creationId xmlns:p14="http://schemas.microsoft.com/office/powerpoint/2010/main" val="2269183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consider:</a:t>
            </a:r>
            <a:endParaRPr lang="en-GB" sz="7200" dirty="0"/>
          </a:p>
        </p:txBody>
      </p:sp>
      <p:sp>
        <p:nvSpPr>
          <p:cNvPr id="3" name="Content Placeholder 2"/>
          <p:cNvSpPr>
            <a:spLocks noGrp="1"/>
          </p:cNvSpPr>
          <p:nvPr>
            <p:ph idx="13"/>
          </p:nvPr>
        </p:nvSpPr>
        <p:spPr/>
        <p:txBody>
          <a:bodyPr>
            <a:normAutofit fontScale="77500" lnSpcReduction="20000"/>
          </a:bodyPr>
          <a:lstStyle/>
          <a:p>
            <a:pPr marL="914400" indent="-914400">
              <a:buAutoNum type="arabicPeriod"/>
            </a:pPr>
            <a:r>
              <a:rPr lang="en-GB" dirty="0" smtClean="0">
                <a:latin typeface="Georgia" panose="02040502050405020303" pitchFamily="18" charset="0"/>
              </a:rPr>
              <a:t>Is what I’m doing in accordance with the Data Protection principles? </a:t>
            </a:r>
          </a:p>
          <a:p>
            <a:pPr marL="914400" indent="-914400">
              <a:buAutoNum type="arabicPeriod"/>
            </a:pPr>
            <a:r>
              <a:rPr lang="en-GB" dirty="0" smtClean="0">
                <a:latin typeface="Georgia" panose="02040502050405020303" pitchFamily="18" charset="0"/>
              </a:rPr>
              <a:t>Am I upholding the terms of our Privacy Notice?</a:t>
            </a:r>
          </a:p>
          <a:p>
            <a:pPr marL="914400" indent="-914400">
              <a:buAutoNum type="arabicPeriod"/>
            </a:pPr>
            <a:r>
              <a:rPr lang="en-GB" dirty="0" smtClean="0">
                <a:latin typeface="Georgia" panose="02040502050405020303" pitchFamily="18" charset="0"/>
              </a:rPr>
              <a:t>If someone made a subject access request, is there anything I’d wish I’d done differently or would find hard to justify?</a:t>
            </a:r>
            <a:endParaRPr lang="en-GB" dirty="0">
              <a:latin typeface="Georgia" panose="02040502050405020303" pitchFamily="18" charset="0"/>
            </a:endParaRPr>
          </a:p>
        </p:txBody>
      </p:sp>
    </p:spTree>
    <p:extLst>
      <p:ext uri="{BB962C8B-B14F-4D97-AF65-F5344CB8AC3E}">
        <p14:creationId xmlns:p14="http://schemas.microsoft.com/office/powerpoint/2010/main" val="531546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resources</a:t>
            </a:r>
            <a:endParaRPr lang="en-GB" sz="7200" dirty="0"/>
          </a:p>
        </p:txBody>
      </p:sp>
      <p:sp>
        <p:nvSpPr>
          <p:cNvPr id="3" name="Content Placeholder 2"/>
          <p:cNvSpPr>
            <a:spLocks noGrp="1"/>
          </p:cNvSpPr>
          <p:nvPr>
            <p:ph idx="13"/>
          </p:nvPr>
        </p:nvSpPr>
        <p:spPr/>
        <p:txBody>
          <a:bodyPr>
            <a:normAutofit fontScale="40000" lnSpcReduction="20000"/>
          </a:bodyPr>
          <a:lstStyle/>
          <a:p>
            <a:pPr lvl="0"/>
            <a:r>
              <a:rPr lang="en-GB" sz="7000" dirty="0">
                <a:latin typeface="Georgia" panose="02040502050405020303" pitchFamily="18" charset="0"/>
              </a:rPr>
              <a:t>GDPR Checklist </a:t>
            </a:r>
            <a:r>
              <a:rPr lang="en-GB" sz="7000" dirty="0" smtClean="0">
                <a:latin typeface="Georgia" panose="02040502050405020303" pitchFamily="18" charset="0"/>
              </a:rPr>
              <a:t>GDPR </a:t>
            </a:r>
            <a:r>
              <a:rPr lang="en-GB" sz="7000" dirty="0">
                <a:latin typeface="Georgia" panose="02040502050405020303" pitchFamily="18" charset="0"/>
              </a:rPr>
              <a:t>&amp; Safeguarding: advice from the Nation </a:t>
            </a:r>
            <a:r>
              <a:rPr lang="en-GB" sz="7000" dirty="0" smtClean="0">
                <a:latin typeface="Georgia" panose="02040502050405020303" pitchFamily="18" charset="0"/>
              </a:rPr>
              <a:t>Church</a:t>
            </a:r>
            <a:endParaRPr lang="en-GB" sz="7000" dirty="0">
              <a:latin typeface="Georgia" panose="02040502050405020303" pitchFamily="18" charset="0"/>
            </a:endParaRPr>
          </a:p>
          <a:p>
            <a:pPr lvl="0"/>
            <a:r>
              <a:rPr lang="en-GB" sz="7000" dirty="0">
                <a:latin typeface="Georgia" panose="02040502050405020303" pitchFamily="18" charset="0"/>
              </a:rPr>
              <a:t>Parish Data Audit Form </a:t>
            </a:r>
            <a:endParaRPr lang="en-GB" sz="7000" dirty="0" smtClean="0">
              <a:latin typeface="Georgia" panose="02040502050405020303" pitchFamily="18" charset="0"/>
            </a:endParaRPr>
          </a:p>
          <a:p>
            <a:pPr lvl="0"/>
            <a:r>
              <a:rPr lang="en-GB" sz="7000" dirty="0" smtClean="0">
                <a:latin typeface="Georgia" panose="02040502050405020303" pitchFamily="18" charset="0"/>
              </a:rPr>
              <a:t>Care </a:t>
            </a:r>
            <a:r>
              <a:rPr lang="en-GB" sz="7000" dirty="0">
                <a:latin typeface="Georgia" panose="02040502050405020303" pitchFamily="18" charset="0"/>
              </a:rPr>
              <a:t>of Parish </a:t>
            </a:r>
            <a:r>
              <a:rPr lang="en-GB" sz="7000" dirty="0" smtClean="0">
                <a:latin typeface="Georgia" panose="02040502050405020303" pitchFamily="18" charset="0"/>
              </a:rPr>
              <a:t>Records</a:t>
            </a:r>
            <a:endParaRPr lang="en-GB" sz="7000" dirty="0">
              <a:latin typeface="Georgia" panose="02040502050405020303" pitchFamily="18" charset="0"/>
            </a:endParaRPr>
          </a:p>
          <a:p>
            <a:pPr lvl="0"/>
            <a:r>
              <a:rPr lang="en-GB" sz="7000" dirty="0">
                <a:latin typeface="Georgia" panose="02040502050405020303" pitchFamily="18" charset="0"/>
              </a:rPr>
              <a:t>Parish Consent Form Template </a:t>
            </a:r>
            <a:endParaRPr lang="en-GB" sz="7000" dirty="0" smtClean="0">
              <a:latin typeface="Georgia" panose="02040502050405020303" pitchFamily="18" charset="0"/>
            </a:endParaRPr>
          </a:p>
          <a:p>
            <a:pPr lvl="0"/>
            <a:r>
              <a:rPr lang="en-GB" sz="7000" dirty="0" smtClean="0">
                <a:latin typeface="Georgia" panose="02040502050405020303" pitchFamily="18" charset="0"/>
              </a:rPr>
              <a:t>Parish </a:t>
            </a:r>
            <a:r>
              <a:rPr lang="en-GB" sz="7000" dirty="0">
                <a:latin typeface="Georgia" panose="02040502050405020303" pitchFamily="18" charset="0"/>
              </a:rPr>
              <a:t>Privacy Notice Template (non-role holders)</a:t>
            </a:r>
          </a:p>
          <a:p>
            <a:pPr lvl="0"/>
            <a:r>
              <a:rPr lang="en-GB" sz="7000" dirty="0">
                <a:latin typeface="Georgia" panose="02040502050405020303" pitchFamily="18" charset="0"/>
              </a:rPr>
              <a:t>Parish Privacy Notice Template (role holders) </a:t>
            </a:r>
          </a:p>
          <a:p>
            <a:pPr lvl="0"/>
            <a:r>
              <a:rPr lang="en-GB" sz="7000" dirty="0">
                <a:latin typeface="Georgia" panose="02040502050405020303" pitchFamily="18" charset="0"/>
              </a:rPr>
              <a:t>DPIA Checklist</a:t>
            </a:r>
          </a:p>
          <a:p>
            <a:pPr lvl="0"/>
            <a:r>
              <a:rPr lang="en-GB" sz="7000" dirty="0">
                <a:latin typeface="Georgia" panose="02040502050405020303" pitchFamily="18" charset="0"/>
              </a:rPr>
              <a:t>Template Baptism Contact Form</a:t>
            </a:r>
          </a:p>
          <a:p>
            <a:pPr>
              <a:buFont typeface="Arial" charset="0"/>
              <a:buChar char="•"/>
            </a:pPr>
            <a:endParaRPr lang="en-GB" dirty="0">
              <a:latin typeface="Georgia" panose="02040502050405020303" pitchFamily="18" charset="0"/>
            </a:endParaRPr>
          </a:p>
        </p:txBody>
      </p:sp>
    </p:spTree>
    <p:extLst>
      <p:ext uri="{BB962C8B-B14F-4D97-AF65-F5344CB8AC3E}">
        <p14:creationId xmlns:p14="http://schemas.microsoft.com/office/powerpoint/2010/main" val="1799660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r>
              <a:rPr lang="en-GB" sz="3600" dirty="0" smtClean="0">
                <a:hlinkClick r:id="rId3"/>
              </a:rPr>
              <a:t>www.canterburydiocese.org/gdpr</a:t>
            </a:r>
            <a:endParaRPr lang="en-GB" sz="3600" dirty="0" smtClean="0"/>
          </a:p>
          <a:p>
            <a:r>
              <a:rPr lang="en-GB" sz="3600" dirty="0" smtClean="0">
                <a:hlinkClick r:id="rId4"/>
              </a:rPr>
              <a:t>www.gdprforchurches.org.uk</a:t>
            </a:r>
            <a:endParaRPr lang="en-GB" sz="3600" dirty="0" smtClean="0"/>
          </a:p>
          <a:p>
            <a:r>
              <a:rPr lang="en-GB" sz="3600" dirty="0" smtClean="0">
                <a:hlinkClick r:id="rId5"/>
              </a:rPr>
              <a:t>www.parishresources.org.uk/gdpr</a:t>
            </a:r>
            <a:endParaRPr lang="en-GB" sz="3600" dirty="0" smtClean="0"/>
          </a:p>
          <a:p>
            <a:r>
              <a:rPr lang="en-GB" sz="3600" dirty="0" smtClean="0">
                <a:hlinkClick r:id="rId6"/>
              </a:rPr>
              <a:t>www.churchofengland.org/more/libraries-and-archives/records-management-guides</a:t>
            </a:r>
            <a:endParaRPr lang="en-GB" sz="3600" dirty="0" smtClean="0"/>
          </a:p>
          <a:p>
            <a:r>
              <a:rPr lang="en-GB" sz="3600" dirty="0" smtClean="0">
                <a:hlinkClick r:id="rId7"/>
              </a:rPr>
              <a:t>www.ico.org.uk/for-organisations/guide-to-the-general-data-protection-regulation-gdpr/</a:t>
            </a:r>
            <a:endParaRPr lang="en-GB" sz="3600" dirty="0" smtClean="0"/>
          </a:p>
          <a:p>
            <a:pPr marL="0" indent="0">
              <a:buNone/>
            </a:pPr>
            <a:endParaRPr lang="en-GB" sz="3600" dirty="0" smtClean="0"/>
          </a:p>
          <a:p>
            <a:pPr marL="0" indent="0">
              <a:buNone/>
            </a:pPr>
            <a:endParaRPr lang="en-GB" dirty="0"/>
          </a:p>
        </p:txBody>
      </p:sp>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USEFUL LINKS</a:t>
            </a:r>
            <a:endParaRPr lang="en-GB" sz="7200" dirty="0"/>
          </a:p>
        </p:txBody>
      </p:sp>
    </p:spTree>
    <p:extLst>
      <p:ext uri="{BB962C8B-B14F-4D97-AF65-F5344CB8AC3E}">
        <p14:creationId xmlns:p14="http://schemas.microsoft.com/office/powerpoint/2010/main" val="62629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Questions?</a:t>
            </a:r>
            <a:endParaRPr lang="en-GB" sz="7200" dirty="0"/>
          </a:p>
        </p:txBody>
      </p:sp>
      <p:pic>
        <p:nvPicPr>
          <p:cNvPr id="2" name="Content Placeholder 1"/>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988394" y="1655763"/>
            <a:ext cx="7476775" cy="4525962"/>
          </a:xfrm>
        </p:spPr>
      </p:pic>
    </p:spTree>
    <p:extLst>
      <p:ext uri="{BB962C8B-B14F-4D97-AF65-F5344CB8AC3E}">
        <p14:creationId xmlns:p14="http://schemas.microsoft.com/office/powerpoint/2010/main" val="2733775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Key terms</a:t>
            </a:r>
            <a:endParaRPr lang="en-GB" sz="7200" dirty="0"/>
          </a:p>
        </p:txBody>
      </p:sp>
      <p:sp>
        <p:nvSpPr>
          <p:cNvPr id="3" name="Content Placeholder 2"/>
          <p:cNvSpPr>
            <a:spLocks noGrp="1"/>
          </p:cNvSpPr>
          <p:nvPr>
            <p:ph idx="13"/>
          </p:nvPr>
        </p:nvSpPr>
        <p:spPr/>
        <p:txBody>
          <a:bodyPr>
            <a:normAutofit fontScale="55000" lnSpcReduction="20000"/>
          </a:bodyPr>
          <a:lstStyle/>
          <a:p>
            <a:r>
              <a:rPr lang="en-GB" b="1" dirty="0">
                <a:solidFill>
                  <a:srgbClr val="FF0000"/>
                </a:solidFill>
                <a:latin typeface="Georgia" panose="02040502050405020303" pitchFamily="18" charset="0"/>
              </a:rPr>
              <a:t>Personal </a:t>
            </a:r>
            <a:r>
              <a:rPr lang="en-GB" b="1" dirty="0" smtClean="0">
                <a:solidFill>
                  <a:srgbClr val="FF0000"/>
                </a:solidFill>
                <a:latin typeface="Georgia" panose="02040502050405020303" pitchFamily="18" charset="0"/>
              </a:rPr>
              <a:t>data</a:t>
            </a:r>
            <a:r>
              <a:rPr lang="en-GB" dirty="0" smtClean="0">
                <a:latin typeface="Georgia" panose="02040502050405020303" pitchFamily="18" charset="0"/>
              </a:rPr>
              <a:t>: information </a:t>
            </a:r>
            <a:r>
              <a:rPr lang="en-GB" dirty="0">
                <a:latin typeface="Georgia" panose="02040502050405020303" pitchFamily="18" charset="0"/>
              </a:rPr>
              <a:t>about a living individual which is capable of identifying that individual</a:t>
            </a:r>
            <a:r>
              <a:rPr lang="en-GB" dirty="0" smtClean="0">
                <a:latin typeface="Georgia" panose="02040502050405020303" pitchFamily="18" charset="0"/>
              </a:rPr>
              <a:t>. Data subject</a:t>
            </a:r>
          </a:p>
          <a:p>
            <a:r>
              <a:rPr lang="en-GB" b="1" dirty="0" smtClean="0">
                <a:solidFill>
                  <a:srgbClr val="FF0000"/>
                </a:solidFill>
                <a:latin typeface="Georgia" panose="02040502050405020303" pitchFamily="18" charset="0"/>
              </a:rPr>
              <a:t>Data subject</a:t>
            </a:r>
            <a:r>
              <a:rPr lang="en-GB" dirty="0" smtClean="0">
                <a:latin typeface="Georgia" panose="02040502050405020303" pitchFamily="18" charset="0"/>
              </a:rPr>
              <a:t>: person about whom personal data is processed</a:t>
            </a:r>
          </a:p>
          <a:p>
            <a:r>
              <a:rPr lang="en-GB" b="1" dirty="0" smtClean="0">
                <a:solidFill>
                  <a:srgbClr val="FF0000"/>
                </a:solidFill>
                <a:latin typeface="Georgia" panose="02040502050405020303" pitchFamily="18" charset="0"/>
              </a:rPr>
              <a:t>Data controller</a:t>
            </a:r>
            <a:r>
              <a:rPr lang="en-GB" dirty="0">
                <a:latin typeface="Georgia" panose="02040502050405020303" pitchFamily="18" charset="0"/>
              </a:rPr>
              <a:t>: </a:t>
            </a:r>
            <a:r>
              <a:rPr lang="en-GB" dirty="0" smtClean="0">
                <a:latin typeface="Georgia" panose="02040502050405020303" pitchFamily="18" charset="0"/>
              </a:rPr>
              <a:t>person/organisation </a:t>
            </a:r>
            <a:r>
              <a:rPr lang="en-GB" dirty="0">
                <a:latin typeface="Georgia" panose="02040502050405020303" pitchFamily="18" charset="0"/>
              </a:rPr>
              <a:t>who determines the how and what of data </a:t>
            </a:r>
            <a:r>
              <a:rPr lang="en-GB" dirty="0" smtClean="0">
                <a:latin typeface="Georgia" panose="02040502050405020303" pitchFamily="18" charset="0"/>
              </a:rPr>
              <a:t>processing</a:t>
            </a:r>
          </a:p>
          <a:p>
            <a:r>
              <a:rPr lang="en-GB" b="1" dirty="0" smtClean="0">
                <a:solidFill>
                  <a:srgbClr val="FF0000"/>
                </a:solidFill>
                <a:latin typeface="Georgia" panose="02040502050405020303" pitchFamily="18" charset="0"/>
              </a:rPr>
              <a:t>Data processor</a:t>
            </a:r>
            <a:r>
              <a:rPr lang="en-GB" dirty="0">
                <a:latin typeface="Georgia" panose="02040502050405020303" pitchFamily="18" charset="0"/>
              </a:rPr>
              <a:t>: responsible for processing personal data on behalf of a controller</a:t>
            </a:r>
            <a:endParaRPr lang="en-GB" dirty="0" smtClean="0">
              <a:latin typeface="Georgia" panose="02040502050405020303" pitchFamily="18" charset="0"/>
            </a:endParaRPr>
          </a:p>
          <a:p>
            <a:r>
              <a:rPr lang="en-GB" b="1" dirty="0" smtClean="0">
                <a:solidFill>
                  <a:srgbClr val="FF0000"/>
                </a:solidFill>
                <a:latin typeface="Georgia" panose="02040502050405020303" pitchFamily="18" charset="0"/>
              </a:rPr>
              <a:t>Processing</a:t>
            </a:r>
            <a:r>
              <a:rPr lang="en-GB" dirty="0" smtClean="0">
                <a:latin typeface="Georgia" panose="02040502050405020303" pitchFamily="18" charset="0"/>
              </a:rPr>
              <a:t>: </a:t>
            </a:r>
            <a:r>
              <a:rPr lang="en-GB" dirty="0">
                <a:latin typeface="Georgia" panose="02040502050405020303" pitchFamily="18" charset="0"/>
              </a:rPr>
              <a:t>anything done with/to personal data, including storing it</a:t>
            </a:r>
            <a:endParaRPr lang="en-GB" dirty="0" smtClean="0">
              <a:latin typeface="Georgia" panose="02040502050405020303" pitchFamily="18" charset="0"/>
            </a:endParaRPr>
          </a:p>
          <a:p>
            <a:endParaRPr lang="en-GB" dirty="0"/>
          </a:p>
        </p:txBody>
      </p:sp>
    </p:spTree>
    <p:extLst>
      <p:ext uri="{BB962C8B-B14F-4D97-AF65-F5344CB8AC3E}">
        <p14:creationId xmlns:p14="http://schemas.microsoft.com/office/powerpoint/2010/main" val="1563942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smtClean="0"/>
              <a:t>Key principles</a:t>
            </a:r>
            <a:endParaRPr lang="en-GB" sz="7200" dirty="0"/>
          </a:p>
        </p:txBody>
      </p:sp>
      <p:sp>
        <p:nvSpPr>
          <p:cNvPr id="3" name="Content Placeholder 2"/>
          <p:cNvSpPr>
            <a:spLocks noGrp="1"/>
          </p:cNvSpPr>
          <p:nvPr>
            <p:ph idx="13"/>
          </p:nvPr>
        </p:nvSpPr>
        <p:spPr/>
        <p:txBody>
          <a:bodyPr>
            <a:normAutofit fontScale="55000" lnSpcReduction="20000"/>
          </a:bodyPr>
          <a:lstStyle/>
          <a:p>
            <a:pPr marL="0" indent="0">
              <a:buNone/>
            </a:pPr>
            <a:r>
              <a:rPr lang="en-GB" dirty="0" smtClean="0">
                <a:latin typeface="Georgia" panose="02040502050405020303" pitchFamily="18" charset="0"/>
              </a:rPr>
              <a:t>Personal data must: </a:t>
            </a:r>
          </a:p>
          <a:p>
            <a:pPr marL="0" indent="0">
              <a:buNone/>
            </a:pPr>
            <a:endParaRPr lang="en-GB" b="1" dirty="0" smtClean="0">
              <a:latin typeface="Georgia" panose="02040502050405020303" pitchFamily="18" charset="0"/>
            </a:endParaRPr>
          </a:p>
          <a:p>
            <a:r>
              <a:rPr lang="en-GB" dirty="0" smtClean="0">
                <a:latin typeface="Georgia" panose="02040502050405020303" pitchFamily="18" charset="0"/>
              </a:rPr>
              <a:t>be processed </a:t>
            </a:r>
            <a:r>
              <a:rPr lang="en-GB" dirty="0" smtClean="0">
                <a:solidFill>
                  <a:srgbClr val="FF0000"/>
                </a:solidFill>
                <a:latin typeface="Georgia" panose="02040502050405020303" pitchFamily="18" charset="0"/>
              </a:rPr>
              <a:t>lawfully, fairly and transparently</a:t>
            </a:r>
            <a:endParaRPr lang="en-GB" dirty="0" smtClean="0">
              <a:latin typeface="Georgia" panose="02040502050405020303" pitchFamily="18" charset="0"/>
            </a:endParaRPr>
          </a:p>
          <a:p>
            <a:r>
              <a:rPr lang="en-GB" dirty="0" smtClean="0">
                <a:latin typeface="Georgia" panose="02040502050405020303" pitchFamily="18" charset="0"/>
              </a:rPr>
              <a:t>only used for a </a:t>
            </a:r>
            <a:r>
              <a:rPr lang="en-GB" dirty="0" smtClean="0">
                <a:solidFill>
                  <a:srgbClr val="FF0000"/>
                </a:solidFill>
                <a:latin typeface="Georgia" panose="02040502050405020303" pitchFamily="18" charset="0"/>
              </a:rPr>
              <a:t>specific processing purpose </a:t>
            </a:r>
            <a:r>
              <a:rPr lang="en-GB" dirty="0" smtClean="0">
                <a:latin typeface="Georgia" panose="02040502050405020303" pitchFamily="18" charset="0"/>
              </a:rPr>
              <a:t>that the data subject is aware of - and no other without further consent</a:t>
            </a:r>
          </a:p>
          <a:p>
            <a:r>
              <a:rPr lang="en-GB" dirty="0" smtClean="0">
                <a:latin typeface="Georgia" panose="02040502050405020303" pitchFamily="18" charset="0"/>
              </a:rPr>
              <a:t>be "</a:t>
            </a:r>
            <a:r>
              <a:rPr lang="en-GB" dirty="0" smtClean="0">
                <a:solidFill>
                  <a:srgbClr val="FF0000"/>
                </a:solidFill>
                <a:latin typeface="Georgia" panose="02040502050405020303" pitchFamily="18" charset="0"/>
              </a:rPr>
              <a:t>adequate, relevant and limited</a:t>
            </a:r>
            <a:r>
              <a:rPr lang="en-GB" dirty="0" smtClean="0">
                <a:latin typeface="Georgia" panose="02040502050405020303" pitchFamily="18" charset="0"/>
              </a:rPr>
              <a:t>" </a:t>
            </a:r>
          </a:p>
          <a:p>
            <a:r>
              <a:rPr lang="en-GB" dirty="0" smtClean="0">
                <a:latin typeface="Georgia" panose="02040502050405020303" pitchFamily="18" charset="0"/>
              </a:rPr>
              <a:t>be "</a:t>
            </a:r>
            <a:r>
              <a:rPr lang="en-GB" dirty="0" smtClean="0">
                <a:solidFill>
                  <a:srgbClr val="FF0000"/>
                </a:solidFill>
                <a:latin typeface="Georgia" panose="02040502050405020303" pitchFamily="18" charset="0"/>
              </a:rPr>
              <a:t>accurate </a:t>
            </a:r>
            <a:r>
              <a:rPr lang="en-GB" dirty="0" smtClean="0">
                <a:latin typeface="Georgia" panose="02040502050405020303" pitchFamily="18" charset="0"/>
              </a:rPr>
              <a:t>and where necessary </a:t>
            </a:r>
            <a:r>
              <a:rPr lang="en-GB" dirty="0" smtClean="0">
                <a:solidFill>
                  <a:srgbClr val="FF0000"/>
                </a:solidFill>
                <a:latin typeface="Georgia" panose="02040502050405020303" pitchFamily="18" charset="0"/>
              </a:rPr>
              <a:t>kept up to date</a:t>
            </a:r>
            <a:r>
              <a:rPr lang="en-GB" dirty="0" smtClean="0">
                <a:latin typeface="Georgia" panose="02040502050405020303" pitchFamily="18" charset="0"/>
              </a:rPr>
              <a:t>" </a:t>
            </a:r>
          </a:p>
          <a:p>
            <a:r>
              <a:rPr lang="en-GB" dirty="0" smtClean="0">
                <a:latin typeface="Georgia" panose="02040502050405020303" pitchFamily="18" charset="0"/>
              </a:rPr>
              <a:t>not be stored for </a:t>
            </a:r>
            <a:r>
              <a:rPr lang="en-GB" dirty="0" smtClean="0">
                <a:solidFill>
                  <a:srgbClr val="FF0000"/>
                </a:solidFill>
                <a:latin typeface="Georgia" panose="02040502050405020303" pitchFamily="18" charset="0"/>
              </a:rPr>
              <a:t>longer than is necessary</a:t>
            </a:r>
            <a:r>
              <a:rPr lang="en-GB" dirty="0" smtClean="0">
                <a:latin typeface="Georgia" panose="02040502050405020303" pitchFamily="18" charset="0"/>
              </a:rPr>
              <a:t> </a:t>
            </a:r>
          </a:p>
          <a:p>
            <a:r>
              <a:rPr lang="en-GB" dirty="0" smtClean="0">
                <a:latin typeface="Georgia" panose="02040502050405020303" pitchFamily="18" charset="0"/>
              </a:rPr>
              <a:t>be processed in a manner that ensures appropriate </a:t>
            </a:r>
            <a:r>
              <a:rPr lang="en-GB" dirty="0" smtClean="0">
                <a:solidFill>
                  <a:srgbClr val="FF0000"/>
                </a:solidFill>
                <a:latin typeface="Georgia" panose="02040502050405020303" pitchFamily="18" charset="0"/>
              </a:rPr>
              <a:t>security and protection </a:t>
            </a:r>
            <a:endParaRPr lang="en-GB" dirty="0">
              <a:solidFill>
                <a:srgbClr val="FF0000"/>
              </a:solidFill>
              <a:latin typeface="Georgia" panose="02040502050405020303" pitchFamily="18" charset="0"/>
            </a:endParaRPr>
          </a:p>
        </p:txBody>
      </p:sp>
    </p:spTree>
    <p:extLst>
      <p:ext uri="{BB962C8B-B14F-4D97-AF65-F5344CB8AC3E}">
        <p14:creationId xmlns:p14="http://schemas.microsoft.com/office/powerpoint/2010/main" val="265331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What’s new?</a:t>
            </a:r>
            <a:endParaRPr lang="en-GB" sz="7200" dirty="0"/>
          </a:p>
        </p:txBody>
      </p:sp>
      <p:sp>
        <p:nvSpPr>
          <p:cNvPr id="3" name="Content Placeholder 2"/>
          <p:cNvSpPr>
            <a:spLocks noGrp="1"/>
          </p:cNvSpPr>
          <p:nvPr>
            <p:ph idx="13"/>
          </p:nvPr>
        </p:nvSpPr>
        <p:spPr/>
        <p:txBody>
          <a:bodyPr>
            <a:normAutofit fontScale="55000" lnSpcReduction="20000"/>
          </a:bodyPr>
          <a:lstStyle/>
          <a:p>
            <a:r>
              <a:rPr lang="en-GB" dirty="0" smtClean="0">
                <a:latin typeface="Georgia" panose="02040502050405020303" pitchFamily="18" charset="0"/>
              </a:rPr>
              <a:t>Consent: </a:t>
            </a:r>
            <a:r>
              <a:rPr lang="en-GB" dirty="0" smtClean="0">
                <a:solidFill>
                  <a:srgbClr val="FF0000"/>
                </a:solidFill>
                <a:latin typeface="Georgia" panose="02040502050405020303" pitchFamily="18" charset="0"/>
              </a:rPr>
              <a:t>informed, opt-in</a:t>
            </a:r>
          </a:p>
          <a:p>
            <a:r>
              <a:rPr lang="en-GB" dirty="0" smtClean="0">
                <a:latin typeface="Georgia" panose="02040502050405020303" pitchFamily="18" charset="0"/>
              </a:rPr>
              <a:t>New </a:t>
            </a:r>
            <a:r>
              <a:rPr lang="en-GB" dirty="0" smtClean="0">
                <a:solidFill>
                  <a:srgbClr val="FF0000"/>
                </a:solidFill>
                <a:latin typeface="Georgia" panose="02040502050405020303" pitchFamily="18" charset="0"/>
              </a:rPr>
              <a:t>rights</a:t>
            </a:r>
            <a:r>
              <a:rPr lang="en-GB" dirty="0" smtClean="0">
                <a:latin typeface="Georgia" panose="02040502050405020303" pitchFamily="18" charset="0"/>
              </a:rPr>
              <a:t> for data subjects</a:t>
            </a:r>
          </a:p>
          <a:p>
            <a:r>
              <a:rPr lang="en-GB" dirty="0" smtClean="0">
                <a:latin typeface="Georgia" panose="02040502050405020303" pitchFamily="18" charset="0"/>
              </a:rPr>
              <a:t>Data should only be used for </a:t>
            </a:r>
            <a:r>
              <a:rPr lang="en-GB" dirty="0" smtClean="0">
                <a:solidFill>
                  <a:srgbClr val="FF0000"/>
                </a:solidFill>
                <a:latin typeface="Georgia" panose="02040502050405020303" pitchFamily="18" charset="0"/>
              </a:rPr>
              <a:t>purpose it was gathered for </a:t>
            </a:r>
            <a:r>
              <a:rPr lang="en-GB" dirty="0" smtClean="0">
                <a:latin typeface="Georgia" panose="02040502050405020303" pitchFamily="18" charset="0"/>
              </a:rPr>
              <a:t>&amp; </a:t>
            </a:r>
            <a:r>
              <a:rPr lang="en-GB" dirty="0" smtClean="0">
                <a:solidFill>
                  <a:srgbClr val="FF0000"/>
                </a:solidFill>
                <a:latin typeface="Georgia" panose="02040502050405020303" pitchFamily="18" charset="0"/>
              </a:rPr>
              <a:t>deleted</a:t>
            </a:r>
            <a:r>
              <a:rPr lang="en-GB" dirty="0" smtClean="0">
                <a:latin typeface="Georgia" panose="02040502050405020303" pitchFamily="18" charset="0"/>
              </a:rPr>
              <a:t> when no longer required</a:t>
            </a:r>
          </a:p>
          <a:p>
            <a:r>
              <a:rPr lang="en-GB" dirty="0" smtClean="0">
                <a:solidFill>
                  <a:srgbClr val="FF0000"/>
                </a:solidFill>
                <a:latin typeface="Georgia" panose="02040502050405020303" pitchFamily="18" charset="0"/>
              </a:rPr>
              <a:t>Tougher sanctions </a:t>
            </a:r>
            <a:r>
              <a:rPr lang="en-GB" dirty="0" smtClean="0">
                <a:latin typeface="Georgia" panose="02040502050405020303" pitchFamily="18" charset="0"/>
              </a:rPr>
              <a:t>for non-compliance &amp; for sharing data outside the EEA</a:t>
            </a:r>
          </a:p>
          <a:p>
            <a:r>
              <a:rPr lang="en-GB" dirty="0" smtClean="0">
                <a:latin typeface="Georgia" panose="02040502050405020303" pitchFamily="18" charset="0"/>
              </a:rPr>
              <a:t>Staff &amp; data users should have suitable </a:t>
            </a:r>
            <a:r>
              <a:rPr lang="en-GB" dirty="0" smtClean="0">
                <a:solidFill>
                  <a:srgbClr val="FF0000"/>
                </a:solidFill>
                <a:latin typeface="Georgia" panose="02040502050405020303" pitchFamily="18" charset="0"/>
              </a:rPr>
              <a:t>training &amp; advice</a:t>
            </a:r>
          </a:p>
          <a:p>
            <a:r>
              <a:rPr lang="en-GB" dirty="0" smtClean="0">
                <a:latin typeface="Georgia" panose="02040502050405020303" pitchFamily="18" charset="0"/>
              </a:rPr>
              <a:t>Serious </a:t>
            </a:r>
            <a:r>
              <a:rPr lang="en-GB" dirty="0" smtClean="0">
                <a:solidFill>
                  <a:srgbClr val="FF0000"/>
                </a:solidFill>
                <a:latin typeface="Georgia" panose="02040502050405020303" pitchFamily="18" charset="0"/>
              </a:rPr>
              <a:t>data breaches </a:t>
            </a:r>
            <a:r>
              <a:rPr lang="en-GB" dirty="0" smtClean="0">
                <a:latin typeface="Georgia" panose="02040502050405020303" pitchFamily="18" charset="0"/>
              </a:rPr>
              <a:t>must be reported to ICO within 72 hrs</a:t>
            </a:r>
          </a:p>
          <a:p>
            <a:r>
              <a:rPr lang="en-GB" dirty="0" smtClean="0">
                <a:latin typeface="Georgia" panose="02040502050405020303" pitchFamily="18" charset="0"/>
              </a:rPr>
              <a:t>Principle of </a:t>
            </a:r>
            <a:r>
              <a:rPr lang="en-GB" dirty="0" smtClean="0">
                <a:solidFill>
                  <a:srgbClr val="FF0000"/>
                </a:solidFill>
                <a:latin typeface="Georgia" panose="02040502050405020303" pitchFamily="18" charset="0"/>
              </a:rPr>
              <a:t>accountability</a:t>
            </a:r>
            <a:r>
              <a:rPr lang="en-GB" dirty="0" smtClean="0">
                <a:latin typeface="Georgia" panose="02040502050405020303" pitchFamily="18" charset="0"/>
              </a:rPr>
              <a:t> – onus on data controller</a:t>
            </a:r>
          </a:p>
          <a:p>
            <a:endParaRPr lang="en-GB" dirty="0" smtClean="0">
              <a:latin typeface="Georgia" panose="02040502050405020303" pitchFamily="18" charset="0"/>
            </a:endParaRPr>
          </a:p>
          <a:p>
            <a:endParaRPr lang="en-GB" dirty="0" smtClean="0">
              <a:latin typeface="Georgia" panose="02040502050405020303" pitchFamily="18" charset="0"/>
            </a:endParaRPr>
          </a:p>
          <a:p>
            <a:endParaRPr lang="en-GB" dirty="0" smtClean="0">
              <a:latin typeface="Georgia" panose="02040502050405020303" pitchFamily="18" charset="0"/>
            </a:endParaRPr>
          </a:p>
          <a:p>
            <a:endParaRPr lang="en-GB" dirty="0">
              <a:latin typeface="Georgia" panose="02040502050405020303" pitchFamily="18" charset="0"/>
            </a:endParaRPr>
          </a:p>
        </p:txBody>
      </p:sp>
    </p:spTree>
    <p:extLst>
      <p:ext uri="{BB962C8B-B14F-4D97-AF65-F5344CB8AC3E}">
        <p14:creationId xmlns:p14="http://schemas.microsoft.com/office/powerpoint/2010/main" val="3461776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fontScale="62500" lnSpcReduction="20000"/>
          </a:bodyPr>
          <a:lstStyle/>
          <a:p>
            <a:pPr marL="914400" indent="-914400">
              <a:buFont typeface="+mj-lt"/>
              <a:buAutoNum type="arabicPeriod"/>
            </a:pPr>
            <a:r>
              <a:rPr lang="en-GB" dirty="0">
                <a:latin typeface="Georgia" panose="02040502050405020303" pitchFamily="18" charset="0"/>
              </a:rPr>
              <a:t>The right to be </a:t>
            </a:r>
            <a:r>
              <a:rPr lang="en-GB" dirty="0">
                <a:solidFill>
                  <a:srgbClr val="FF0000"/>
                </a:solidFill>
                <a:latin typeface="Georgia" panose="02040502050405020303" pitchFamily="18" charset="0"/>
              </a:rPr>
              <a:t>informed</a:t>
            </a:r>
          </a:p>
          <a:p>
            <a:pPr marL="914400" indent="-914400">
              <a:buFont typeface="+mj-lt"/>
              <a:buAutoNum type="arabicPeriod"/>
            </a:pPr>
            <a:r>
              <a:rPr lang="en-GB" dirty="0">
                <a:latin typeface="Georgia" panose="02040502050405020303" pitchFamily="18" charset="0"/>
              </a:rPr>
              <a:t>The right of </a:t>
            </a:r>
            <a:r>
              <a:rPr lang="en-GB" dirty="0">
                <a:solidFill>
                  <a:srgbClr val="FF0000"/>
                </a:solidFill>
                <a:latin typeface="Georgia" panose="02040502050405020303" pitchFamily="18" charset="0"/>
              </a:rPr>
              <a:t>access</a:t>
            </a:r>
          </a:p>
          <a:p>
            <a:pPr marL="914400" indent="-914400">
              <a:buFont typeface="+mj-lt"/>
              <a:buAutoNum type="arabicPeriod"/>
            </a:pPr>
            <a:r>
              <a:rPr lang="en-GB" dirty="0">
                <a:latin typeface="Georgia" panose="02040502050405020303" pitchFamily="18" charset="0"/>
              </a:rPr>
              <a:t>The right to </a:t>
            </a:r>
            <a:r>
              <a:rPr lang="en-GB" dirty="0">
                <a:solidFill>
                  <a:srgbClr val="FF0000"/>
                </a:solidFill>
                <a:latin typeface="Georgia" panose="02040502050405020303" pitchFamily="18" charset="0"/>
              </a:rPr>
              <a:t>rectification</a:t>
            </a:r>
          </a:p>
          <a:p>
            <a:pPr marL="914400" indent="-914400">
              <a:buFont typeface="+mj-lt"/>
              <a:buAutoNum type="arabicPeriod"/>
            </a:pPr>
            <a:r>
              <a:rPr lang="en-GB" dirty="0">
                <a:latin typeface="Georgia" panose="02040502050405020303" pitchFamily="18" charset="0"/>
              </a:rPr>
              <a:t>The right to </a:t>
            </a:r>
            <a:r>
              <a:rPr lang="en-GB" dirty="0">
                <a:solidFill>
                  <a:srgbClr val="FF0000"/>
                </a:solidFill>
                <a:latin typeface="Georgia" panose="02040502050405020303" pitchFamily="18" charset="0"/>
              </a:rPr>
              <a:t>erasure</a:t>
            </a:r>
          </a:p>
          <a:p>
            <a:pPr marL="914400" indent="-914400">
              <a:buFont typeface="+mj-lt"/>
              <a:buAutoNum type="arabicPeriod"/>
            </a:pPr>
            <a:r>
              <a:rPr lang="en-GB" dirty="0">
                <a:latin typeface="Georgia" panose="02040502050405020303" pitchFamily="18" charset="0"/>
              </a:rPr>
              <a:t>The right to </a:t>
            </a:r>
            <a:r>
              <a:rPr lang="en-GB" dirty="0">
                <a:solidFill>
                  <a:srgbClr val="FF0000"/>
                </a:solidFill>
                <a:latin typeface="Georgia" panose="02040502050405020303" pitchFamily="18" charset="0"/>
              </a:rPr>
              <a:t>restrict processing</a:t>
            </a:r>
          </a:p>
          <a:p>
            <a:pPr marL="914400" indent="-914400">
              <a:buFont typeface="+mj-lt"/>
              <a:buAutoNum type="arabicPeriod"/>
            </a:pPr>
            <a:r>
              <a:rPr lang="en-GB" dirty="0">
                <a:latin typeface="Georgia" panose="02040502050405020303" pitchFamily="18" charset="0"/>
              </a:rPr>
              <a:t>The right to </a:t>
            </a:r>
            <a:r>
              <a:rPr lang="en-GB" dirty="0">
                <a:solidFill>
                  <a:srgbClr val="FF0000"/>
                </a:solidFill>
                <a:latin typeface="Georgia" panose="02040502050405020303" pitchFamily="18" charset="0"/>
              </a:rPr>
              <a:t>data portability</a:t>
            </a:r>
          </a:p>
          <a:p>
            <a:pPr marL="914400" indent="-914400">
              <a:buFont typeface="+mj-lt"/>
              <a:buAutoNum type="arabicPeriod"/>
            </a:pPr>
            <a:r>
              <a:rPr lang="en-GB" dirty="0">
                <a:latin typeface="Georgia" panose="02040502050405020303" pitchFamily="18" charset="0"/>
              </a:rPr>
              <a:t>The right to </a:t>
            </a:r>
            <a:r>
              <a:rPr lang="en-GB" dirty="0">
                <a:solidFill>
                  <a:srgbClr val="FF0000"/>
                </a:solidFill>
                <a:latin typeface="Georgia" panose="02040502050405020303" pitchFamily="18" charset="0"/>
              </a:rPr>
              <a:t>object</a:t>
            </a:r>
          </a:p>
          <a:p>
            <a:pPr marL="914400" indent="-914400">
              <a:buFont typeface="+mj-lt"/>
              <a:buAutoNum type="arabicPeriod"/>
            </a:pPr>
            <a:r>
              <a:rPr lang="en-GB" dirty="0">
                <a:latin typeface="Georgia" panose="02040502050405020303" pitchFamily="18" charset="0"/>
              </a:rPr>
              <a:t>Rights in relation to </a:t>
            </a:r>
            <a:r>
              <a:rPr lang="en-GB" dirty="0">
                <a:solidFill>
                  <a:srgbClr val="FF0000"/>
                </a:solidFill>
                <a:latin typeface="Georgia" panose="02040502050405020303" pitchFamily="18" charset="0"/>
              </a:rPr>
              <a:t>automated decision making and profiling</a:t>
            </a:r>
            <a:r>
              <a:rPr lang="en-GB" dirty="0">
                <a:latin typeface="Georgia" panose="02040502050405020303" pitchFamily="18" charset="0"/>
              </a:rPr>
              <a:t>.</a:t>
            </a:r>
          </a:p>
          <a:p>
            <a:endParaRPr lang="en-GB" dirty="0" smtClean="0">
              <a:latin typeface="Georgia" panose="02040502050405020303" pitchFamily="18" charset="0"/>
            </a:endParaRPr>
          </a:p>
          <a:p>
            <a:endParaRPr lang="en-GB" dirty="0" smtClean="0">
              <a:latin typeface="Georgia" panose="02040502050405020303" pitchFamily="18" charset="0"/>
            </a:endParaRPr>
          </a:p>
          <a:p>
            <a:endParaRPr lang="en-GB" dirty="0" smtClean="0">
              <a:latin typeface="Georgia" panose="02040502050405020303" pitchFamily="18" charset="0"/>
            </a:endParaRPr>
          </a:p>
          <a:p>
            <a:endParaRPr lang="en-GB" dirty="0">
              <a:latin typeface="Georgia" panose="02040502050405020303" pitchFamily="18" charset="0"/>
            </a:endParaRPr>
          </a:p>
        </p:txBody>
      </p:sp>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6600" dirty="0" smtClean="0"/>
              <a:t>Rights of the data subject</a:t>
            </a:r>
            <a:endParaRPr lang="en-GB" sz="6600" dirty="0"/>
          </a:p>
        </p:txBody>
      </p:sp>
    </p:spTree>
    <p:extLst>
      <p:ext uri="{BB962C8B-B14F-4D97-AF65-F5344CB8AC3E}">
        <p14:creationId xmlns:p14="http://schemas.microsoft.com/office/powerpoint/2010/main" val="412701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7200" dirty="0" smtClean="0"/>
              <a:t>Don’t panic</a:t>
            </a:r>
            <a:endParaRPr lang="en-GB" sz="7200" dirty="0"/>
          </a:p>
        </p:txBody>
      </p:sp>
      <p:pic>
        <p:nvPicPr>
          <p:cNvPr id="5" name="Content Placeholder 4"/>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683568" y="1628800"/>
            <a:ext cx="8158361" cy="4483997"/>
          </a:xfrm>
        </p:spPr>
      </p:pic>
    </p:spTree>
    <p:extLst>
      <p:ext uri="{BB962C8B-B14F-4D97-AF65-F5344CB8AC3E}">
        <p14:creationId xmlns:p14="http://schemas.microsoft.com/office/powerpoint/2010/main" val="528272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29DA90-B1B4-4A7B-853C-820569B4D346}"/>
              </a:ext>
            </a:extLst>
          </p:cNvPr>
          <p:cNvSpPr>
            <a:spLocks noGrp="1"/>
          </p:cNvSpPr>
          <p:nvPr>
            <p:ph type="title"/>
          </p:nvPr>
        </p:nvSpPr>
        <p:spPr/>
        <p:txBody>
          <a:bodyPr/>
          <a:lstStyle/>
          <a:p>
            <a:r>
              <a:rPr lang="en-GB" sz="6000" dirty="0" smtClean="0"/>
              <a:t>Legal basis for holding data</a:t>
            </a:r>
            <a:endParaRPr lang="en-GB" sz="6000" dirty="0"/>
          </a:p>
        </p:txBody>
      </p:sp>
      <p:sp>
        <p:nvSpPr>
          <p:cNvPr id="3" name="Content Placeholder 2"/>
          <p:cNvSpPr>
            <a:spLocks noGrp="1"/>
          </p:cNvSpPr>
          <p:nvPr>
            <p:ph idx="13"/>
          </p:nvPr>
        </p:nvSpPr>
        <p:spPr/>
        <p:txBody>
          <a:bodyPr>
            <a:normAutofit fontScale="92500" lnSpcReduction="10000"/>
          </a:bodyPr>
          <a:lstStyle/>
          <a:p>
            <a:pPr marL="914400" indent="-914400">
              <a:buFont typeface="+mj-lt"/>
              <a:buAutoNum type="arabicPeriod"/>
            </a:pPr>
            <a:r>
              <a:rPr lang="en-GB" dirty="0" smtClean="0">
                <a:latin typeface="Georgia" panose="02040502050405020303" pitchFamily="18" charset="0"/>
              </a:rPr>
              <a:t>Consent</a:t>
            </a:r>
          </a:p>
          <a:p>
            <a:pPr marL="914400" indent="-914400">
              <a:buFont typeface="+mj-lt"/>
              <a:buAutoNum type="arabicPeriod"/>
            </a:pPr>
            <a:r>
              <a:rPr lang="en-GB" dirty="0" smtClean="0">
                <a:latin typeface="Georgia" panose="02040502050405020303" pitchFamily="18" charset="0"/>
              </a:rPr>
              <a:t>Contract</a:t>
            </a:r>
          </a:p>
          <a:p>
            <a:pPr marL="914400" indent="-914400">
              <a:buFont typeface="+mj-lt"/>
              <a:buAutoNum type="arabicPeriod"/>
            </a:pPr>
            <a:r>
              <a:rPr lang="en-GB" dirty="0" smtClean="0">
                <a:latin typeface="Georgia" panose="02040502050405020303" pitchFamily="18" charset="0"/>
              </a:rPr>
              <a:t>Legal obligation</a:t>
            </a:r>
          </a:p>
          <a:p>
            <a:pPr marL="914400" indent="-914400">
              <a:buFont typeface="+mj-lt"/>
              <a:buAutoNum type="arabicPeriod"/>
            </a:pPr>
            <a:r>
              <a:rPr lang="en-GB" dirty="0" smtClean="0">
                <a:latin typeface="Georgia" panose="02040502050405020303" pitchFamily="18" charset="0"/>
              </a:rPr>
              <a:t>Vital interests</a:t>
            </a:r>
          </a:p>
          <a:p>
            <a:pPr marL="914400" indent="-914400">
              <a:buFont typeface="+mj-lt"/>
              <a:buAutoNum type="arabicPeriod"/>
            </a:pPr>
            <a:r>
              <a:rPr lang="en-GB" dirty="0" smtClean="0">
                <a:latin typeface="Georgia" panose="02040502050405020303" pitchFamily="18" charset="0"/>
              </a:rPr>
              <a:t>Public task</a:t>
            </a:r>
          </a:p>
          <a:p>
            <a:pPr marL="914400" indent="-914400">
              <a:buFont typeface="+mj-lt"/>
              <a:buAutoNum type="arabicPeriod"/>
            </a:pPr>
            <a:r>
              <a:rPr lang="en-GB" dirty="0" smtClean="0">
                <a:latin typeface="Georgia" panose="02040502050405020303" pitchFamily="18" charset="0"/>
              </a:rPr>
              <a:t>Legitimate interest</a:t>
            </a:r>
            <a:endParaRPr lang="en-GB" dirty="0">
              <a:latin typeface="Georgia" panose="02040502050405020303" pitchFamily="18" charset="0"/>
            </a:endParaRPr>
          </a:p>
        </p:txBody>
      </p:sp>
    </p:spTree>
    <p:extLst>
      <p:ext uri="{BB962C8B-B14F-4D97-AF65-F5344CB8AC3E}">
        <p14:creationId xmlns:p14="http://schemas.microsoft.com/office/powerpoint/2010/main" val="3921011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4022</Words>
  <Application>Microsoft Office PowerPoint</Application>
  <PresentationFormat>On-screen Show (4:3)</PresentationFormat>
  <Paragraphs>357</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GDPR FOR CHURCHES</vt:lpstr>
      <vt:lpstr>WHAT IS GDPR?</vt:lpstr>
      <vt:lpstr>WHAT ABOUT BREXIT?</vt:lpstr>
      <vt:lpstr>Key terms</vt:lpstr>
      <vt:lpstr>Key principles</vt:lpstr>
      <vt:lpstr>What’s new?</vt:lpstr>
      <vt:lpstr>Rights of the data subject</vt:lpstr>
      <vt:lpstr>Don’t panic</vt:lpstr>
      <vt:lpstr>Legal basis for holding data</vt:lpstr>
      <vt:lpstr>Special category data</vt:lpstr>
      <vt:lpstr>Processing Special category data</vt:lpstr>
      <vt:lpstr>consent</vt:lpstr>
      <vt:lpstr>consent</vt:lpstr>
      <vt:lpstr>PowerPoint Presentation</vt:lpstr>
      <vt:lpstr>Consent &amp; role holders</vt:lpstr>
      <vt:lpstr>Legitimate interest</vt:lpstr>
      <vt:lpstr>breathe</vt:lpstr>
      <vt:lpstr>Gift Aid</vt:lpstr>
      <vt:lpstr>Gift Aid</vt:lpstr>
      <vt:lpstr>Gift Aid</vt:lpstr>
      <vt:lpstr>CONTACT LISTS</vt:lpstr>
      <vt:lpstr>children</vt:lpstr>
      <vt:lpstr>Third parties</vt:lpstr>
      <vt:lpstr>Electoral roll</vt:lpstr>
      <vt:lpstr>Data breaches</vt:lpstr>
      <vt:lpstr>Data breaches</vt:lpstr>
      <vt:lpstr>Access requests</vt:lpstr>
      <vt:lpstr>Data protection impact assessment</vt:lpstr>
      <vt:lpstr>Data protection officer</vt:lpstr>
      <vt:lpstr>It’s going to be okay</vt:lpstr>
      <vt:lpstr>What to do now</vt:lpstr>
      <vt:lpstr>consider:</vt:lpstr>
      <vt:lpstr>resources</vt:lpstr>
      <vt:lpstr>USEFUL LINKS</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Shrimpton</dc:creator>
  <cp:lastModifiedBy>Anna Drew</cp:lastModifiedBy>
  <cp:revision>69</cp:revision>
  <dcterms:created xsi:type="dcterms:W3CDTF">2017-09-13T13:47:58Z</dcterms:created>
  <dcterms:modified xsi:type="dcterms:W3CDTF">2018-04-11T14:39:24Z</dcterms:modified>
</cp:coreProperties>
</file>